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5" r:id="rId2"/>
  </p:sldMasterIdLst>
  <p:notesMasterIdLst>
    <p:notesMasterId r:id="rId89"/>
  </p:notesMasterIdLst>
  <p:handoutMasterIdLst>
    <p:handoutMasterId r:id="rId90"/>
  </p:handoutMasterIdLst>
  <p:sldIdLst>
    <p:sldId id="405" r:id="rId3"/>
    <p:sldId id="427" r:id="rId4"/>
    <p:sldId id="414" r:id="rId5"/>
    <p:sldId id="415" r:id="rId6"/>
    <p:sldId id="416" r:id="rId7"/>
    <p:sldId id="417" r:id="rId8"/>
    <p:sldId id="418" r:id="rId9"/>
    <p:sldId id="419" r:id="rId10"/>
    <p:sldId id="420" r:id="rId11"/>
    <p:sldId id="433" r:id="rId12"/>
    <p:sldId id="421" r:id="rId13"/>
    <p:sldId id="422" r:id="rId14"/>
    <p:sldId id="424" r:id="rId15"/>
    <p:sldId id="423" r:id="rId16"/>
    <p:sldId id="425" r:id="rId17"/>
    <p:sldId id="434" r:id="rId18"/>
    <p:sldId id="439" r:id="rId19"/>
    <p:sldId id="282" r:id="rId20"/>
    <p:sldId id="283" r:id="rId21"/>
    <p:sldId id="411" r:id="rId22"/>
    <p:sldId id="289" r:id="rId23"/>
    <p:sldId id="442" r:id="rId24"/>
    <p:sldId id="406" r:id="rId25"/>
    <p:sldId id="290" r:id="rId26"/>
    <p:sldId id="443" r:id="rId27"/>
    <p:sldId id="291" r:id="rId28"/>
    <p:sldId id="292" r:id="rId29"/>
    <p:sldId id="293" r:id="rId30"/>
    <p:sldId id="294" r:id="rId31"/>
    <p:sldId id="323" r:id="rId32"/>
    <p:sldId id="440" r:id="rId33"/>
    <p:sldId id="441" r:id="rId34"/>
    <p:sldId id="410" r:id="rId35"/>
    <p:sldId id="329" r:id="rId36"/>
    <p:sldId id="333" r:id="rId37"/>
    <p:sldId id="435" r:id="rId38"/>
    <p:sldId id="334" r:id="rId39"/>
    <p:sldId id="337" r:id="rId40"/>
    <p:sldId id="336" r:id="rId41"/>
    <p:sldId id="338" r:id="rId42"/>
    <p:sldId id="339" r:id="rId43"/>
    <p:sldId id="341" r:id="rId44"/>
    <p:sldId id="340" r:id="rId45"/>
    <p:sldId id="392" r:id="rId46"/>
    <p:sldId id="393" r:id="rId47"/>
    <p:sldId id="394" r:id="rId48"/>
    <p:sldId id="396" r:id="rId49"/>
    <p:sldId id="395" r:id="rId50"/>
    <p:sldId id="344" r:id="rId51"/>
    <p:sldId id="436" r:id="rId52"/>
    <p:sldId id="400" r:id="rId53"/>
    <p:sldId id="401" r:id="rId54"/>
    <p:sldId id="304" r:id="rId55"/>
    <p:sldId id="360" r:id="rId56"/>
    <p:sldId id="305" r:id="rId57"/>
    <p:sldId id="445" r:id="rId58"/>
    <p:sldId id="391" r:id="rId59"/>
    <p:sldId id="437" r:id="rId60"/>
    <p:sldId id="412" r:id="rId61"/>
    <p:sldId id="413" r:id="rId62"/>
    <p:sldId id="348" r:id="rId63"/>
    <p:sldId id="351" r:id="rId64"/>
    <p:sldId id="359" r:id="rId65"/>
    <p:sldId id="397" r:id="rId66"/>
    <p:sldId id="309" r:id="rId67"/>
    <p:sldId id="438" r:id="rId68"/>
    <p:sldId id="362" r:id="rId69"/>
    <p:sldId id="310" r:id="rId70"/>
    <p:sldId id="311" r:id="rId71"/>
    <p:sldId id="312" r:id="rId72"/>
    <p:sldId id="315" r:id="rId73"/>
    <p:sldId id="363" r:id="rId74"/>
    <p:sldId id="369" r:id="rId75"/>
    <p:sldId id="364" r:id="rId76"/>
    <p:sldId id="370" r:id="rId77"/>
    <p:sldId id="373" r:id="rId78"/>
    <p:sldId id="371" r:id="rId79"/>
    <p:sldId id="375" r:id="rId80"/>
    <p:sldId id="376" r:id="rId81"/>
    <p:sldId id="365" r:id="rId82"/>
    <p:sldId id="408" r:id="rId83"/>
    <p:sldId id="377" r:id="rId84"/>
    <p:sldId id="318" r:id="rId85"/>
    <p:sldId id="378" r:id="rId86"/>
    <p:sldId id="366" r:id="rId87"/>
    <p:sldId id="379" r:id="rId88"/>
  </p:sldIdLst>
  <p:sldSz cx="9144000" cy="6858000" type="screen4x3"/>
  <p:notesSz cx="6669088" cy="9926638"/>
  <p:defaultTextStyle>
    <a:defPPr>
      <a:defRPr lang="en-US"/>
    </a:defPPr>
    <a:lvl1pPr algn="l" rtl="0" eaLnBrk="0" fontAlgn="base" hangingPunct="0">
      <a:spcBef>
        <a:spcPct val="50000"/>
      </a:spcBef>
      <a:spcAft>
        <a:spcPct val="0"/>
      </a:spcAft>
      <a:defRPr sz="2000" kern="1200">
        <a:solidFill>
          <a:schemeClr val="tx1"/>
        </a:solidFill>
        <a:latin typeface="Arial" pitchFamily="34" charset="0"/>
        <a:ea typeface="+mn-ea"/>
        <a:cs typeface="+mn-cs"/>
      </a:defRPr>
    </a:lvl1pPr>
    <a:lvl2pPr marL="457200" algn="l" rtl="0" eaLnBrk="0" fontAlgn="base" hangingPunct="0">
      <a:spcBef>
        <a:spcPct val="50000"/>
      </a:spcBef>
      <a:spcAft>
        <a:spcPct val="0"/>
      </a:spcAft>
      <a:defRPr sz="2000" kern="1200">
        <a:solidFill>
          <a:schemeClr val="tx1"/>
        </a:solidFill>
        <a:latin typeface="Arial" pitchFamily="34" charset="0"/>
        <a:ea typeface="+mn-ea"/>
        <a:cs typeface="+mn-cs"/>
      </a:defRPr>
    </a:lvl2pPr>
    <a:lvl3pPr marL="914400" algn="l" rtl="0" eaLnBrk="0" fontAlgn="base" hangingPunct="0">
      <a:spcBef>
        <a:spcPct val="50000"/>
      </a:spcBef>
      <a:spcAft>
        <a:spcPct val="0"/>
      </a:spcAft>
      <a:defRPr sz="2000" kern="1200">
        <a:solidFill>
          <a:schemeClr val="tx1"/>
        </a:solidFill>
        <a:latin typeface="Arial" pitchFamily="34" charset="0"/>
        <a:ea typeface="+mn-ea"/>
        <a:cs typeface="+mn-cs"/>
      </a:defRPr>
    </a:lvl3pPr>
    <a:lvl4pPr marL="1371600" algn="l" rtl="0" eaLnBrk="0" fontAlgn="base" hangingPunct="0">
      <a:spcBef>
        <a:spcPct val="50000"/>
      </a:spcBef>
      <a:spcAft>
        <a:spcPct val="0"/>
      </a:spcAft>
      <a:defRPr sz="2000" kern="1200">
        <a:solidFill>
          <a:schemeClr val="tx1"/>
        </a:solidFill>
        <a:latin typeface="Arial" pitchFamily="34" charset="0"/>
        <a:ea typeface="+mn-ea"/>
        <a:cs typeface="+mn-cs"/>
      </a:defRPr>
    </a:lvl4pPr>
    <a:lvl5pPr marL="1828800" algn="l" rtl="0" eaLnBrk="0" fontAlgn="base" hangingPunct="0">
      <a:spcBef>
        <a:spcPct val="5000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3399FF"/>
    <a:srgbClr val="003399"/>
    <a:srgbClr val="E1E1FF"/>
    <a:srgbClr val="FF9966"/>
    <a:srgbClr val="D62900"/>
    <a:srgbClr val="99FF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11" autoAdjust="0"/>
    <p:restoredTop sz="85141" autoAdjust="0"/>
  </p:normalViewPr>
  <p:slideViewPr>
    <p:cSldViewPr snapToGrid="0">
      <p:cViewPr varScale="1">
        <p:scale>
          <a:sx n="57" d="100"/>
          <a:sy n="57" d="100"/>
        </p:scale>
        <p:origin x="-533"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1581"/>
    </p:cViewPr>
  </p:sorterViewPr>
  <p:notesViewPr>
    <p:cSldViewPr snapToGrid="0">
      <p:cViewPr varScale="1">
        <p:scale>
          <a:sx n="58" d="100"/>
          <a:sy n="58" d="100"/>
        </p:scale>
        <p:origin x="-1546"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png"/><Relationship Id="rId4"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lvl1pPr defTabSz="949325">
              <a:spcBef>
                <a:spcPct val="0"/>
              </a:spcBef>
              <a:defRPr sz="1300">
                <a:latin typeface="TIMES" charset="0"/>
              </a:defRPr>
            </a:lvl1pPr>
          </a:lstStyle>
          <a:p>
            <a:pPr>
              <a:defRPr/>
            </a:pPr>
            <a:endParaRPr lang="de-DE"/>
          </a:p>
        </p:txBody>
      </p:sp>
      <p:sp>
        <p:nvSpPr>
          <p:cNvPr id="6147" name="Rectangle 3"/>
          <p:cNvSpPr>
            <a:spLocks noGrp="1" noChangeArrowheads="1"/>
          </p:cNvSpPr>
          <p:nvPr>
            <p:ph type="dt" sz="quarter" idx="1"/>
          </p:nvPr>
        </p:nvSpPr>
        <p:spPr bwMode="auto">
          <a:xfrm>
            <a:off x="3779838" y="0"/>
            <a:ext cx="2889250" cy="495300"/>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lvl1pPr algn="r" defTabSz="949325">
              <a:spcBef>
                <a:spcPct val="0"/>
              </a:spcBef>
              <a:defRPr sz="1300">
                <a:latin typeface="TIMES" charset="0"/>
              </a:defRPr>
            </a:lvl1pPr>
          </a:lstStyle>
          <a:p>
            <a:pPr>
              <a:defRPr/>
            </a:pPr>
            <a:endParaRPr lang="de-DE"/>
          </a:p>
        </p:txBody>
      </p:sp>
      <p:sp>
        <p:nvSpPr>
          <p:cNvPr id="6148" name="Rectangle 4"/>
          <p:cNvSpPr>
            <a:spLocks noGrp="1" noChangeArrowheads="1"/>
          </p:cNvSpPr>
          <p:nvPr>
            <p:ph type="ftr" sz="quarter" idx="2"/>
          </p:nvPr>
        </p:nvSpPr>
        <p:spPr bwMode="auto">
          <a:xfrm>
            <a:off x="0" y="9431338"/>
            <a:ext cx="2889250" cy="495300"/>
          </a:xfrm>
          <a:prstGeom prst="rect">
            <a:avLst/>
          </a:prstGeom>
          <a:noFill/>
          <a:ln w="9525">
            <a:noFill/>
            <a:miter lim="800000"/>
            <a:headEnd/>
            <a:tailEnd/>
          </a:ln>
          <a:effectLst/>
        </p:spPr>
        <p:txBody>
          <a:bodyPr vert="horz" wrap="square" lIns="95001" tIns="47500" rIns="95001" bIns="47500" numCol="1" anchor="b" anchorCtr="0" compatLnSpc="1">
            <a:prstTxWarp prst="textNoShape">
              <a:avLst/>
            </a:prstTxWarp>
          </a:bodyPr>
          <a:lstStyle>
            <a:lvl1pPr defTabSz="949325">
              <a:spcBef>
                <a:spcPct val="0"/>
              </a:spcBef>
              <a:defRPr sz="1300">
                <a:latin typeface="TIMES" charset="0"/>
              </a:defRPr>
            </a:lvl1pPr>
          </a:lstStyle>
          <a:p>
            <a:pPr>
              <a:defRPr/>
            </a:pPr>
            <a:endParaRPr lang="de-DE"/>
          </a:p>
        </p:txBody>
      </p:sp>
      <p:sp>
        <p:nvSpPr>
          <p:cNvPr id="6149" name="Rectangle 5"/>
          <p:cNvSpPr>
            <a:spLocks noGrp="1" noChangeArrowheads="1"/>
          </p:cNvSpPr>
          <p:nvPr>
            <p:ph type="sldNum" sz="quarter" idx="3"/>
          </p:nvPr>
        </p:nvSpPr>
        <p:spPr bwMode="auto">
          <a:xfrm>
            <a:off x="3779838" y="9431338"/>
            <a:ext cx="2889250" cy="495300"/>
          </a:xfrm>
          <a:prstGeom prst="rect">
            <a:avLst/>
          </a:prstGeom>
          <a:noFill/>
          <a:ln w="9525">
            <a:noFill/>
            <a:miter lim="800000"/>
            <a:headEnd/>
            <a:tailEnd/>
          </a:ln>
          <a:effectLst/>
        </p:spPr>
        <p:txBody>
          <a:bodyPr vert="horz" wrap="square" lIns="95001" tIns="47500" rIns="95001" bIns="47500" numCol="1" anchor="b" anchorCtr="0" compatLnSpc="1">
            <a:prstTxWarp prst="textNoShape">
              <a:avLst/>
            </a:prstTxWarp>
          </a:bodyPr>
          <a:lstStyle>
            <a:lvl1pPr algn="r" defTabSz="949325">
              <a:spcBef>
                <a:spcPct val="0"/>
              </a:spcBef>
              <a:defRPr sz="1300">
                <a:latin typeface="TIMES" charset="0"/>
              </a:defRPr>
            </a:lvl1pPr>
          </a:lstStyle>
          <a:p>
            <a:pPr>
              <a:defRPr/>
            </a:pPr>
            <a:fld id="{80C7771C-8FBB-461E-85A8-D211DBE0BC10}" type="slidenum">
              <a:rPr lang="de-DE"/>
              <a:pPr>
                <a:defRPr/>
              </a:pPr>
              <a:t>‹Nr.›</a:t>
            </a:fld>
            <a:endParaRPr lang="de-DE"/>
          </a:p>
        </p:txBody>
      </p:sp>
    </p:spTree>
    <p:extLst>
      <p:ext uri="{BB962C8B-B14F-4D97-AF65-F5344CB8AC3E}">
        <p14:creationId xmlns:p14="http://schemas.microsoft.com/office/powerpoint/2010/main" val="337389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lvl1pPr defTabSz="949325">
              <a:spcBef>
                <a:spcPct val="0"/>
              </a:spcBef>
              <a:defRPr sz="1300">
                <a:latin typeface="TIMES" charset="0"/>
              </a:defRPr>
            </a:lvl1pPr>
          </a:lstStyle>
          <a:p>
            <a:pPr>
              <a:defRPr/>
            </a:pPr>
            <a:endParaRPr lang="de-DE"/>
          </a:p>
        </p:txBody>
      </p:sp>
      <p:sp>
        <p:nvSpPr>
          <p:cNvPr id="8195" name="Rectangle 3"/>
          <p:cNvSpPr>
            <a:spLocks noGrp="1" noChangeArrowheads="1"/>
          </p:cNvSpPr>
          <p:nvPr>
            <p:ph type="dt" idx="1"/>
          </p:nvPr>
        </p:nvSpPr>
        <p:spPr bwMode="auto">
          <a:xfrm>
            <a:off x="3779838" y="0"/>
            <a:ext cx="2889250" cy="495300"/>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lvl1pPr algn="r" defTabSz="949325">
              <a:spcBef>
                <a:spcPct val="0"/>
              </a:spcBef>
              <a:defRPr sz="1300">
                <a:latin typeface="TIMES" charset="0"/>
              </a:defRPr>
            </a:lvl1pPr>
          </a:lstStyle>
          <a:p>
            <a:pPr>
              <a:defRPr/>
            </a:pPr>
            <a:endParaRPr lang="de-DE"/>
          </a:p>
        </p:txBody>
      </p:sp>
      <p:sp>
        <p:nvSpPr>
          <p:cNvPr id="72708"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889000" y="4714875"/>
            <a:ext cx="4964113" cy="4467225"/>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431338"/>
            <a:ext cx="2889250" cy="495300"/>
          </a:xfrm>
          <a:prstGeom prst="rect">
            <a:avLst/>
          </a:prstGeom>
          <a:noFill/>
          <a:ln w="9525">
            <a:noFill/>
            <a:miter lim="800000"/>
            <a:headEnd/>
            <a:tailEnd/>
          </a:ln>
          <a:effectLst/>
        </p:spPr>
        <p:txBody>
          <a:bodyPr vert="horz" wrap="square" lIns="95001" tIns="47500" rIns="95001" bIns="47500" numCol="1" anchor="b" anchorCtr="0" compatLnSpc="1">
            <a:prstTxWarp prst="textNoShape">
              <a:avLst/>
            </a:prstTxWarp>
          </a:bodyPr>
          <a:lstStyle>
            <a:lvl1pPr defTabSz="949325">
              <a:spcBef>
                <a:spcPct val="0"/>
              </a:spcBef>
              <a:defRPr sz="1300">
                <a:latin typeface="TIMES" charset="0"/>
              </a:defRPr>
            </a:lvl1pPr>
          </a:lstStyle>
          <a:p>
            <a:pPr>
              <a:defRPr/>
            </a:pPr>
            <a:endParaRPr lang="de-DE"/>
          </a:p>
        </p:txBody>
      </p:sp>
      <p:sp>
        <p:nvSpPr>
          <p:cNvPr id="8199" name="Rectangle 7"/>
          <p:cNvSpPr>
            <a:spLocks noGrp="1" noChangeArrowheads="1"/>
          </p:cNvSpPr>
          <p:nvPr>
            <p:ph type="sldNum" sz="quarter" idx="5"/>
          </p:nvPr>
        </p:nvSpPr>
        <p:spPr bwMode="auto">
          <a:xfrm>
            <a:off x="3779838" y="9431338"/>
            <a:ext cx="2889250" cy="495300"/>
          </a:xfrm>
          <a:prstGeom prst="rect">
            <a:avLst/>
          </a:prstGeom>
          <a:noFill/>
          <a:ln w="9525">
            <a:noFill/>
            <a:miter lim="800000"/>
            <a:headEnd/>
            <a:tailEnd/>
          </a:ln>
          <a:effectLst/>
        </p:spPr>
        <p:txBody>
          <a:bodyPr vert="horz" wrap="square" lIns="95001" tIns="47500" rIns="95001" bIns="47500" numCol="1" anchor="b" anchorCtr="0" compatLnSpc="1">
            <a:prstTxWarp prst="textNoShape">
              <a:avLst/>
            </a:prstTxWarp>
          </a:bodyPr>
          <a:lstStyle>
            <a:lvl1pPr algn="r" defTabSz="949325">
              <a:spcBef>
                <a:spcPct val="0"/>
              </a:spcBef>
              <a:defRPr sz="1300">
                <a:latin typeface="TIMES" charset="0"/>
              </a:defRPr>
            </a:lvl1pPr>
          </a:lstStyle>
          <a:p>
            <a:pPr>
              <a:defRPr/>
            </a:pPr>
            <a:fld id="{F20C8305-70CC-4075-933F-0598EC0F7019}" type="slidenum">
              <a:rPr lang="de-DE"/>
              <a:pPr>
                <a:defRPr/>
              </a:pPr>
              <a:t>‹Nr.›</a:t>
            </a:fld>
            <a:endParaRPr lang="de-DE"/>
          </a:p>
        </p:txBody>
      </p:sp>
    </p:spTree>
    <p:extLst>
      <p:ext uri="{BB962C8B-B14F-4D97-AF65-F5344CB8AC3E}">
        <p14:creationId xmlns:p14="http://schemas.microsoft.com/office/powerpoint/2010/main" val="2430192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20C8305-70CC-4075-933F-0598EC0F7019}" type="slidenum">
              <a:rPr lang="de-DE" smtClean="0"/>
              <a:pPr>
                <a:defRPr/>
              </a:pPr>
              <a:t>1</a:t>
            </a:fld>
            <a:endParaRPr lang="de-DE"/>
          </a:p>
        </p:txBody>
      </p:sp>
    </p:spTree>
    <p:extLst>
      <p:ext uri="{BB962C8B-B14F-4D97-AF65-F5344CB8AC3E}">
        <p14:creationId xmlns:p14="http://schemas.microsoft.com/office/powerpoint/2010/main" val="419042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5AD0C4D0-8F26-4F10-9B8F-4D1F6C1A544E}" type="slidenum">
              <a:rPr lang="de-DE" sz="1300" smtClean="0">
                <a:latin typeface="TIMES" charset="0"/>
              </a:rPr>
              <a:pPr/>
              <a:t>28</a:t>
            </a:fld>
            <a:endParaRPr lang="de-DE" sz="1300" smtClean="0">
              <a:latin typeface="TIMES"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110822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BFA4A607-F24F-4A65-958A-E150BE7633A8}" type="slidenum">
              <a:rPr lang="de-DE" sz="1300" smtClean="0">
                <a:latin typeface="TIMES" charset="0"/>
              </a:rPr>
              <a:pPr/>
              <a:t>29</a:t>
            </a:fld>
            <a:endParaRPr lang="de-DE" sz="1300" smtClean="0">
              <a:latin typeface="TIMES"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97495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B25BE638-6C2E-4BE3-A80A-5CF5F13E1376}" type="slidenum">
              <a:rPr lang="de-DE" sz="1300" smtClean="0">
                <a:latin typeface="TIMES" charset="0"/>
              </a:rPr>
              <a:pPr/>
              <a:t>30</a:t>
            </a:fld>
            <a:endParaRPr lang="de-DE" sz="1300" smtClean="0">
              <a:latin typeface="TIMES"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52207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AFB8DC8E-3612-41B9-87C3-138D20A2D246}" type="slidenum">
              <a:rPr lang="de-DE" sz="1300" smtClean="0">
                <a:latin typeface="TIMES" charset="0"/>
              </a:rPr>
              <a:pPr/>
              <a:t>32</a:t>
            </a:fld>
            <a:endParaRPr lang="de-DE" sz="1300" smtClean="0">
              <a:latin typeface="TIMES"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729788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1EC18709-6160-4249-B230-D8B04BCDCFCC}" type="slidenum">
              <a:rPr lang="de-DE" sz="1300" smtClean="0">
                <a:latin typeface="TIMES" charset="0"/>
              </a:rPr>
              <a:pPr/>
              <a:t>33</a:t>
            </a:fld>
            <a:endParaRPr lang="de-DE" sz="1300" smtClean="0">
              <a:latin typeface="TIMES"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505969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441EE75B-88E0-4703-B02B-34EC2D6DF37F}" type="slidenum">
              <a:rPr lang="de-DE" sz="1300" smtClean="0">
                <a:latin typeface="TIMES" charset="0"/>
              </a:rPr>
              <a:pPr/>
              <a:t>34</a:t>
            </a:fld>
            <a:endParaRPr lang="de-DE" sz="1300" smtClean="0">
              <a:latin typeface="TIMES"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951815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DC7213D3-F614-4670-8E04-BD04759F7E54}" type="slidenum">
              <a:rPr lang="de-DE" sz="1300" smtClean="0">
                <a:latin typeface="TIMES" charset="0"/>
              </a:rPr>
              <a:pPr/>
              <a:t>35</a:t>
            </a:fld>
            <a:endParaRPr lang="de-DE" sz="1300" smtClean="0">
              <a:latin typeface="TIMES"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06046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F60ADAAA-B28C-47C2-B38C-188526FE63D5}" type="slidenum">
              <a:rPr lang="de-DE" sz="1300" smtClean="0">
                <a:latin typeface="TIMES" charset="0"/>
              </a:rPr>
              <a:pPr/>
              <a:t>37</a:t>
            </a:fld>
            <a:endParaRPr lang="de-DE" sz="1300" smtClean="0">
              <a:latin typeface="TIMES"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798809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A1473445-1846-49B5-9331-C76AB0B36628}" type="slidenum">
              <a:rPr lang="de-DE" sz="1300" smtClean="0">
                <a:latin typeface="TIMES" charset="0"/>
              </a:rPr>
              <a:pPr/>
              <a:t>38</a:t>
            </a:fld>
            <a:endParaRPr lang="de-DE" sz="1300" smtClean="0">
              <a:latin typeface="TIMES"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Statt nach dem 1. Glied (Gradientenabstieg) kann man auch nach dem 2. Glied abbrechen.</a:t>
            </a:r>
          </a:p>
          <a:p>
            <a:pPr eaLnBrk="1" hangingPunct="1"/>
            <a:r>
              <a:rPr lang="de-DE" smtClean="0"/>
              <a:t>Dies erhöht aber den Rechenaufwand.</a:t>
            </a:r>
          </a:p>
          <a:p>
            <a:pPr eaLnBrk="1" hangingPunct="1"/>
            <a:endParaRPr lang="de-DE" smtClean="0"/>
          </a:p>
        </p:txBody>
      </p:sp>
    </p:spTree>
    <p:extLst>
      <p:ext uri="{BB962C8B-B14F-4D97-AF65-F5344CB8AC3E}">
        <p14:creationId xmlns:p14="http://schemas.microsoft.com/office/powerpoint/2010/main" val="1835565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16FA2EBA-C918-4D07-A1AA-43ED5AEADC1C}" type="slidenum">
              <a:rPr lang="de-DE" sz="1300" smtClean="0">
                <a:latin typeface="TIMES" charset="0"/>
              </a:rPr>
              <a:pPr/>
              <a:t>39</a:t>
            </a:fld>
            <a:endParaRPr lang="de-DE" sz="1300" smtClean="0">
              <a:latin typeface="TIMES"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01789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sz="2000">
                <a:solidFill>
                  <a:schemeClr val="tx1"/>
                </a:solidFill>
                <a:latin typeface="Arial" pitchFamily="34" charset="0"/>
              </a:defRPr>
            </a:lvl1pPr>
            <a:lvl2pPr marL="742950" indent="-285750" defTabSz="958850">
              <a:defRPr sz="2000">
                <a:solidFill>
                  <a:schemeClr val="tx1"/>
                </a:solidFill>
                <a:latin typeface="Arial" pitchFamily="34" charset="0"/>
              </a:defRPr>
            </a:lvl2pPr>
            <a:lvl3pPr marL="1143000" indent="-228600" defTabSz="958850">
              <a:defRPr sz="2000">
                <a:solidFill>
                  <a:schemeClr val="tx1"/>
                </a:solidFill>
                <a:latin typeface="Arial" pitchFamily="34" charset="0"/>
              </a:defRPr>
            </a:lvl3pPr>
            <a:lvl4pPr marL="1600200" indent="-228600" defTabSz="958850">
              <a:defRPr sz="2000">
                <a:solidFill>
                  <a:schemeClr val="tx1"/>
                </a:solidFill>
                <a:latin typeface="Arial" pitchFamily="34" charset="0"/>
              </a:defRPr>
            </a:lvl4pPr>
            <a:lvl5pPr marL="2057400" indent="-228600" defTabSz="958850">
              <a:defRPr sz="2000">
                <a:solidFill>
                  <a:schemeClr val="tx1"/>
                </a:solidFill>
                <a:latin typeface="Arial" pitchFamily="34" charset="0"/>
              </a:defRPr>
            </a:lvl5pPr>
            <a:lvl6pPr marL="2514600" indent="-228600" defTabSz="958850" eaLnBrk="0" fontAlgn="base" hangingPunct="0">
              <a:spcBef>
                <a:spcPct val="50000"/>
              </a:spcBef>
              <a:spcAft>
                <a:spcPct val="0"/>
              </a:spcAft>
              <a:defRPr sz="2000">
                <a:solidFill>
                  <a:schemeClr val="tx1"/>
                </a:solidFill>
                <a:latin typeface="Arial" pitchFamily="34" charset="0"/>
              </a:defRPr>
            </a:lvl6pPr>
            <a:lvl7pPr marL="2971800" indent="-228600" defTabSz="958850" eaLnBrk="0" fontAlgn="base" hangingPunct="0">
              <a:spcBef>
                <a:spcPct val="50000"/>
              </a:spcBef>
              <a:spcAft>
                <a:spcPct val="0"/>
              </a:spcAft>
              <a:defRPr sz="2000">
                <a:solidFill>
                  <a:schemeClr val="tx1"/>
                </a:solidFill>
                <a:latin typeface="Arial" pitchFamily="34" charset="0"/>
              </a:defRPr>
            </a:lvl7pPr>
            <a:lvl8pPr marL="3429000" indent="-228600" defTabSz="958850" eaLnBrk="0" fontAlgn="base" hangingPunct="0">
              <a:spcBef>
                <a:spcPct val="50000"/>
              </a:spcBef>
              <a:spcAft>
                <a:spcPct val="0"/>
              </a:spcAft>
              <a:defRPr sz="2000">
                <a:solidFill>
                  <a:schemeClr val="tx1"/>
                </a:solidFill>
                <a:latin typeface="Arial" pitchFamily="34" charset="0"/>
              </a:defRPr>
            </a:lvl8pPr>
            <a:lvl9pPr marL="3886200" indent="-228600" defTabSz="958850" eaLnBrk="0" fontAlgn="base" hangingPunct="0">
              <a:spcBef>
                <a:spcPct val="50000"/>
              </a:spcBef>
              <a:spcAft>
                <a:spcPct val="0"/>
              </a:spcAft>
              <a:defRPr sz="2000">
                <a:solidFill>
                  <a:schemeClr val="tx1"/>
                </a:solidFill>
                <a:latin typeface="Arial" pitchFamily="34" charset="0"/>
              </a:defRPr>
            </a:lvl9pPr>
          </a:lstStyle>
          <a:p>
            <a:fld id="{C9A9F051-5439-4C6F-810D-5272D94F8E0A}" type="slidenum">
              <a:rPr lang="de-DE" sz="1300" smtClean="0">
                <a:latin typeface="TIMES" charset="0"/>
              </a:rPr>
              <a:pPr/>
              <a:t>8</a:t>
            </a:fld>
            <a:endParaRPr lang="de-DE" sz="1300" smtClean="0">
              <a:latin typeface="TIMES" charset="0"/>
            </a:endParaRPr>
          </a:p>
        </p:txBody>
      </p:sp>
      <p:sp>
        <p:nvSpPr>
          <p:cNvPr id="37891" name="Rectangle 7"/>
          <p:cNvSpPr txBox="1">
            <a:spLocks noGrp="1" noChangeArrowheads="1"/>
          </p:cNvSpPr>
          <p:nvPr/>
        </p:nvSpPr>
        <p:spPr bwMode="auto">
          <a:xfrm>
            <a:off x="3902075" y="9412288"/>
            <a:ext cx="2981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1" tIns="47500" rIns="95001" bIns="47500" anchor="b"/>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pPr algn="r">
              <a:spcBef>
                <a:spcPct val="0"/>
              </a:spcBef>
            </a:pPr>
            <a:fld id="{4E3E174B-1309-45E6-9802-E6D99AC0E4F9}" type="slidenum">
              <a:rPr lang="de-DE" sz="1300">
                <a:latin typeface="TIMES" charset="0"/>
              </a:rPr>
              <a:pPr algn="r">
                <a:spcBef>
                  <a:spcPct val="0"/>
                </a:spcBef>
              </a:pPr>
              <a:t>8</a:t>
            </a:fld>
            <a:endParaRPr lang="de-DE" sz="1300">
              <a:latin typeface="TIMES" charset="0"/>
            </a:endParaRPr>
          </a:p>
        </p:txBody>
      </p:sp>
      <p:sp>
        <p:nvSpPr>
          <p:cNvPr id="37892" name="Rectangle 2"/>
          <p:cNvSpPr>
            <a:spLocks noGrp="1" noRot="1" noChangeAspect="1" noChangeArrowheads="1" noTextEdit="1"/>
          </p:cNvSpPr>
          <p:nvPr>
            <p:ph type="sldImg"/>
          </p:nvPr>
        </p:nvSpPr>
        <p:spPr>
          <a:xfrm>
            <a:off x="966788" y="742950"/>
            <a:ext cx="4953000" cy="3714750"/>
          </a:xfrm>
          <a:ln/>
        </p:spPr>
      </p:sp>
      <p:sp>
        <p:nvSpPr>
          <p:cNvPr id="37893" name="Rectangle 3"/>
          <p:cNvSpPr>
            <a:spLocks noGrp="1" noChangeArrowheads="1"/>
          </p:cNvSpPr>
          <p:nvPr>
            <p:ph type="body" idx="1"/>
          </p:nvPr>
        </p:nvSpPr>
        <p:spPr>
          <a:xfrm>
            <a:off x="917575" y="4705350"/>
            <a:ext cx="51228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1" tIns="47500" rIns="95001" bIns="47500"/>
          <a:lstStyle/>
          <a:p>
            <a:r>
              <a:rPr lang="de-DE" smtClean="0"/>
              <a:t>Die Abschätzung der Binomialformel n!/(n-a)!a! erfolgt über die Stirlingsche Formel der Fakultät</a:t>
            </a:r>
          </a:p>
          <a:p>
            <a:r>
              <a:rPr lang="de-DE" smtClean="0"/>
              <a:t>n! = (2</a:t>
            </a:r>
            <a:r>
              <a:rPr lang="de-DE" smtClean="0">
                <a:sym typeface="Symbol" pitchFamily="18" charset="2"/>
              </a:rPr>
              <a:t>n)</a:t>
            </a:r>
            <a:r>
              <a:rPr lang="de-DE" baseline="30000" smtClean="0">
                <a:sym typeface="Symbol" pitchFamily="18" charset="2"/>
              </a:rPr>
              <a:t>-0.5</a:t>
            </a:r>
            <a:r>
              <a:rPr lang="de-DE" smtClean="0">
                <a:sym typeface="Symbol" pitchFamily="18" charset="2"/>
              </a:rPr>
              <a:t>n</a:t>
            </a:r>
            <a:r>
              <a:rPr lang="de-DE" baseline="30000" smtClean="0">
                <a:sym typeface="Symbol" pitchFamily="18" charset="2"/>
              </a:rPr>
              <a:t>n</a:t>
            </a:r>
            <a:r>
              <a:rPr lang="de-DE" smtClean="0">
                <a:sym typeface="Symbol" pitchFamily="18" charset="2"/>
              </a:rPr>
              <a:t>e</a:t>
            </a:r>
            <a:r>
              <a:rPr lang="de-DE" baseline="30000" smtClean="0">
                <a:sym typeface="Symbol" pitchFamily="18" charset="2"/>
              </a:rPr>
              <a:t>-n</a:t>
            </a:r>
          </a:p>
        </p:txBody>
      </p:sp>
    </p:spTree>
    <p:extLst>
      <p:ext uri="{BB962C8B-B14F-4D97-AF65-F5344CB8AC3E}">
        <p14:creationId xmlns:p14="http://schemas.microsoft.com/office/powerpoint/2010/main" val="370688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59E13410-D4F3-470F-ADE4-ABF92F6571B2}" type="slidenum">
              <a:rPr lang="de-DE" sz="1300" smtClean="0">
                <a:latin typeface="TIMES" charset="0"/>
              </a:rPr>
              <a:pPr/>
              <a:t>40</a:t>
            </a:fld>
            <a:endParaRPr lang="de-DE" sz="1300" smtClean="0">
              <a:latin typeface="TIMES"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486606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AF655307-F27A-4C85-B292-AFCEDB3D6DA5}" type="slidenum">
              <a:rPr lang="de-DE" sz="1300" smtClean="0">
                <a:latin typeface="TIMES" charset="0"/>
              </a:rPr>
              <a:pPr/>
              <a:t>41</a:t>
            </a:fld>
            <a:endParaRPr lang="de-DE" sz="1300" smtClean="0">
              <a:latin typeface="TIMES"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15406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5169C541-914D-42CA-9998-201B9172FF6B}" type="slidenum">
              <a:rPr lang="de-DE" sz="1300" smtClean="0">
                <a:latin typeface="TIMES" charset="0"/>
              </a:rPr>
              <a:pPr/>
              <a:t>42</a:t>
            </a:fld>
            <a:endParaRPr lang="de-DE" sz="1300" smtClean="0">
              <a:latin typeface="TIMES"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494896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FA2C111E-AD9C-4823-B7B1-33E0898FBEAF}" type="slidenum">
              <a:rPr lang="de-DE" sz="1300" smtClean="0">
                <a:latin typeface="TIMES" charset="0"/>
              </a:rPr>
              <a:pPr/>
              <a:t>43</a:t>
            </a:fld>
            <a:endParaRPr lang="de-DE" sz="1300" smtClean="0">
              <a:latin typeface="TIMES"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134112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96E3C0BC-C9CE-472A-8F7E-9F1F63AF88FC}" type="slidenum">
              <a:rPr lang="de-DE" sz="1300" smtClean="0">
                <a:latin typeface="TIMES" charset="0"/>
              </a:rPr>
              <a:pPr/>
              <a:t>49</a:t>
            </a:fld>
            <a:endParaRPr lang="de-DE" sz="1300" smtClean="0">
              <a:latin typeface="TIMES"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1" dirty="0" smtClean="0"/>
              <a:t>Problem</a:t>
            </a:r>
            <a:r>
              <a:rPr lang="en-US" dirty="0" smtClean="0"/>
              <a:t>: </a:t>
            </a:r>
            <a:r>
              <a:rPr lang="de-DE" sz="1600" dirty="0" smtClean="0">
                <a:sym typeface="Symbol" pitchFamily="18" charset="2"/>
              </a:rPr>
              <a:t></a:t>
            </a:r>
            <a:r>
              <a:rPr lang="de-DE" sz="1400" b="1" dirty="0" err="1" smtClean="0"/>
              <a:t>x</a:t>
            </a:r>
            <a:r>
              <a:rPr lang="de-DE" sz="1600" dirty="0" err="1" smtClean="0">
                <a:sym typeface="Symbol" pitchFamily="18" charset="2"/>
              </a:rPr>
              <a:t></a:t>
            </a:r>
            <a:r>
              <a:rPr lang="de-DE" sz="1400" b="1" baseline="-25000" dirty="0" err="1" smtClean="0">
                <a:sym typeface="Symbol" pitchFamily="18" charset="2"/>
              </a:rPr>
              <a:t>x</a:t>
            </a:r>
            <a:r>
              <a:rPr lang="de-DE" sz="1400" b="1" baseline="-25000" dirty="0" smtClean="0">
                <a:sym typeface="Symbol" pitchFamily="18" charset="2"/>
              </a:rPr>
              <a:t> </a:t>
            </a:r>
            <a:r>
              <a:rPr lang="de-DE" dirty="0" smtClean="0">
                <a:sym typeface="Symbol" pitchFamily="18" charset="2"/>
              </a:rPr>
              <a:t>ist abhängig von der Klassenentscheidung für x</a:t>
            </a:r>
            <a:endParaRPr lang="en-US" dirty="0" smtClean="0">
              <a:sym typeface="Symbol" pitchFamily="18" charset="2"/>
            </a:endParaRPr>
          </a:p>
          <a:p>
            <a:pPr eaLnBrk="1" hangingPunct="1"/>
            <a:endParaRPr lang="de-DE" dirty="0" smtClean="0"/>
          </a:p>
        </p:txBody>
      </p:sp>
    </p:spTree>
    <p:extLst>
      <p:ext uri="{BB962C8B-B14F-4D97-AF65-F5344CB8AC3E}">
        <p14:creationId xmlns:p14="http://schemas.microsoft.com/office/powerpoint/2010/main" val="3925283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779838"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1" tIns="47500" rIns="95001" bIns="47500" anchor="b"/>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pPr algn="r">
              <a:spcBef>
                <a:spcPct val="0"/>
              </a:spcBef>
            </a:pPr>
            <a:fld id="{48CD5995-394D-45E2-9203-49B1D09D5BBA}" type="slidenum">
              <a:rPr lang="de-DE" sz="1300">
                <a:latin typeface="TIMES" charset="0"/>
              </a:rPr>
              <a:pPr algn="r">
                <a:spcBef>
                  <a:spcPct val="0"/>
                </a:spcBef>
              </a:pPr>
              <a:t>51</a:t>
            </a:fld>
            <a:endParaRPr lang="de-DE" sz="1300">
              <a:latin typeface="TIMES"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56781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779838"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1" tIns="47500" rIns="95001" bIns="47500" anchor="b"/>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pPr algn="r">
              <a:spcBef>
                <a:spcPct val="0"/>
              </a:spcBef>
            </a:pPr>
            <a:fld id="{E0BE066A-341D-46DA-B175-B50545469DA5}" type="slidenum">
              <a:rPr lang="de-DE" sz="1300">
                <a:latin typeface="TIMES" charset="0"/>
              </a:rPr>
              <a:pPr algn="r">
                <a:spcBef>
                  <a:spcPct val="0"/>
                </a:spcBef>
              </a:pPr>
              <a:t>52</a:t>
            </a:fld>
            <a:endParaRPr lang="de-DE" sz="1300">
              <a:latin typeface="TIMES"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1106282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03935953-288E-4AB4-8DEE-2C47130D52CC}" type="slidenum">
              <a:rPr lang="de-DE" sz="1300" smtClean="0">
                <a:latin typeface="TIMES" charset="0"/>
              </a:rPr>
              <a:pPr/>
              <a:t>53</a:t>
            </a:fld>
            <a:endParaRPr lang="de-DE" sz="1300" smtClean="0">
              <a:latin typeface="TIMES" charset="0"/>
            </a:endParaRPr>
          </a:p>
        </p:txBody>
      </p:sp>
      <p:sp>
        <p:nvSpPr>
          <p:cNvPr id="97283" name="Rectangle 2"/>
          <p:cNvSpPr>
            <a:spLocks noGrp="1" noRot="1" noChangeAspect="1" noChangeArrowheads="1" noTextEdit="1"/>
          </p:cNvSpPr>
          <p:nvPr>
            <p:ph type="sldImg"/>
          </p:nvPr>
        </p:nvSpPr>
        <p:spPr>
          <a:ln/>
        </p:spPr>
      </p:sp>
      <p:sp>
        <p:nvSpPr>
          <p:cNvPr id="9728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Seien die Wahrscheinlichkeiten dieser Ereignisse mit PA = P(Fehlalarm) = 1–PL und PI = P(Ignoranz) = 1–PK notiert. Im Idealfall sind die Wahrscheinlichkeiten der Sensitivität und Spezifität, PL und PK, eins, und die beiden Wahrscheinlichkeiten PA und PI sind null. Leider ist dies aber nicht möglich: Alle Diagnosesysteme machen Fehler. Meist kann man eine der beiden Wahrscheinlichkeiten (PL bzw. PK) immer nur auf Kosten der anderen minimieren. </a:t>
            </a:r>
          </a:p>
        </p:txBody>
      </p:sp>
    </p:spTree>
    <p:extLst>
      <p:ext uri="{BB962C8B-B14F-4D97-AF65-F5344CB8AC3E}">
        <p14:creationId xmlns:p14="http://schemas.microsoft.com/office/powerpoint/2010/main" val="2114440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AD200F76-96CB-42B6-836E-3F65374B79A8}" type="slidenum">
              <a:rPr lang="de-DE" sz="1300" smtClean="0">
                <a:latin typeface="TIMES" charset="0"/>
              </a:rPr>
              <a:pPr/>
              <a:t>54</a:t>
            </a:fld>
            <a:endParaRPr lang="de-DE" sz="1300" smtClean="0">
              <a:latin typeface="TIMES" charset="0"/>
            </a:endParaRPr>
          </a:p>
        </p:txBody>
      </p:sp>
      <p:sp>
        <p:nvSpPr>
          <p:cNvPr id="98307" name="Rectangle 2"/>
          <p:cNvSpPr>
            <a:spLocks noGrp="1" noRot="1" noChangeAspect="1" noChangeArrowheads="1" noTextEdit="1"/>
          </p:cNvSpPr>
          <p:nvPr>
            <p:ph type="sldImg"/>
          </p:nvPr>
        </p:nvSpPr>
        <p:spPr>
          <a:ln/>
        </p:spPr>
      </p:sp>
      <p:sp>
        <p:nvSpPr>
          <p:cNvPr id="9830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Seien die Wahrscheinlichkeiten dieser Ereignisse mit PA = P(Fehlalarm) = 1–PL und PI = P(Ignoranz) = 1–PK notiert. Im Idealfall sind die Wahrscheinlichkeiten der Sensitivität und Spezifität, PL und PK, eins, und die beiden Wahrscheinlichkeiten PA und PI sind null. Leider ist dies aber nicht möglich: Alle Diagnosesysteme machen Fehler. Meist kann man eine der beiden Wahrscheinlichkeiten (PL bzw. PK) immer nur auf Kosten der anderen minimieren. </a:t>
            </a:r>
          </a:p>
        </p:txBody>
      </p:sp>
    </p:spTree>
    <p:extLst>
      <p:ext uri="{BB962C8B-B14F-4D97-AF65-F5344CB8AC3E}">
        <p14:creationId xmlns:p14="http://schemas.microsoft.com/office/powerpoint/2010/main" val="834714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85CAA4B1-D2B9-48A4-99AA-F5878DB18D0A}" type="slidenum">
              <a:rPr lang="de-DE" sz="1300" smtClean="0">
                <a:latin typeface="TIMES" charset="0"/>
              </a:rPr>
              <a:pPr/>
              <a:t>55</a:t>
            </a:fld>
            <a:endParaRPr lang="de-DE" sz="1300" smtClean="0">
              <a:latin typeface="TIMES" charset="0"/>
            </a:endParaRPr>
          </a:p>
        </p:txBody>
      </p:sp>
      <p:sp>
        <p:nvSpPr>
          <p:cNvPr id="99331" name="Rectangle 2"/>
          <p:cNvSpPr>
            <a:spLocks noGrp="1" noRot="1" noChangeAspect="1" noChangeArrowheads="1" noTextEdit="1"/>
          </p:cNvSpPr>
          <p:nvPr>
            <p:ph type="sldImg"/>
          </p:nvPr>
        </p:nvSpPr>
        <p:spPr>
          <a:ln/>
        </p:spPr>
      </p:sp>
      <p:sp>
        <p:nvSpPr>
          <p:cNvPr id="99332" name="Text Box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100"/>
              </a:spcBef>
              <a:spcAft>
                <a:spcPts val="100"/>
              </a:spcAft>
            </a:pPr>
            <a:r>
              <a:rPr lang="de-DE" sz="1400" smtClean="0"/>
              <a:t>Eingezeichnet ist auch eine reine Zufallsentscheidung, eine Gerade mit 45°. Jede ROC-Kurve, die bei gegebener Sensitivität P</a:t>
            </a:r>
            <a:r>
              <a:rPr lang="de-DE" sz="1400" baseline="-25000" smtClean="0"/>
              <a:t>K</a:t>
            </a:r>
            <a:r>
              <a:rPr lang="de-DE" sz="1400" smtClean="0"/>
              <a:t> eine höhere Spezifität aufweist, ist an dieser Stelle besser. Da dies aber an anderer Stelle schlechter sein kann, wird üblicherweise die Güte des Diagnosesystems durch die Gesamtkurve mittels der Fläche unter der ROC-Kurve (</a:t>
            </a:r>
            <a:r>
              <a:rPr lang="de-DE" sz="1400" i="1" smtClean="0"/>
              <a:t>area under curve</a:t>
            </a:r>
            <a:r>
              <a:rPr lang="de-DE" sz="1400" smtClean="0"/>
              <a:t> AUC) charakterisiert. Die AUC ist in  schraffiert dargestellt. Man beachte bei dieser Modellierung, daß die ROC-Kurve von einem realen System meist nur als statistische Näherung, also als „verrauschte“ Kurve, gemessen werden kann und deshalb in der Praxis nur näherungsweise in Optimierungsversuche eingehen kann. </a:t>
            </a:r>
          </a:p>
          <a:p>
            <a:pPr algn="just" eaLnBrk="1" hangingPunct="1">
              <a:spcBef>
                <a:spcPts val="100"/>
              </a:spcBef>
              <a:spcAft>
                <a:spcPts val="100"/>
              </a:spcAft>
            </a:pPr>
            <a:endParaRPr lang="de-DE" sz="1400" smtClean="0"/>
          </a:p>
          <a:p>
            <a:pPr algn="just" eaLnBrk="1" hangingPunct="1">
              <a:spcBef>
                <a:spcPts val="100"/>
              </a:spcBef>
              <a:spcAft>
                <a:spcPts val="100"/>
              </a:spcAft>
            </a:pPr>
            <a:r>
              <a:rPr lang="de-DE" sz="1400" smtClean="0"/>
              <a:t>Ein Beispiel dafür ist rechts zu sehen. Dabei ist die Diagnosewahrscheinlichkeiten „Spezifität“ und „Sensistivität“ auf verschiedenen Datenbasen (Trainingsdaten) und für verschiedene Parameterwerte, die Entscheidungsschwellen </a:t>
            </a:r>
            <a:r>
              <a:rPr lang="de-DE" sz="1400" smtClean="0">
                <a:sym typeface="Symbol" pitchFamily="18" charset="2"/>
              </a:rPr>
              <a:t></a:t>
            </a:r>
            <a:r>
              <a:rPr lang="de-DE" sz="1400" smtClean="0"/>
              <a:t>, gemessen worden und das Ergebnis (P</a:t>
            </a:r>
            <a:r>
              <a:rPr lang="de-DE" sz="1400" baseline="-25000" smtClean="0"/>
              <a:t>K</a:t>
            </a:r>
            <a:r>
              <a:rPr lang="de-DE" sz="1400" smtClean="0"/>
              <a:t>, P</a:t>
            </a:r>
            <a:r>
              <a:rPr lang="de-DE" sz="1400" baseline="-25000" smtClean="0"/>
              <a:t>L</a:t>
            </a:r>
            <a:r>
              <a:rPr lang="de-DE" sz="1400" smtClean="0"/>
              <a:t>) als Punkt im Diagramm eingezeichnet. Die mittlere ROC-Kurve erhält man dann durch Mittelwertbildung über alle Punkte.</a:t>
            </a:r>
          </a:p>
        </p:txBody>
      </p:sp>
    </p:spTree>
    <p:extLst>
      <p:ext uri="{BB962C8B-B14F-4D97-AF65-F5344CB8AC3E}">
        <p14:creationId xmlns:p14="http://schemas.microsoft.com/office/powerpoint/2010/main" val="304745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sz="2000">
                <a:solidFill>
                  <a:schemeClr val="tx1"/>
                </a:solidFill>
                <a:latin typeface="Arial" pitchFamily="34" charset="0"/>
              </a:defRPr>
            </a:lvl1pPr>
            <a:lvl2pPr marL="742950" indent="-285750" defTabSz="958850">
              <a:defRPr sz="2000">
                <a:solidFill>
                  <a:schemeClr val="tx1"/>
                </a:solidFill>
                <a:latin typeface="Arial" pitchFamily="34" charset="0"/>
              </a:defRPr>
            </a:lvl2pPr>
            <a:lvl3pPr marL="1143000" indent="-228600" defTabSz="958850">
              <a:defRPr sz="2000">
                <a:solidFill>
                  <a:schemeClr val="tx1"/>
                </a:solidFill>
                <a:latin typeface="Arial" pitchFamily="34" charset="0"/>
              </a:defRPr>
            </a:lvl3pPr>
            <a:lvl4pPr marL="1600200" indent="-228600" defTabSz="958850">
              <a:defRPr sz="2000">
                <a:solidFill>
                  <a:schemeClr val="tx1"/>
                </a:solidFill>
                <a:latin typeface="Arial" pitchFamily="34" charset="0"/>
              </a:defRPr>
            </a:lvl4pPr>
            <a:lvl5pPr marL="2057400" indent="-228600" defTabSz="958850">
              <a:defRPr sz="2000">
                <a:solidFill>
                  <a:schemeClr val="tx1"/>
                </a:solidFill>
                <a:latin typeface="Arial" pitchFamily="34" charset="0"/>
              </a:defRPr>
            </a:lvl5pPr>
            <a:lvl6pPr marL="2514600" indent="-228600" defTabSz="958850" eaLnBrk="0" fontAlgn="base" hangingPunct="0">
              <a:spcBef>
                <a:spcPct val="50000"/>
              </a:spcBef>
              <a:spcAft>
                <a:spcPct val="0"/>
              </a:spcAft>
              <a:defRPr sz="2000">
                <a:solidFill>
                  <a:schemeClr val="tx1"/>
                </a:solidFill>
                <a:latin typeface="Arial" pitchFamily="34" charset="0"/>
              </a:defRPr>
            </a:lvl6pPr>
            <a:lvl7pPr marL="2971800" indent="-228600" defTabSz="958850" eaLnBrk="0" fontAlgn="base" hangingPunct="0">
              <a:spcBef>
                <a:spcPct val="50000"/>
              </a:spcBef>
              <a:spcAft>
                <a:spcPct val="0"/>
              </a:spcAft>
              <a:defRPr sz="2000">
                <a:solidFill>
                  <a:schemeClr val="tx1"/>
                </a:solidFill>
                <a:latin typeface="Arial" pitchFamily="34" charset="0"/>
              </a:defRPr>
            </a:lvl7pPr>
            <a:lvl8pPr marL="3429000" indent="-228600" defTabSz="958850" eaLnBrk="0" fontAlgn="base" hangingPunct="0">
              <a:spcBef>
                <a:spcPct val="50000"/>
              </a:spcBef>
              <a:spcAft>
                <a:spcPct val="0"/>
              </a:spcAft>
              <a:defRPr sz="2000">
                <a:solidFill>
                  <a:schemeClr val="tx1"/>
                </a:solidFill>
                <a:latin typeface="Arial" pitchFamily="34" charset="0"/>
              </a:defRPr>
            </a:lvl8pPr>
            <a:lvl9pPr marL="3886200" indent="-228600" defTabSz="958850" eaLnBrk="0" fontAlgn="base" hangingPunct="0">
              <a:spcBef>
                <a:spcPct val="50000"/>
              </a:spcBef>
              <a:spcAft>
                <a:spcPct val="0"/>
              </a:spcAft>
              <a:defRPr sz="2000">
                <a:solidFill>
                  <a:schemeClr val="tx1"/>
                </a:solidFill>
                <a:latin typeface="Arial" pitchFamily="34" charset="0"/>
              </a:defRPr>
            </a:lvl9pPr>
          </a:lstStyle>
          <a:p>
            <a:fld id="{A6450F3A-D222-4120-B8A9-792F7AB47E54}" type="slidenum">
              <a:rPr lang="de-DE" sz="1300" smtClean="0">
                <a:latin typeface="TIMES" charset="0"/>
              </a:rPr>
              <a:pPr/>
              <a:t>14</a:t>
            </a:fld>
            <a:endParaRPr lang="de-DE" sz="1300" smtClean="0">
              <a:latin typeface="TIMES"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b="1" smtClean="0">
                <a:sym typeface="Symbol" pitchFamily="18" charset="2"/>
              </a:rPr>
              <a:t></a:t>
            </a:r>
            <a:r>
              <a:rPr lang="de-DE" b="1" baseline="-25000" smtClean="0"/>
              <a:t>1</a:t>
            </a:r>
            <a:r>
              <a:rPr lang="de-DE" b="1" smtClean="0">
                <a:sym typeface="Symbol" pitchFamily="18" charset="2"/>
              </a:rPr>
              <a:t></a:t>
            </a:r>
            <a:r>
              <a:rPr lang="de-DE" b="1" baseline="-25000" smtClean="0"/>
              <a:t>2</a:t>
            </a:r>
            <a:r>
              <a:rPr lang="de-DE" b="1" smtClean="0"/>
              <a:t> = </a:t>
            </a:r>
            <a:r>
              <a:rPr lang="de-DE" b="1" smtClean="0">
                <a:sym typeface="Symbol" pitchFamily="18" charset="2"/>
              </a:rPr>
              <a:t> muss gelte</a:t>
            </a:r>
            <a:r>
              <a:rPr lang="de-DE" b="1" smtClean="0"/>
              <a:t>n</a:t>
            </a:r>
            <a:r>
              <a:rPr lang="de-DE" b="1" smtClean="0">
                <a:sym typeface="Symbol" pitchFamily="18" charset="2"/>
              </a:rPr>
              <a:t> damit ei</a:t>
            </a:r>
            <a:r>
              <a:rPr lang="de-DE" b="1" smtClean="0"/>
              <a:t>ne Grenze die Klassen trennen kann. (notwendig).</a:t>
            </a:r>
          </a:p>
          <a:p>
            <a:r>
              <a:rPr lang="de-DE" b="1" smtClean="0"/>
              <a:t>Allerdings reicht dies nicht aus wenn eine Gerade verwendet wird. Beispiel: 4 Punkte.</a:t>
            </a:r>
          </a:p>
        </p:txBody>
      </p:sp>
    </p:spTree>
    <p:extLst>
      <p:ext uri="{BB962C8B-B14F-4D97-AF65-F5344CB8AC3E}">
        <p14:creationId xmlns:p14="http://schemas.microsoft.com/office/powerpoint/2010/main" val="214173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Precision = </a:t>
            </a:r>
          </a:p>
          <a:p>
            <a:r>
              <a:rPr lang="de-DE" dirty="0" smtClean="0"/>
              <a:t>Recall = </a:t>
            </a:r>
          </a:p>
          <a:p>
            <a:endParaRPr lang="de-DE" dirty="0"/>
          </a:p>
        </p:txBody>
      </p:sp>
      <p:sp>
        <p:nvSpPr>
          <p:cNvPr id="4" name="Foliennummernplatzhalter 3"/>
          <p:cNvSpPr>
            <a:spLocks noGrp="1"/>
          </p:cNvSpPr>
          <p:nvPr>
            <p:ph type="sldNum" sz="quarter" idx="10"/>
          </p:nvPr>
        </p:nvSpPr>
        <p:spPr/>
        <p:txBody>
          <a:bodyPr/>
          <a:lstStyle/>
          <a:p>
            <a:pPr>
              <a:defRPr/>
            </a:pPr>
            <a:fld id="{F20C8305-70CC-4075-933F-0598EC0F7019}" type="slidenum">
              <a:rPr lang="de-DE" smtClean="0"/>
              <a:pPr>
                <a:defRPr/>
              </a:pPr>
              <a:t>56</a:t>
            </a:fld>
            <a:endParaRPr lang="de-DE"/>
          </a:p>
        </p:txBody>
      </p:sp>
    </p:spTree>
    <p:extLst>
      <p:ext uri="{BB962C8B-B14F-4D97-AF65-F5344CB8AC3E}">
        <p14:creationId xmlns:p14="http://schemas.microsoft.com/office/powerpoint/2010/main" val="3334260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1E791D68-E0AE-43F4-A39C-0FB6F2492EA2}" type="slidenum">
              <a:rPr lang="de-DE" sz="1300" smtClean="0">
                <a:latin typeface="TIMES" charset="0"/>
              </a:rPr>
              <a:pPr/>
              <a:t>59</a:t>
            </a:fld>
            <a:endParaRPr lang="de-DE" sz="1300" smtClean="0">
              <a:latin typeface="TIMES"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9977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9C3EB158-E965-4EDE-83E1-4410972754CC}" type="slidenum">
              <a:rPr lang="de-DE" sz="1300" smtClean="0">
                <a:latin typeface="TIMES" charset="0"/>
              </a:rPr>
              <a:pPr/>
              <a:t>75</a:t>
            </a:fld>
            <a:endParaRPr lang="de-DE" sz="1300" smtClean="0">
              <a:latin typeface="TIMES"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Für eine Clusterung müssen zwei Masse bekannt sein: der maximale Intra-Clusterabstand</a:t>
            </a:r>
          </a:p>
          <a:p>
            <a:pPr eaLnBrk="1" hangingPunct="1"/>
            <a:r>
              <a:rPr lang="de-DE" smtClean="0"/>
              <a:t>Und der maximale Inter-Clusterabstand</a:t>
            </a:r>
          </a:p>
        </p:txBody>
      </p:sp>
    </p:spTree>
    <p:extLst>
      <p:ext uri="{BB962C8B-B14F-4D97-AF65-F5344CB8AC3E}">
        <p14:creationId xmlns:p14="http://schemas.microsoft.com/office/powerpoint/2010/main" val="157738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08A54F08-84F4-4112-8CBB-5F69A61E91F7}" type="slidenum">
              <a:rPr lang="de-DE" sz="1300" smtClean="0">
                <a:latin typeface="TIMES" charset="0"/>
              </a:rPr>
              <a:pPr/>
              <a:t>20</a:t>
            </a:fld>
            <a:endParaRPr lang="de-DE" sz="1300" smtClean="0">
              <a:latin typeface="TIMES"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82097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AD5708A3-6497-40F5-9107-54160AC960B1}" type="slidenum">
              <a:rPr lang="de-DE" sz="1300" smtClean="0">
                <a:latin typeface="TIMES" charset="0"/>
              </a:rPr>
              <a:pPr/>
              <a:t>21</a:t>
            </a:fld>
            <a:endParaRPr lang="de-DE" sz="1300" smtClean="0">
              <a:latin typeface="TIMES"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96948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779838"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1" tIns="47500" rIns="95001" bIns="47500" anchor="b"/>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pPr algn="r">
              <a:spcBef>
                <a:spcPct val="0"/>
              </a:spcBef>
            </a:pPr>
            <a:fld id="{4FB2FFC3-A3BC-4D08-9557-4ECEEC320E1A}" type="slidenum">
              <a:rPr lang="de-DE" sz="1300">
                <a:latin typeface="TIMES" charset="0"/>
              </a:rPr>
              <a:pPr algn="r">
                <a:spcBef>
                  <a:spcPct val="0"/>
                </a:spcBef>
              </a:pPr>
              <a:t>23</a:t>
            </a:fld>
            <a:endParaRPr lang="de-DE" sz="1300">
              <a:latin typeface="TIMES"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98067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38B23BA5-BE2E-41D5-9B61-2AC45DBFF864}" type="slidenum">
              <a:rPr lang="de-DE" sz="1300" smtClean="0">
                <a:latin typeface="TIMES" charset="0"/>
              </a:rPr>
              <a:pPr/>
              <a:t>24</a:t>
            </a:fld>
            <a:endParaRPr lang="de-DE" sz="1300" smtClean="0">
              <a:latin typeface="TIMES"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413688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AD7C0767-CE05-47BF-8FDF-D736317CB265}" type="slidenum">
              <a:rPr lang="de-DE" sz="1300" smtClean="0">
                <a:latin typeface="TIMES" charset="0"/>
              </a:rPr>
              <a:pPr/>
              <a:t>26</a:t>
            </a:fld>
            <a:endParaRPr lang="de-DE" sz="1300" smtClean="0">
              <a:latin typeface="TIMES"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769283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0B0705B4-41D7-482D-B5DC-ADC41150B52D}" type="slidenum">
              <a:rPr lang="de-DE" sz="1300" smtClean="0">
                <a:latin typeface="TIMES" charset="0"/>
              </a:rPr>
              <a:pPr/>
              <a:t>27</a:t>
            </a:fld>
            <a:endParaRPr lang="de-DE" sz="1300" smtClean="0">
              <a:latin typeface="TIMES"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11646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 </a:t>
            </a:r>
            <a:fld id="{EB799FC3-9C65-435A-9279-6FA68892806F}" type="slidenum">
              <a:rPr lang="de-DE"/>
              <a:pPr>
                <a:defRPr/>
              </a:pPr>
              <a:t>‹Nr.›</a:t>
            </a:fld>
            <a:r>
              <a:rPr lang="de-DE"/>
              <a:t> -</a:t>
            </a:r>
          </a:p>
        </p:txBody>
      </p:sp>
    </p:spTree>
    <p:extLst>
      <p:ext uri="{BB962C8B-B14F-4D97-AF65-F5344CB8AC3E}">
        <p14:creationId xmlns:p14="http://schemas.microsoft.com/office/powerpoint/2010/main" val="312143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11988" y="404813"/>
            <a:ext cx="2132012" cy="6048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11188" y="404813"/>
            <a:ext cx="6248400" cy="60483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 </a:t>
            </a:r>
            <a:fld id="{AC32D955-05A1-4EB4-98C4-9E41E1793D92}" type="slidenum">
              <a:rPr lang="de-DE"/>
              <a:pPr>
                <a:defRPr/>
              </a:pPr>
              <a:t>‹Nr.›</a:t>
            </a:fld>
            <a:r>
              <a:rPr lang="de-DE"/>
              <a:t> -</a:t>
            </a:r>
          </a:p>
        </p:txBody>
      </p:sp>
    </p:spTree>
    <p:extLst>
      <p:ext uri="{BB962C8B-B14F-4D97-AF65-F5344CB8AC3E}">
        <p14:creationId xmlns:p14="http://schemas.microsoft.com/office/powerpoint/2010/main" val="403937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188" y="404813"/>
            <a:ext cx="6624637" cy="50323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11188" y="1268413"/>
            <a:ext cx="4189412" cy="51847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53000" y="1268413"/>
            <a:ext cx="4191000" cy="51847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 </a:t>
            </a:r>
            <a:fld id="{969818A8-0A12-4977-8672-AD7E6336E070}" type="slidenum">
              <a:rPr lang="de-DE"/>
              <a:pPr>
                <a:defRPr/>
              </a:pPr>
              <a:t>‹Nr.›</a:t>
            </a:fld>
            <a:r>
              <a:rPr lang="de-DE"/>
              <a:t> -</a:t>
            </a:r>
          </a:p>
        </p:txBody>
      </p:sp>
    </p:spTree>
    <p:extLst>
      <p:ext uri="{BB962C8B-B14F-4D97-AF65-F5344CB8AC3E}">
        <p14:creationId xmlns:p14="http://schemas.microsoft.com/office/powerpoint/2010/main" val="130208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Rüdiger Brause: Adaptive Systeme AS-2 WS 2013</a:t>
            </a: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18B5BCEE-E192-4C8D-A5AE-5CE4D2F25986}" type="slidenum">
              <a:rPr lang="de-DE"/>
              <a:pPr>
                <a:defRPr/>
              </a:pPr>
              <a:t>‹Nr.›</a:t>
            </a:fld>
            <a:endParaRPr lang="de-DE"/>
          </a:p>
        </p:txBody>
      </p:sp>
    </p:spTree>
    <p:extLst>
      <p:ext uri="{BB962C8B-B14F-4D97-AF65-F5344CB8AC3E}">
        <p14:creationId xmlns:p14="http://schemas.microsoft.com/office/powerpoint/2010/main" val="297878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 </a:t>
            </a:r>
            <a:fld id="{B0D2A8EE-7FCA-4A43-85FE-1610E81F2288}" type="slidenum">
              <a:rPr lang="de-DE"/>
              <a:pPr>
                <a:defRPr/>
              </a:pPr>
              <a:t>‹Nr.›</a:t>
            </a:fld>
            <a:r>
              <a:rPr lang="de-DE"/>
              <a:t> -</a:t>
            </a:r>
          </a:p>
        </p:txBody>
      </p:sp>
    </p:spTree>
    <p:extLst>
      <p:ext uri="{BB962C8B-B14F-4D97-AF65-F5344CB8AC3E}">
        <p14:creationId xmlns:p14="http://schemas.microsoft.com/office/powerpoint/2010/main" val="426351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11188" y="1268413"/>
            <a:ext cx="41894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53000" y="1268413"/>
            <a:ext cx="41910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 </a:t>
            </a:r>
            <a:fld id="{0B6D4134-3182-4299-983D-EF41E60F68EE}" type="slidenum">
              <a:rPr lang="de-DE"/>
              <a:pPr>
                <a:defRPr/>
              </a:pPr>
              <a:t>‹Nr.›</a:t>
            </a:fld>
            <a:r>
              <a:rPr lang="de-DE"/>
              <a:t> -</a:t>
            </a:r>
          </a:p>
        </p:txBody>
      </p:sp>
    </p:spTree>
    <p:extLst>
      <p:ext uri="{BB962C8B-B14F-4D97-AF65-F5344CB8AC3E}">
        <p14:creationId xmlns:p14="http://schemas.microsoft.com/office/powerpoint/2010/main" val="237486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r>
              <a:rPr lang="de-DE"/>
              <a:t>- </a:t>
            </a:r>
            <a:fld id="{873449A7-8C2B-46AA-8B6C-C0A9DBA48301}" type="slidenum">
              <a:rPr lang="de-DE"/>
              <a:pPr>
                <a:defRPr/>
              </a:pPr>
              <a:t>‹Nr.›</a:t>
            </a:fld>
            <a:r>
              <a:rPr lang="de-DE"/>
              <a:t> -</a:t>
            </a:r>
          </a:p>
        </p:txBody>
      </p:sp>
    </p:spTree>
    <p:extLst>
      <p:ext uri="{BB962C8B-B14F-4D97-AF65-F5344CB8AC3E}">
        <p14:creationId xmlns:p14="http://schemas.microsoft.com/office/powerpoint/2010/main" val="237964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r>
              <a:rPr lang="de-DE"/>
              <a:t>- </a:t>
            </a:r>
            <a:fld id="{0B77E538-EE83-4542-9285-287F2A27D392}" type="slidenum">
              <a:rPr lang="de-DE"/>
              <a:pPr>
                <a:defRPr/>
              </a:pPr>
              <a:t>‹Nr.›</a:t>
            </a:fld>
            <a:r>
              <a:rPr lang="de-DE"/>
              <a:t> -</a:t>
            </a:r>
          </a:p>
        </p:txBody>
      </p:sp>
    </p:spTree>
    <p:extLst>
      <p:ext uri="{BB962C8B-B14F-4D97-AF65-F5344CB8AC3E}">
        <p14:creationId xmlns:p14="http://schemas.microsoft.com/office/powerpoint/2010/main" val="38944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r>
              <a:rPr lang="de-DE"/>
              <a:t>- </a:t>
            </a:r>
            <a:fld id="{1578420C-5FC1-47F3-A280-B9C94B5990F8}" type="slidenum">
              <a:rPr lang="de-DE"/>
              <a:pPr>
                <a:defRPr/>
              </a:pPr>
              <a:t>‹Nr.›</a:t>
            </a:fld>
            <a:r>
              <a:rPr lang="de-DE"/>
              <a:t> -</a:t>
            </a:r>
          </a:p>
        </p:txBody>
      </p:sp>
    </p:spTree>
    <p:extLst>
      <p:ext uri="{BB962C8B-B14F-4D97-AF65-F5344CB8AC3E}">
        <p14:creationId xmlns:p14="http://schemas.microsoft.com/office/powerpoint/2010/main" val="107323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 </a:t>
            </a:r>
            <a:fld id="{0DAE8B82-0759-4E5C-8E99-8D35EB23CFD4}" type="slidenum">
              <a:rPr lang="de-DE"/>
              <a:pPr>
                <a:defRPr/>
              </a:pPr>
              <a:t>‹Nr.›</a:t>
            </a:fld>
            <a:r>
              <a:rPr lang="de-DE"/>
              <a:t> -</a:t>
            </a:r>
          </a:p>
        </p:txBody>
      </p:sp>
    </p:spTree>
    <p:extLst>
      <p:ext uri="{BB962C8B-B14F-4D97-AF65-F5344CB8AC3E}">
        <p14:creationId xmlns:p14="http://schemas.microsoft.com/office/powerpoint/2010/main" val="32535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 </a:t>
            </a:r>
            <a:fld id="{BEF4C80A-AF2D-40F6-ADC5-5BF19D579B4D}" type="slidenum">
              <a:rPr lang="de-DE"/>
              <a:pPr>
                <a:defRPr/>
              </a:pPr>
              <a:t>‹Nr.›</a:t>
            </a:fld>
            <a:r>
              <a:rPr lang="de-DE"/>
              <a:t> -</a:t>
            </a:r>
          </a:p>
        </p:txBody>
      </p:sp>
    </p:spTree>
    <p:extLst>
      <p:ext uri="{BB962C8B-B14F-4D97-AF65-F5344CB8AC3E}">
        <p14:creationId xmlns:p14="http://schemas.microsoft.com/office/powerpoint/2010/main" val="117908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AS-2 WS 2013</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 </a:t>
            </a:r>
            <a:fld id="{E4B0F51D-F803-4AD8-A907-4A60B515442B}" type="slidenum">
              <a:rPr lang="de-DE"/>
              <a:pPr>
                <a:defRPr/>
              </a:pPr>
              <a:t>‹Nr.›</a:t>
            </a:fld>
            <a:r>
              <a:rPr lang="de-DE"/>
              <a:t> -</a:t>
            </a:r>
          </a:p>
        </p:txBody>
      </p:sp>
    </p:spTree>
    <p:extLst>
      <p:ext uri="{BB962C8B-B14F-4D97-AF65-F5344CB8AC3E}">
        <p14:creationId xmlns:p14="http://schemas.microsoft.com/office/powerpoint/2010/main" val="189024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6597650"/>
            <a:ext cx="9144000" cy="260350"/>
          </a:xfrm>
          <a:prstGeom prst="rect">
            <a:avLst/>
          </a:prstGeom>
          <a:solidFill>
            <a:srgbClr val="FFE499">
              <a:alpha val="50000"/>
            </a:srgbClr>
          </a:solidFill>
          <a:ln w="9525">
            <a:noFill/>
            <a:miter lim="800000"/>
            <a:headEnd/>
            <a:tailEnd/>
          </a:ln>
          <a:effectLst/>
        </p:spPr>
        <p:txBody>
          <a:bodyPr wrap="none" anchor="ctr"/>
          <a:lstStyle/>
          <a:p>
            <a:pPr algn="ctr">
              <a:spcBef>
                <a:spcPct val="0"/>
              </a:spcBef>
              <a:defRPr/>
            </a:pPr>
            <a:endParaRPr lang="de-DE" sz="2800">
              <a:latin typeface="Arial Black" pitchFamily="34" charset="0"/>
            </a:endParaRPr>
          </a:p>
        </p:txBody>
      </p:sp>
      <p:sp>
        <p:nvSpPr>
          <p:cNvPr id="1029" name="Rectangle 2"/>
          <p:cNvSpPr>
            <a:spLocks noGrp="1" noChangeArrowheads="1"/>
          </p:cNvSpPr>
          <p:nvPr>
            <p:ph type="title"/>
          </p:nvPr>
        </p:nvSpPr>
        <p:spPr bwMode="auto">
          <a:xfrm>
            <a:off x="611188" y="404813"/>
            <a:ext cx="66246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anchor="t" anchorCtr="0" compatLnSpc="1">
            <a:prstTxWarp prst="textNoShape">
              <a:avLst/>
            </a:prstTxWarp>
          </a:bodyPr>
          <a:lstStyle/>
          <a:p>
            <a:pPr lvl="0"/>
            <a:r>
              <a:rPr lang="de-DE" smtClean="0"/>
              <a:t>Mastertitelformat bearbeiten</a:t>
            </a:r>
          </a:p>
        </p:txBody>
      </p:sp>
      <p:sp>
        <p:nvSpPr>
          <p:cNvPr id="2" name="Rectangle 5"/>
          <p:cNvSpPr>
            <a:spLocks noGrp="1" noChangeArrowheads="1"/>
          </p:cNvSpPr>
          <p:nvPr>
            <p:ph type="ftr" sz="quarter" idx="3"/>
          </p:nvPr>
        </p:nvSpPr>
        <p:spPr bwMode="auto">
          <a:xfrm>
            <a:off x="762000" y="6629400"/>
            <a:ext cx="4953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latin typeface="Tahoma" pitchFamily="34" charset="0"/>
              </a:defRPr>
            </a:lvl1pPr>
          </a:lstStyle>
          <a:p>
            <a:pPr>
              <a:defRPr/>
            </a:pPr>
            <a:r>
              <a:rPr lang="de-DE" smtClean="0"/>
              <a:t>Rüdiger Brause: Adaptive Systeme AS-2 WS 2013</a:t>
            </a:r>
            <a:endParaRPr lang="de-DE"/>
          </a:p>
        </p:txBody>
      </p:sp>
      <p:sp>
        <p:nvSpPr>
          <p:cNvPr id="1030" name="Rectangle 6"/>
          <p:cNvSpPr>
            <a:spLocks noGrp="1" noChangeArrowheads="1"/>
          </p:cNvSpPr>
          <p:nvPr>
            <p:ph type="sldNum" sz="quarter" idx="4"/>
          </p:nvPr>
        </p:nvSpPr>
        <p:spPr bwMode="auto">
          <a:xfrm>
            <a:off x="8001000" y="6623050"/>
            <a:ext cx="685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lvl1pPr>
          </a:lstStyle>
          <a:p>
            <a:pPr>
              <a:defRPr/>
            </a:pPr>
            <a:r>
              <a:rPr lang="de-DE"/>
              <a:t>- </a:t>
            </a:r>
            <a:fld id="{41892A27-81FB-4D53-93E3-BB3B698E2AEA}" type="slidenum">
              <a:rPr lang="de-DE"/>
              <a:pPr>
                <a:defRPr/>
              </a:pPr>
              <a:t>‹Nr.›</a:t>
            </a:fld>
            <a:r>
              <a:rPr lang="de-DE"/>
              <a:t> -</a:t>
            </a:r>
          </a:p>
        </p:txBody>
      </p:sp>
      <p:sp>
        <p:nvSpPr>
          <p:cNvPr id="1032" name="Rectangle 17"/>
          <p:cNvSpPr>
            <a:spLocks noGrp="1" noChangeArrowheads="1"/>
          </p:cNvSpPr>
          <p:nvPr>
            <p:ph type="body" idx="1"/>
          </p:nvPr>
        </p:nvSpPr>
        <p:spPr bwMode="auto">
          <a:xfrm>
            <a:off x="611188" y="1268413"/>
            <a:ext cx="85328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63" name="Line 39"/>
          <p:cNvSpPr>
            <a:spLocks noChangeShapeType="1"/>
          </p:cNvSpPr>
          <p:nvPr/>
        </p:nvSpPr>
        <p:spPr bwMode="auto">
          <a:xfrm>
            <a:off x="611188" y="1052513"/>
            <a:ext cx="8532812" cy="0"/>
          </a:xfrm>
          <a:prstGeom prst="line">
            <a:avLst/>
          </a:prstGeom>
          <a:noFill/>
          <a:ln w="57150">
            <a:solidFill>
              <a:srgbClr val="FFCC00"/>
            </a:solidFill>
            <a:round/>
            <a:headEnd/>
            <a:tailEnd/>
          </a:ln>
          <a:effectLst/>
        </p:spPr>
        <p:txBody>
          <a:bodyPr wrap="none" anchor="ctr"/>
          <a:lstStyle/>
          <a:p>
            <a:pPr>
              <a:defRPr/>
            </a:pPr>
            <a:endParaRPr lang="de-DE"/>
          </a:p>
        </p:txBody>
      </p:sp>
      <p:graphicFrame>
        <p:nvGraphicFramePr>
          <p:cNvPr id="1026" name="Object 43"/>
          <p:cNvGraphicFramePr>
            <a:graphicFrameLocks noChangeAspect="1"/>
          </p:cNvGraphicFramePr>
          <p:nvPr/>
        </p:nvGraphicFramePr>
        <p:xfrm>
          <a:off x="7308850" y="115888"/>
          <a:ext cx="1714500" cy="712787"/>
        </p:xfrm>
        <a:graphic>
          <a:graphicData uri="http://schemas.openxmlformats.org/presentationml/2006/ole">
            <mc:AlternateContent xmlns:mc="http://schemas.openxmlformats.org/markup-compatibility/2006">
              <mc:Choice xmlns:v="urn:schemas-microsoft-com:vml" Requires="v">
                <p:oleObj spid="_x0000_s1086" name="Image" r:id="rId14" imgW="2565079" imgH="1066291" progId="PhotoshopElements.Image.2">
                  <p:embed/>
                </p:oleObj>
              </mc:Choice>
              <mc:Fallback>
                <p:oleObj name="Image" r:id="rId14" imgW="2565079" imgH="1066291" progId="PhotoshopElements.Image.2">
                  <p:embed/>
                  <p:pic>
                    <p:nvPicPr>
                      <p:cNvPr id="0" name="Object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8850" y="115888"/>
                        <a:ext cx="17145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dt="0"/>
  <p:txStyles>
    <p:titleStyle>
      <a:lvl1pPr algn="l" rtl="0" eaLnBrk="0" fontAlgn="base" hangingPunct="0">
        <a:spcBef>
          <a:spcPct val="0"/>
        </a:spcBef>
        <a:spcAft>
          <a:spcPct val="0"/>
        </a:spcAft>
        <a:defRPr sz="2500" b="1">
          <a:solidFill>
            <a:srgbClr val="000099"/>
          </a:solidFill>
          <a:latin typeface="Arial Black" pitchFamily="34" charset="0"/>
          <a:ea typeface="+mj-ea"/>
          <a:cs typeface="+mj-cs"/>
        </a:defRPr>
      </a:lvl1pPr>
      <a:lvl2pPr algn="l" rtl="0" eaLnBrk="0" fontAlgn="base" hangingPunct="0">
        <a:spcBef>
          <a:spcPct val="0"/>
        </a:spcBef>
        <a:spcAft>
          <a:spcPct val="0"/>
        </a:spcAft>
        <a:defRPr sz="2500" b="1">
          <a:solidFill>
            <a:srgbClr val="000099"/>
          </a:solidFill>
          <a:latin typeface="Arial Black" pitchFamily="34" charset="0"/>
        </a:defRPr>
      </a:lvl2pPr>
      <a:lvl3pPr algn="l" rtl="0" eaLnBrk="0" fontAlgn="base" hangingPunct="0">
        <a:spcBef>
          <a:spcPct val="0"/>
        </a:spcBef>
        <a:spcAft>
          <a:spcPct val="0"/>
        </a:spcAft>
        <a:defRPr sz="2500" b="1">
          <a:solidFill>
            <a:srgbClr val="000099"/>
          </a:solidFill>
          <a:latin typeface="Arial Black" pitchFamily="34" charset="0"/>
        </a:defRPr>
      </a:lvl3pPr>
      <a:lvl4pPr algn="l" rtl="0" eaLnBrk="0" fontAlgn="base" hangingPunct="0">
        <a:spcBef>
          <a:spcPct val="0"/>
        </a:spcBef>
        <a:spcAft>
          <a:spcPct val="0"/>
        </a:spcAft>
        <a:defRPr sz="2500" b="1">
          <a:solidFill>
            <a:srgbClr val="000099"/>
          </a:solidFill>
          <a:latin typeface="Arial Black" pitchFamily="34" charset="0"/>
        </a:defRPr>
      </a:lvl4pPr>
      <a:lvl5pPr algn="l" rtl="0" eaLnBrk="0" fontAlgn="base" hangingPunct="0">
        <a:spcBef>
          <a:spcPct val="0"/>
        </a:spcBef>
        <a:spcAft>
          <a:spcPct val="0"/>
        </a:spcAft>
        <a:defRPr sz="2500" b="1">
          <a:solidFill>
            <a:srgbClr val="000099"/>
          </a:solidFill>
          <a:latin typeface="Arial Black" pitchFamily="34" charset="0"/>
        </a:defRPr>
      </a:lvl5pPr>
      <a:lvl6pPr marL="457200" algn="l" rtl="0" eaLnBrk="0" fontAlgn="base" hangingPunct="0">
        <a:spcBef>
          <a:spcPct val="0"/>
        </a:spcBef>
        <a:spcAft>
          <a:spcPct val="0"/>
        </a:spcAft>
        <a:defRPr sz="2500" b="1">
          <a:solidFill>
            <a:srgbClr val="000099"/>
          </a:solidFill>
          <a:latin typeface="Arial" pitchFamily="34" charset="0"/>
        </a:defRPr>
      </a:lvl6pPr>
      <a:lvl7pPr marL="914400" algn="l" rtl="0" eaLnBrk="0" fontAlgn="base" hangingPunct="0">
        <a:spcBef>
          <a:spcPct val="0"/>
        </a:spcBef>
        <a:spcAft>
          <a:spcPct val="0"/>
        </a:spcAft>
        <a:defRPr sz="2500" b="1">
          <a:solidFill>
            <a:srgbClr val="000099"/>
          </a:solidFill>
          <a:latin typeface="Arial" pitchFamily="34" charset="0"/>
        </a:defRPr>
      </a:lvl7pPr>
      <a:lvl8pPr marL="1371600" algn="l" rtl="0" eaLnBrk="0" fontAlgn="base" hangingPunct="0">
        <a:spcBef>
          <a:spcPct val="0"/>
        </a:spcBef>
        <a:spcAft>
          <a:spcPct val="0"/>
        </a:spcAft>
        <a:defRPr sz="2500" b="1">
          <a:solidFill>
            <a:srgbClr val="000099"/>
          </a:solidFill>
          <a:latin typeface="Arial" pitchFamily="34" charset="0"/>
        </a:defRPr>
      </a:lvl8pPr>
      <a:lvl9pPr marL="1828800" algn="l" rtl="0" eaLnBrk="0" fontAlgn="base" hangingPunct="0">
        <a:spcBef>
          <a:spcPct val="0"/>
        </a:spcBef>
        <a:spcAft>
          <a:spcPct val="0"/>
        </a:spcAft>
        <a:defRPr sz="2500" b="1">
          <a:solidFill>
            <a:srgbClr val="000099"/>
          </a:solidFill>
          <a:latin typeface="Arial" pitchFamily="34" charset="0"/>
        </a:defRPr>
      </a:lvl9pPr>
    </p:titleStyle>
    <p:bodyStyle>
      <a:lvl1pPr marL="342900" indent="-342900" algn="l" rtl="0" eaLnBrk="0" fontAlgn="base" hangingPunct="0">
        <a:lnSpc>
          <a:spcPct val="85000"/>
        </a:lnSpc>
        <a:spcBef>
          <a:spcPct val="45000"/>
        </a:spcBef>
        <a:spcAft>
          <a:spcPct val="0"/>
        </a:spcAft>
        <a:buChar char="•"/>
        <a:defRPr sz="2400" b="1">
          <a:solidFill>
            <a:schemeClr val="tx1"/>
          </a:solidFill>
          <a:latin typeface="+mn-lt"/>
          <a:ea typeface="+mn-ea"/>
          <a:cs typeface="+mn-cs"/>
        </a:defRPr>
      </a:lvl1pPr>
      <a:lvl2pPr marL="441325" indent="-261938" algn="l" rtl="0" eaLnBrk="0" fontAlgn="base" hangingPunct="0">
        <a:lnSpc>
          <a:spcPct val="85000"/>
        </a:lnSpc>
        <a:spcBef>
          <a:spcPct val="45000"/>
        </a:spcBef>
        <a:spcAft>
          <a:spcPct val="0"/>
        </a:spcAft>
        <a:buClr>
          <a:srgbClr val="FF9933"/>
        </a:buClr>
        <a:buSzPct val="130000"/>
        <a:buFont typeface="Wingdings" pitchFamily="2" charset="2"/>
        <a:buChar char="§"/>
        <a:defRPr sz="2000">
          <a:solidFill>
            <a:schemeClr val="tx1"/>
          </a:solidFill>
          <a:latin typeface="+mn-lt"/>
        </a:defRPr>
      </a:lvl2pPr>
      <a:lvl3pPr marL="849313" indent="-228600" algn="l" rtl="0" eaLnBrk="0" fontAlgn="base" hangingPunct="0">
        <a:lnSpc>
          <a:spcPct val="85000"/>
        </a:lnSpc>
        <a:spcBef>
          <a:spcPct val="45000"/>
        </a:spcBef>
        <a:spcAft>
          <a:spcPct val="0"/>
        </a:spcAft>
        <a:buClr>
          <a:srgbClr val="0066CC"/>
        </a:buClr>
        <a:buSzPct val="130000"/>
        <a:buChar char="•"/>
        <a:defRPr sz="2400">
          <a:solidFill>
            <a:schemeClr val="tx1"/>
          </a:solidFill>
          <a:latin typeface="TIMES" charset="0"/>
        </a:defRPr>
      </a:lvl3pPr>
      <a:lvl4pPr marL="1698625" indent="-228600" algn="l" rtl="0" eaLnBrk="0" fontAlgn="base" hangingPunct="0">
        <a:spcBef>
          <a:spcPct val="20000"/>
        </a:spcBef>
        <a:spcAft>
          <a:spcPct val="0"/>
        </a:spcAft>
        <a:buChar char="–"/>
        <a:defRPr sz="2000">
          <a:solidFill>
            <a:schemeClr val="tx1"/>
          </a:solidFill>
          <a:latin typeface="TIMES" charset="0"/>
        </a:defRPr>
      </a:lvl4pPr>
      <a:lvl5pPr marL="2117725" indent="-228600" algn="l" rtl="0" eaLnBrk="0" fontAlgn="base" hangingPunct="0">
        <a:spcBef>
          <a:spcPct val="20000"/>
        </a:spcBef>
        <a:spcAft>
          <a:spcPct val="0"/>
        </a:spcAft>
        <a:buChar char="»"/>
        <a:defRPr sz="2000">
          <a:solidFill>
            <a:schemeClr val="tx1"/>
          </a:solidFill>
          <a:latin typeface="TIMES" charset="0"/>
        </a:defRPr>
      </a:lvl5pPr>
      <a:lvl6pPr marL="2574925" indent="-228600" algn="l" rtl="0" eaLnBrk="0" fontAlgn="base" hangingPunct="0">
        <a:spcBef>
          <a:spcPct val="20000"/>
        </a:spcBef>
        <a:spcAft>
          <a:spcPct val="0"/>
        </a:spcAft>
        <a:defRPr sz="2000">
          <a:solidFill>
            <a:schemeClr val="tx1"/>
          </a:solidFill>
          <a:latin typeface="TIMES" charset="0"/>
        </a:defRPr>
      </a:lvl6pPr>
      <a:lvl7pPr marL="3032125" indent="-228600" algn="l" rtl="0" eaLnBrk="0" fontAlgn="base" hangingPunct="0">
        <a:spcBef>
          <a:spcPct val="20000"/>
        </a:spcBef>
        <a:spcAft>
          <a:spcPct val="0"/>
        </a:spcAft>
        <a:defRPr sz="2000">
          <a:solidFill>
            <a:schemeClr val="tx1"/>
          </a:solidFill>
          <a:latin typeface="TIMES" charset="0"/>
        </a:defRPr>
      </a:lvl7pPr>
      <a:lvl8pPr marL="3489325" indent="-228600" algn="l" rtl="0" eaLnBrk="0" fontAlgn="base" hangingPunct="0">
        <a:spcBef>
          <a:spcPct val="20000"/>
        </a:spcBef>
        <a:spcAft>
          <a:spcPct val="0"/>
        </a:spcAft>
        <a:defRPr sz="2000">
          <a:solidFill>
            <a:schemeClr val="tx1"/>
          </a:solidFill>
          <a:latin typeface="TIMES" charset="0"/>
        </a:defRPr>
      </a:lvl8pPr>
      <a:lvl9pPr marL="3946525" indent="-228600" algn="l" rtl="0" eaLnBrk="0" fontAlgn="base" hangingPunct="0">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8"/>
          <p:cNvGraphicFramePr>
            <a:graphicFrameLocks noChangeAspect="1"/>
          </p:cNvGraphicFramePr>
          <p:nvPr/>
        </p:nvGraphicFramePr>
        <p:xfrm>
          <a:off x="4763" y="4763"/>
          <a:ext cx="9134475" cy="6848475"/>
        </p:xfrm>
        <a:graphic>
          <a:graphicData uri="http://schemas.openxmlformats.org/presentationml/2006/ole">
            <mc:AlternateContent xmlns:mc="http://schemas.openxmlformats.org/markup-compatibility/2006">
              <mc:Choice xmlns:v="urn:schemas-microsoft-com:vml" Requires="v">
                <p:oleObj spid="_x0000_s2109" name="Image" r:id="rId4" imgW="12177778" imgH="9130159" progId="PhotoshopElements.Image.2">
                  <p:embed/>
                </p:oleObj>
              </mc:Choice>
              <mc:Fallback>
                <p:oleObj name="Image" r:id="rId4" imgW="12177778" imgH="9130159" progId="PhotoshopElements.Image.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913447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2"/>
          <p:cNvSpPr>
            <a:spLocks noGrp="1" noChangeArrowheads="1"/>
          </p:cNvSpPr>
          <p:nvPr>
            <p:ph type="title"/>
          </p:nvPr>
        </p:nvSpPr>
        <p:spPr bwMode="auto">
          <a:xfrm>
            <a:off x="611188" y="404813"/>
            <a:ext cx="66246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anchor="t" anchorCtr="0" compatLnSpc="1">
            <a:prstTxWarp prst="textNoShape">
              <a:avLst/>
            </a:prstTxWarp>
          </a:bodyPr>
          <a:lstStyle/>
          <a:p>
            <a:pPr lvl="0"/>
            <a:r>
              <a:rPr lang="de-DE" smtClean="0"/>
              <a:t>Mastertitelformat bearbeiten</a:t>
            </a:r>
          </a:p>
        </p:txBody>
      </p:sp>
      <p:sp>
        <p:nvSpPr>
          <p:cNvPr id="2053" name="Rectangle 17"/>
          <p:cNvSpPr>
            <a:spLocks noGrp="1" noChangeArrowheads="1"/>
          </p:cNvSpPr>
          <p:nvPr>
            <p:ph type="body" idx="1"/>
          </p:nvPr>
        </p:nvSpPr>
        <p:spPr bwMode="auto">
          <a:xfrm>
            <a:off x="611188" y="1268413"/>
            <a:ext cx="85328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 name="Rectangle 4"/>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a:latin typeface="TIMES" charset="0"/>
              </a:defRPr>
            </a:lvl1pPr>
          </a:lstStyle>
          <a:p>
            <a:pPr>
              <a:defRPr/>
            </a:pPr>
            <a:endParaRPr lang="de-DE"/>
          </a:p>
        </p:txBody>
      </p:sp>
      <p:sp>
        <p:nvSpPr>
          <p:cNvPr id="11" name="Rectangle 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a:latin typeface="TIMES" charset="0"/>
              </a:defRPr>
            </a:lvl1pPr>
          </a:lstStyle>
          <a:p>
            <a:pPr>
              <a:defRPr/>
            </a:pPr>
            <a:r>
              <a:rPr lang="de-DE" smtClean="0"/>
              <a:t>Rüdiger Brause: Adaptive Systeme AS-2 WS 2013</a:t>
            </a:r>
            <a:endParaRPr lang="de-DE"/>
          </a:p>
        </p:txBody>
      </p:sp>
      <p:sp>
        <p:nvSpPr>
          <p:cNvPr id="12" name="Rectangle 6"/>
          <p:cNvSpPr>
            <a:spLocks noGrp="1" noChangeArrowheads="1"/>
          </p:cNvSpPr>
          <p:nvPr>
            <p:ph type="sldNum" sz="quarter" idx="4"/>
          </p:nvPr>
        </p:nvSpPr>
        <p:spPr bwMode="auto">
          <a:xfrm>
            <a:off x="6553200" y="6248400"/>
            <a:ext cx="2286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a:latin typeface="TIMES" charset="0"/>
              </a:defRPr>
            </a:lvl1pPr>
          </a:lstStyle>
          <a:p>
            <a:pPr>
              <a:defRPr/>
            </a:pPr>
            <a:fld id="{DA8FB073-B833-4F62-8178-D2E462DC37E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94" r:id="rId1"/>
  </p:sldLayoutIdLst>
  <p:hf sldNum="0" hdr="0" dt="0"/>
  <p:txStyles>
    <p:titleStyle>
      <a:lvl1pPr algn="l" rtl="0" eaLnBrk="0" fontAlgn="base" hangingPunct="0">
        <a:spcBef>
          <a:spcPct val="0"/>
        </a:spcBef>
        <a:spcAft>
          <a:spcPct val="0"/>
        </a:spcAft>
        <a:defRPr sz="2500" b="1">
          <a:solidFill>
            <a:srgbClr val="000099"/>
          </a:solidFill>
          <a:latin typeface="+mj-lt"/>
          <a:ea typeface="+mj-ea"/>
          <a:cs typeface="+mj-cs"/>
        </a:defRPr>
      </a:lvl1pPr>
      <a:lvl2pPr algn="l" rtl="0" eaLnBrk="0" fontAlgn="base" hangingPunct="0">
        <a:spcBef>
          <a:spcPct val="0"/>
        </a:spcBef>
        <a:spcAft>
          <a:spcPct val="0"/>
        </a:spcAft>
        <a:defRPr sz="2500" b="1">
          <a:solidFill>
            <a:srgbClr val="000099"/>
          </a:solidFill>
          <a:latin typeface="Arial" pitchFamily="34" charset="0"/>
          <a:cs typeface="Arial" pitchFamily="34" charset="0"/>
        </a:defRPr>
      </a:lvl2pPr>
      <a:lvl3pPr algn="l" rtl="0" eaLnBrk="0" fontAlgn="base" hangingPunct="0">
        <a:spcBef>
          <a:spcPct val="0"/>
        </a:spcBef>
        <a:spcAft>
          <a:spcPct val="0"/>
        </a:spcAft>
        <a:defRPr sz="2500" b="1">
          <a:solidFill>
            <a:srgbClr val="000099"/>
          </a:solidFill>
          <a:latin typeface="Arial" pitchFamily="34" charset="0"/>
          <a:cs typeface="Arial" pitchFamily="34" charset="0"/>
        </a:defRPr>
      </a:lvl3pPr>
      <a:lvl4pPr algn="l" rtl="0" eaLnBrk="0" fontAlgn="base" hangingPunct="0">
        <a:spcBef>
          <a:spcPct val="0"/>
        </a:spcBef>
        <a:spcAft>
          <a:spcPct val="0"/>
        </a:spcAft>
        <a:defRPr sz="2500" b="1">
          <a:solidFill>
            <a:srgbClr val="000099"/>
          </a:solidFill>
          <a:latin typeface="Arial" pitchFamily="34" charset="0"/>
          <a:cs typeface="Arial" pitchFamily="34" charset="0"/>
        </a:defRPr>
      </a:lvl4pPr>
      <a:lvl5pPr algn="l" rtl="0" eaLnBrk="0" fontAlgn="base" hangingPunct="0">
        <a:spcBef>
          <a:spcPct val="0"/>
        </a:spcBef>
        <a:spcAft>
          <a:spcPct val="0"/>
        </a:spcAft>
        <a:defRPr sz="2500" b="1">
          <a:solidFill>
            <a:srgbClr val="000099"/>
          </a:solidFill>
          <a:latin typeface="Arial" pitchFamily="34" charset="0"/>
          <a:cs typeface="Arial" pitchFamily="34" charset="0"/>
        </a:defRPr>
      </a:lvl5pPr>
      <a:lvl6pPr marL="457200" algn="l" rtl="0" fontAlgn="base">
        <a:spcBef>
          <a:spcPct val="0"/>
        </a:spcBef>
        <a:spcAft>
          <a:spcPct val="0"/>
        </a:spcAft>
        <a:defRPr sz="2500" b="1">
          <a:solidFill>
            <a:srgbClr val="000099"/>
          </a:solidFill>
          <a:latin typeface="Arial" pitchFamily="34" charset="0"/>
          <a:cs typeface="Arial" pitchFamily="34" charset="0"/>
        </a:defRPr>
      </a:lvl6pPr>
      <a:lvl7pPr marL="914400" algn="l" rtl="0" fontAlgn="base">
        <a:spcBef>
          <a:spcPct val="0"/>
        </a:spcBef>
        <a:spcAft>
          <a:spcPct val="0"/>
        </a:spcAft>
        <a:defRPr sz="2500" b="1">
          <a:solidFill>
            <a:srgbClr val="000099"/>
          </a:solidFill>
          <a:latin typeface="Arial" pitchFamily="34" charset="0"/>
          <a:cs typeface="Arial" pitchFamily="34" charset="0"/>
        </a:defRPr>
      </a:lvl7pPr>
      <a:lvl8pPr marL="1371600" algn="l" rtl="0" fontAlgn="base">
        <a:spcBef>
          <a:spcPct val="0"/>
        </a:spcBef>
        <a:spcAft>
          <a:spcPct val="0"/>
        </a:spcAft>
        <a:defRPr sz="2500" b="1">
          <a:solidFill>
            <a:srgbClr val="000099"/>
          </a:solidFill>
          <a:latin typeface="Arial" pitchFamily="34" charset="0"/>
          <a:cs typeface="Arial" pitchFamily="34" charset="0"/>
        </a:defRPr>
      </a:lvl8pPr>
      <a:lvl9pPr marL="1828800" algn="l" rtl="0" fontAlgn="base">
        <a:spcBef>
          <a:spcPct val="0"/>
        </a:spcBef>
        <a:spcAft>
          <a:spcPct val="0"/>
        </a:spcAft>
        <a:defRPr sz="2500" b="1">
          <a:solidFill>
            <a:srgbClr val="000099"/>
          </a:solidFill>
          <a:latin typeface="Arial" pitchFamily="34" charset="0"/>
          <a:cs typeface="Arial" pitchFamily="34" charset="0"/>
        </a:defRPr>
      </a:lvl9pPr>
    </p:titleStyle>
    <p:bodyStyle>
      <a:lvl1pPr marL="342900" indent="-342900" algn="l" rtl="0" eaLnBrk="0" fontAlgn="base" hangingPunct="0">
        <a:lnSpc>
          <a:spcPct val="85000"/>
        </a:lnSpc>
        <a:spcBef>
          <a:spcPct val="45000"/>
        </a:spcBef>
        <a:spcAft>
          <a:spcPct val="0"/>
        </a:spcAft>
        <a:buChar char="•"/>
        <a:defRPr sz="2400" b="1">
          <a:solidFill>
            <a:schemeClr val="tx1"/>
          </a:solidFill>
          <a:latin typeface="+mn-lt"/>
          <a:ea typeface="+mn-ea"/>
          <a:cs typeface="+mn-cs"/>
        </a:defRPr>
      </a:lvl1pPr>
      <a:lvl2pPr marL="441325" indent="-261938" algn="l" rtl="0" eaLnBrk="0" fontAlgn="base" hangingPunct="0">
        <a:lnSpc>
          <a:spcPct val="85000"/>
        </a:lnSpc>
        <a:spcBef>
          <a:spcPct val="45000"/>
        </a:spcBef>
        <a:spcAft>
          <a:spcPct val="0"/>
        </a:spcAft>
        <a:buClr>
          <a:srgbClr val="FF9933"/>
        </a:buClr>
        <a:buSzPct val="130000"/>
        <a:buFont typeface="Wingdings" pitchFamily="2" charset="2"/>
        <a:buChar char="§"/>
        <a:defRPr sz="2000">
          <a:solidFill>
            <a:schemeClr val="tx1"/>
          </a:solidFill>
          <a:latin typeface="+mn-lt"/>
          <a:cs typeface="+mn-cs"/>
        </a:defRPr>
      </a:lvl2pPr>
      <a:lvl3pPr marL="849313" indent="-228600" algn="l" rtl="0" eaLnBrk="0" fontAlgn="base" hangingPunct="0">
        <a:lnSpc>
          <a:spcPct val="85000"/>
        </a:lnSpc>
        <a:spcBef>
          <a:spcPct val="45000"/>
        </a:spcBef>
        <a:spcAft>
          <a:spcPct val="0"/>
        </a:spcAft>
        <a:buClr>
          <a:srgbClr val="0066CC"/>
        </a:buClr>
        <a:buSzPct val="130000"/>
        <a:buChar char="•"/>
        <a:defRPr sz="2400">
          <a:solidFill>
            <a:schemeClr val="tx1"/>
          </a:solidFill>
          <a:latin typeface="TIMES" charset="0"/>
          <a:cs typeface="+mn-cs"/>
        </a:defRPr>
      </a:lvl3pPr>
      <a:lvl4pPr marL="1698625" indent="-228600" algn="l" rtl="0" eaLnBrk="0" fontAlgn="base" hangingPunct="0">
        <a:spcBef>
          <a:spcPct val="20000"/>
        </a:spcBef>
        <a:spcAft>
          <a:spcPct val="0"/>
        </a:spcAft>
        <a:buChar char="–"/>
        <a:defRPr sz="2000">
          <a:solidFill>
            <a:schemeClr val="tx1"/>
          </a:solidFill>
          <a:latin typeface="TIMES" charset="0"/>
          <a:cs typeface="+mn-cs"/>
        </a:defRPr>
      </a:lvl4pPr>
      <a:lvl5pPr marL="2117725" indent="-228600" algn="l" rtl="0" eaLnBrk="0" fontAlgn="base" hangingPunct="0">
        <a:spcBef>
          <a:spcPct val="20000"/>
        </a:spcBef>
        <a:spcAft>
          <a:spcPct val="0"/>
        </a:spcAft>
        <a:buChar char="»"/>
        <a:defRPr sz="2000">
          <a:solidFill>
            <a:schemeClr val="tx1"/>
          </a:solidFill>
          <a:latin typeface="TIMES" charset="0"/>
          <a:cs typeface="+mn-cs"/>
        </a:defRPr>
      </a:lvl5pPr>
      <a:lvl6pPr marL="2574925" indent="-228600" algn="l" rtl="0" fontAlgn="base">
        <a:spcBef>
          <a:spcPct val="20000"/>
        </a:spcBef>
        <a:spcAft>
          <a:spcPct val="0"/>
        </a:spcAft>
        <a:buChar char="»"/>
        <a:defRPr sz="2000">
          <a:solidFill>
            <a:schemeClr val="tx1"/>
          </a:solidFill>
          <a:latin typeface="TIMES" charset="0"/>
          <a:cs typeface="+mn-cs"/>
        </a:defRPr>
      </a:lvl6pPr>
      <a:lvl7pPr marL="3032125" indent="-228600" algn="l" rtl="0" fontAlgn="base">
        <a:spcBef>
          <a:spcPct val="20000"/>
        </a:spcBef>
        <a:spcAft>
          <a:spcPct val="0"/>
        </a:spcAft>
        <a:buChar char="»"/>
        <a:defRPr sz="2000">
          <a:solidFill>
            <a:schemeClr val="tx1"/>
          </a:solidFill>
          <a:latin typeface="TIMES" charset="0"/>
          <a:cs typeface="+mn-cs"/>
        </a:defRPr>
      </a:lvl7pPr>
      <a:lvl8pPr marL="3489325" indent="-228600" algn="l" rtl="0" fontAlgn="base">
        <a:spcBef>
          <a:spcPct val="20000"/>
        </a:spcBef>
        <a:spcAft>
          <a:spcPct val="0"/>
        </a:spcAft>
        <a:buChar char="»"/>
        <a:defRPr sz="2000">
          <a:solidFill>
            <a:schemeClr val="tx1"/>
          </a:solidFill>
          <a:latin typeface="TIMES" charset="0"/>
          <a:cs typeface="+mn-cs"/>
        </a:defRPr>
      </a:lvl8pPr>
      <a:lvl9pPr marL="3946525" indent="-228600" algn="l" rtl="0" fontAlgn="base">
        <a:spcBef>
          <a:spcPct val="20000"/>
        </a:spcBef>
        <a:spcAft>
          <a:spcPct val="0"/>
        </a:spcAft>
        <a:buChar char="»"/>
        <a:defRPr sz="2000">
          <a:solidFill>
            <a:schemeClr val="tx1"/>
          </a:solidFill>
          <a:latin typeface="TIMES"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1.xml"/><Relationship Id="rId1" Type="http://schemas.openxmlformats.org/officeDocument/2006/relationships/vmlDrawing" Target="../drawings/vmlDrawing10.v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7.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22.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27.wmf"/><Relationship Id="rId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3.xml"/><Relationship Id="rId7"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29.bin"/><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8.xml"/><Relationship Id="rId7" Type="http://schemas.openxmlformats.org/officeDocument/2006/relationships/oleObject" Target="../embeddings/oleObject31.bin"/><Relationship Id="rId12" Type="http://schemas.openxmlformats.org/officeDocument/2006/relationships/image" Target="../media/image39.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36.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8.wmf"/><Relationship Id="rId4" Type="http://schemas.openxmlformats.org/officeDocument/2006/relationships/image" Target="../media/image8.png"/><Relationship Id="rId9"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19.xml"/><Relationship Id="rId7" Type="http://schemas.openxmlformats.org/officeDocument/2006/relationships/image" Target="../media/image41.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35.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2.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8.png"/><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 Id="rId9" Type="http://schemas.openxmlformats.org/officeDocument/2006/relationships/image" Target="../media/image7.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7.wmf"/><Relationship Id="rId3" Type="http://schemas.openxmlformats.org/officeDocument/2006/relationships/notesSlide" Target="../notesSlides/notesSlide20.xml"/><Relationship Id="rId7" Type="http://schemas.openxmlformats.org/officeDocument/2006/relationships/image" Target="../media/image45.wmf"/><Relationship Id="rId12"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39.bin"/><Relationship Id="rId11" Type="http://schemas.openxmlformats.org/officeDocument/2006/relationships/oleObject" Target="../embeddings/oleObject42.bin"/><Relationship Id="rId5" Type="http://schemas.openxmlformats.org/officeDocument/2006/relationships/image" Target="../media/image44.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6.wmf"/><Relationship Id="rId1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23.xml"/><Relationship Id="rId7" Type="http://schemas.openxmlformats.org/officeDocument/2006/relationships/image" Target="../media/image49.w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46.bin"/><Relationship Id="rId5" Type="http://schemas.openxmlformats.org/officeDocument/2006/relationships/image" Target="../media/image48.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5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5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53.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5.w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oleObject" Target="../embeddings/oleObject53.bin"/><Relationship Id="rId5" Type="http://schemas.openxmlformats.org/officeDocument/2006/relationships/image" Target="../media/image54.wmf"/><Relationship Id="rId4" Type="http://schemas.openxmlformats.org/officeDocument/2006/relationships/oleObject" Target="../embeddings/oleObject52.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57.wmf"/><Relationship Id="rId5" Type="http://schemas.openxmlformats.org/officeDocument/2006/relationships/oleObject" Target="../embeddings/oleObject55.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7.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61.wmf"/><Relationship Id="rId5" Type="http://schemas.openxmlformats.org/officeDocument/2006/relationships/oleObject" Target="../embeddings/oleObject59.bin"/><Relationship Id="rId10" Type="http://schemas.openxmlformats.org/officeDocument/2006/relationships/image" Target="../media/image63.wmf"/><Relationship Id="rId4" Type="http://schemas.openxmlformats.org/officeDocument/2006/relationships/image" Target="../media/image60.png"/><Relationship Id="rId9" Type="http://schemas.openxmlformats.org/officeDocument/2006/relationships/oleObject" Target="../embeddings/oleObject61.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audio" Target="../media/audio1.wav"/><Relationship Id="rId7" Type="http://schemas.openxmlformats.org/officeDocument/2006/relationships/image" Target="../media/image65.wmf"/><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oleObject" Target="../embeddings/oleObject63.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9.wmf"/><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67.bin"/><Relationship Id="rId5" Type="http://schemas.openxmlformats.org/officeDocument/2006/relationships/image" Target="../media/image68.wmf"/><Relationship Id="rId4" Type="http://schemas.openxmlformats.org/officeDocument/2006/relationships/oleObject" Target="../embeddings/oleObject66.bin"/></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image" Target="../media/image70.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 Id="rId9" Type="http://schemas.openxmlformats.org/officeDocument/2006/relationships/image" Target="../media/image13.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image" Target="../media/image71.wmf"/></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3.wmf"/><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oleObject" Target="../embeddings/oleObject71.bin"/><Relationship Id="rId5" Type="http://schemas.openxmlformats.org/officeDocument/2006/relationships/image" Target="../media/image72.wmf"/><Relationship Id="rId4" Type="http://schemas.openxmlformats.org/officeDocument/2006/relationships/oleObject" Target="../embeddings/oleObject70.bin"/></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vmlDrawing" Target="../drawings/vmlDrawing32.vml"/><Relationship Id="rId5" Type="http://schemas.openxmlformats.org/officeDocument/2006/relationships/image" Target="../media/image74.wmf"/><Relationship Id="rId4" Type="http://schemas.openxmlformats.org/officeDocument/2006/relationships/oleObject" Target="../embeddings/oleObject72.bin"/></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77.wmf"/><Relationship Id="rId5" Type="http://schemas.openxmlformats.org/officeDocument/2006/relationships/oleObject" Target="../embeddings/oleObject74.bin"/><Relationship Id="rId4" Type="http://schemas.openxmlformats.org/officeDocument/2006/relationships/image" Target="../media/image76.wmf"/></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685800" y="1828800"/>
            <a:ext cx="8207375" cy="3929063"/>
          </a:xfrm>
        </p:spPr>
        <p:txBody>
          <a:bodyPr wrap="square" lIns="91440" anchor="ctr"/>
          <a:lstStyle/>
          <a:p>
            <a:pPr algn="ctr" eaLnBrk="1" hangingPunct="1"/>
            <a:r>
              <a:rPr lang="de-DE" sz="6400" dirty="0" smtClean="0">
                <a:solidFill>
                  <a:srgbClr val="003399"/>
                </a:solidFill>
                <a:latin typeface="Arial Black" pitchFamily="34" charset="0"/>
              </a:rPr>
              <a:t>Lernen und Klassifizieren </a:t>
            </a:r>
            <a:br>
              <a:rPr lang="de-DE" sz="6400" dirty="0" smtClean="0">
                <a:solidFill>
                  <a:srgbClr val="003399"/>
                </a:solidFill>
                <a:latin typeface="Arial Black" pitchFamily="34" charset="0"/>
              </a:rPr>
            </a:br>
            <a:r>
              <a:rPr lang="de-DE" sz="6400" dirty="0" smtClean="0">
                <a:solidFill>
                  <a:srgbClr val="003399"/>
                </a:solidFill>
                <a:latin typeface="Arial Black" pitchFamily="34" charset="0"/>
              </a:rPr>
              <a:t/>
            </a:r>
            <a:br>
              <a:rPr lang="de-DE" sz="6400" dirty="0" smtClean="0">
                <a:solidFill>
                  <a:srgbClr val="003399"/>
                </a:solidFill>
                <a:latin typeface="Arial Black" pitchFamily="34" charset="0"/>
              </a:rPr>
            </a:br>
            <a:r>
              <a:rPr lang="de-DE" sz="6400" dirty="0" smtClean="0">
                <a:solidFill>
                  <a:srgbClr val="003399"/>
                </a:solidFill>
                <a:latin typeface="Arial Black" pitchFamily="34" charset="0"/>
              </a:rPr>
              <a:t>AS2-2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29699" name="Titel 1"/>
          <p:cNvSpPr>
            <a:spLocks noGrp="1"/>
          </p:cNvSpPr>
          <p:nvPr>
            <p:ph type="title" idx="4294967295"/>
          </p:nvPr>
        </p:nvSpPr>
        <p:spPr>
          <a:xfrm>
            <a:off x="540773" y="4189207"/>
            <a:ext cx="8407928" cy="703416"/>
          </a:xfrm>
          <a:noFill/>
        </p:spPr>
        <p:txBody>
          <a:bodyPr wrap="square" lIns="91440" anchor="ctr"/>
          <a:lstStyle/>
          <a:p>
            <a:pPr marL="355600" indent="3175" eaLnBrk="1" hangingPunct="1">
              <a:lnSpc>
                <a:spcPct val="90000"/>
              </a:lnSpc>
            </a:pPr>
            <a:r>
              <a:rPr lang="de-DE" sz="3800" dirty="0" err="1" smtClean="0">
                <a:solidFill>
                  <a:srgbClr val="BFBFBF"/>
                </a:solidFill>
                <a:cs typeface="Arial" pitchFamily="34" charset="0"/>
              </a:rPr>
              <a:t>Stochast</a:t>
            </a:r>
            <a:r>
              <a:rPr lang="de-DE" sz="3800" dirty="0">
                <a:solidFill>
                  <a:srgbClr val="BFBFBF"/>
                </a:solidFill>
                <a:cs typeface="Arial" pitchFamily="34" charset="0"/>
              </a:rPr>
              <a:t>. </a:t>
            </a:r>
            <a:r>
              <a:rPr lang="de-DE" sz="3800" dirty="0" smtClean="0">
                <a:solidFill>
                  <a:srgbClr val="BFBFBF"/>
                </a:solidFill>
                <a:cs typeface="Arial" pitchFamily="34" charset="0"/>
              </a:rPr>
              <a:t>Klassifikation</a:t>
            </a:r>
            <a:endParaRPr lang="de-DE" sz="3800" b="0" dirty="0" smtClean="0">
              <a:solidFill>
                <a:srgbClr val="BFBFBF"/>
              </a:solidFill>
              <a:cs typeface="Arial" pitchFamily="34" charset="0"/>
            </a:endParaRPr>
          </a:p>
        </p:txBody>
      </p:sp>
      <p:sp>
        <p:nvSpPr>
          <p:cNvPr id="29700" name="Titel 1"/>
          <p:cNvSpPr txBox="1">
            <a:spLocks/>
          </p:cNvSpPr>
          <p:nvPr/>
        </p:nvSpPr>
        <p:spPr bwMode="auto">
          <a:xfrm>
            <a:off x="569997" y="3420345"/>
            <a:ext cx="7676909" cy="7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kumimoji="0" lang="de-DE" sz="3800" b="0" i="0" u="none" strike="noStrike" kern="0" cap="none" spc="0" normalizeH="0" baseline="0" noProof="0" dirty="0" smtClean="0">
                <a:ln>
                  <a:noFill/>
                </a:ln>
                <a:solidFill>
                  <a:srgbClr val="BFBFBF"/>
                </a:solidFill>
                <a:effectLst/>
                <a:uLnTx/>
                <a:uFillTx/>
                <a:latin typeface="Arial Black" pitchFamily="34" charset="0"/>
                <a:ea typeface="+mj-ea"/>
                <a:cs typeface="Arial" pitchFamily="34" charset="0"/>
              </a:rPr>
              <a:t>Lernen und Zielfunktion</a:t>
            </a:r>
            <a:endParaRPr lang="de-DE" sz="4000" b="1" dirty="0">
              <a:solidFill>
                <a:srgbClr val="BFBFBF"/>
              </a:solidFill>
              <a:latin typeface="Arial Black" pitchFamily="34" charset="0"/>
              <a:cs typeface="Arial" pitchFamily="34" charset="0"/>
            </a:endParaRPr>
          </a:p>
        </p:txBody>
      </p:sp>
      <p:sp>
        <p:nvSpPr>
          <p:cNvPr id="29701" name="Titel 1"/>
          <p:cNvSpPr txBox="1">
            <a:spLocks/>
          </p:cNvSpPr>
          <p:nvPr/>
        </p:nvSpPr>
        <p:spPr bwMode="auto">
          <a:xfrm>
            <a:off x="540773" y="2608595"/>
            <a:ext cx="8603227" cy="76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Lernen linearer Klassifikation</a:t>
            </a:r>
          </a:p>
        </p:txBody>
      </p:sp>
      <p:sp>
        <p:nvSpPr>
          <p:cNvPr id="29703" name="Titel 1"/>
          <p:cNvSpPr>
            <a:spLocks/>
          </p:cNvSpPr>
          <p:nvPr/>
        </p:nvSpPr>
        <p:spPr bwMode="auto">
          <a:xfrm>
            <a:off x="623888" y="2444750"/>
            <a:ext cx="85201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endParaRPr lang="de-DE" sz="3800" dirty="0">
              <a:solidFill>
                <a:srgbClr val="BFBFBF"/>
              </a:solidFill>
              <a:latin typeface="Arial Black" pitchFamily="34" charset="0"/>
              <a:cs typeface="Arial" pitchFamily="34" charset="0"/>
            </a:endParaRPr>
          </a:p>
        </p:txBody>
      </p:sp>
      <p:sp>
        <p:nvSpPr>
          <p:cNvPr id="29704" name="Titel 1"/>
          <p:cNvSpPr>
            <a:spLocks/>
          </p:cNvSpPr>
          <p:nvPr/>
        </p:nvSpPr>
        <p:spPr bwMode="auto">
          <a:xfrm>
            <a:off x="569997" y="4866968"/>
            <a:ext cx="8411057" cy="77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dirty="0">
                <a:solidFill>
                  <a:srgbClr val="BFBFBF"/>
                </a:solidFill>
                <a:latin typeface="Arial Black" pitchFamily="34" charset="0"/>
                <a:cs typeface="Arial" pitchFamily="34" charset="0"/>
              </a:rPr>
              <a:t>Lernen in </a:t>
            </a:r>
            <a:r>
              <a:rPr lang="de-DE" sz="3800" dirty="0" err="1">
                <a:solidFill>
                  <a:srgbClr val="BFBFBF"/>
                </a:solidFill>
                <a:latin typeface="Arial Black" pitchFamily="34" charset="0"/>
                <a:cs typeface="Arial" pitchFamily="34" charset="0"/>
              </a:rPr>
              <a:t>Multilayer</a:t>
            </a:r>
            <a:r>
              <a:rPr lang="de-DE" sz="3800" dirty="0">
                <a:solidFill>
                  <a:srgbClr val="BFBFBF"/>
                </a:solidFill>
                <a:latin typeface="Arial Black" pitchFamily="34" charset="0"/>
                <a:cs typeface="Arial" pitchFamily="34" charset="0"/>
              </a:rPr>
              <a:t>-Netzen</a:t>
            </a:r>
          </a:p>
        </p:txBody>
      </p:sp>
      <p:sp>
        <p:nvSpPr>
          <p:cNvPr id="29705" name="Titel 1"/>
          <p:cNvSpPr>
            <a:spLocks/>
          </p:cNvSpPr>
          <p:nvPr/>
        </p:nvSpPr>
        <p:spPr bwMode="auto">
          <a:xfrm>
            <a:off x="584078" y="5639620"/>
            <a:ext cx="8396976" cy="86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r>
              <a:rPr lang="de-DE" sz="3800" dirty="0">
                <a:solidFill>
                  <a:srgbClr val="BFBFBF"/>
                </a:solidFill>
                <a:latin typeface="Arial Black" pitchFamily="34" charset="0"/>
                <a:cs typeface="Arial" pitchFamily="34" charset="0"/>
              </a:rPr>
              <a:t>Backpropagation-Lernen</a:t>
            </a:r>
          </a:p>
        </p:txBody>
      </p:sp>
      <p:sp>
        <p:nvSpPr>
          <p:cNvPr id="10" name="Titel 1"/>
          <p:cNvSpPr txBox="1">
            <a:spLocks/>
          </p:cNvSpPr>
          <p:nvPr/>
        </p:nvSpPr>
        <p:spPr bwMode="auto">
          <a:xfrm>
            <a:off x="522250" y="1735741"/>
            <a:ext cx="8248123" cy="845600"/>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1" sz="3800" b="1">
                <a:latin typeface="Arial Black" pitchFamily="34" charset="0"/>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Lineare Klassifikation</a:t>
            </a:r>
          </a:p>
        </p:txBody>
      </p:sp>
      <p:sp>
        <p:nvSpPr>
          <p:cNvPr id="11" name="Titel 1"/>
          <p:cNvSpPr txBox="1">
            <a:spLocks/>
          </p:cNvSpPr>
          <p:nvPr/>
        </p:nvSpPr>
        <p:spPr bwMode="auto">
          <a:xfrm>
            <a:off x="510356" y="911355"/>
            <a:ext cx="7772400" cy="8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Assoziativspeicher</a:t>
            </a:r>
          </a:p>
        </p:txBody>
      </p:sp>
    </p:spTree>
    <p:extLst>
      <p:ext uri="{BB962C8B-B14F-4D97-AF65-F5344CB8AC3E}">
        <p14:creationId xmlns:p14="http://schemas.microsoft.com/office/powerpoint/2010/main" val="10488309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8911B8F1-7EAC-4614-8488-E451163D71EB}" type="slidenum">
              <a:rPr lang="de-DE" sz="1000"/>
              <a:pPr>
                <a:spcBef>
                  <a:spcPct val="0"/>
                </a:spcBef>
              </a:pPr>
              <a:t>11</a:t>
            </a:fld>
            <a:r>
              <a:rPr lang="de-DE" sz="1000"/>
              <a:t> -</a:t>
            </a:r>
          </a:p>
        </p:txBody>
      </p:sp>
      <p:sp>
        <p:nvSpPr>
          <p:cNvPr id="73732" name="Rectangle 2"/>
          <p:cNvSpPr>
            <a:spLocks noGrp="1" noChangeArrowheads="1"/>
          </p:cNvSpPr>
          <p:nvPr>
            <p:ph type="title" idx="4294967295"/>
          </p:nvPr>
        </p:nvSpPr>
        <p:spPr/>
        <p:txBody>
          <a:bodyPr/>
          <a:lstStyle/>
          <a:p>
            <a:r>
              <a:rPr lang="de-DE" smtClean="0"/>
              <a:t>Klassenbildung heute</a:t>
            </a:r>
          </a:p>
        </p:txBody>
      </p:sp>
      <p:sp>
        <p:nvSpPr>
          <p:cNvPr id="73733" name="Rectangle 3"/>
          <p:cNvSpPr>
            <a:spLocks noGrp="1" noChangeArrowheads="1"/>
          </p:cNvSpPr>
          <p:nvPr>
            <p:ph type="body" idx="4294967295"/>
          </p:nvPr>
        </p:nvSpPr>
        <p:spPr>
          <a:xfrm>
            <a:off x="611188" y="1090613"/>
            <a:ext cx="8256587" cy="1566862"/>
          </a:xfrm>
        </p:spPr>
        <p:txBody>
          <a:bodyPr/>
          <a:lstStyle/>
          <a:p>
            <a:pPr marL="476250" indent="-476250">
              <a:lnSpc>
                <a:spcPct val="90000"/>
              </a:lnSpc>
              <a:spcBef>
                <a:spcPct val="50000"/>
              </a:spcBef>
              <a:spcAft>
                <a:spcPct val="0"/>
              </a:spcAft>
              <a:buFontTx/>
              <a:buNone/>
            </a:pPr>
            <a:r>
              <a:rPr lang="de-DE" b="0" smtClean="0">
                <a:cs typeface="Times New Roman" pitchFamily="18" charset="0"/>
              </a:rPr>
              <a:t>Objekte werden durch </a:t>
            </a:r>
            <a:r>
              <a:rPr lang="de-DE" smtClean="0">
                <a:cs typeface="Times New Roman" pitchFamily="18" charset="0"/>
              </a:rPr>
              <a:t>Merkmale</a:t>
            </a:r>
            <a:r>
              <a:rPr lang="de-DE" b="0" smtClean="0">
                <a:cs typeface="Times New Roman" pitchFamily="18" charset="0"/>
              </a:rPr>
              <a:t> beschrieben</a:t>
            </a:r>
            <a:r>
              <a:rPr lang="de-DE" sz="3200" smtClean="0">
                <a:cs typeface="Times New Roman" pitchFamily="18" charset="0"/>
              </a:rPr>
              <a:t> </a:t>
            </a:r>
          </a:p>
          <a:p>
            <a:pPr marL="476250" indent="-476250">
              <a:lnSpc>
                <a:spcPct val="0"/>
              </a:lnSpc>
              <a:spcBef>
                <a:spcPct val="50000"/>
              </a:spcBef>
            </a:pPr>
            <a:endParaRPr lang="de-DE" sz="400" smtClean="0">
              <a:cs typeface="Times New Roman" pitchFamily="18" charset="0"/>
            </a:endParaRPr>
          </a:p>
          <a:p>
            <a:pPr marL="476250" indent="-476250">
              <a:lnSpc>
                <a:spcPct val="30000"/>
              </a:lnSpc>
              <a:spcBef>
                <a:spcPct val="50000"/>
              </a:spcBef>
            </a:pPr>
            <a:r>
              <a:rPr lang="de-DE" sz="2000" smtClean="0">
                <a:cs typeface="Times New Roman" pitchFamily="18" charset="0"/>
              </a:rPr>
              <a:t>z.B. </a:t>
            </a:r>
            <a:r>
              <a:rPr lang="de-DE" sz="2000" i="1" smtClean="0">
                <a:cs typeface="Times New Roman" pitchFamily="18" charset="0"/>
              </a:rPr>
              <a:t>qualitativ   </a:t>
            </a:r>
            <a:r>
              <a:rPr lang="de-DE" sz="1600" smtClean="0">
                <a:solidFill>
                  <a:schemeClr val="bg2"/>
                </a:solidFill>
                <a:cs typeface="Times New Roman" pitchFamily="18" charset="0"/>
              </a:rPr>
              <a:t>Mensch = (groß, braune Augen, dunkle Haare, nett, ...)</a:t>
            </a:r>
          </a:p>
          <a:p>
            <a:pPr marL="476250" indent="-476250">
              <a:lnSpc>
                <a:spcPct val="0"/>
              </a:lnSpc>
              <a:spcBef>
                <a:spcPct val="50000"/>
              </a:spcBef>
            </a:pPr>
            <a:r>
              <a:rPr lang="de-DE" sz="1800" smtClean="0">
                <a:cs typeface="Times New Roman" pitchFamily="18" charset="0"/>
              </a:rPr>
              <a:t>	 </a:t>
            </a:r>
            <a:r>
              <a:rPr lang="de-DE" sz="1800" i="1" smtClean="0">
                <a:cs typeface="Times New Roman" pitchFamily="18" charset="0"/>
              </a:rPr>
              <a:t>quantitativ</a:t>
            </a:r>
            <a:r>
              <a:rPr lang="de-DE" sz="2000" i="1" smtClean="0">
                <a:cs typeface="Times New Roman" pitchFamily="18" charset="0"/>
              </a:rPr>
              <a:t>   </a:t>
            </a:r>
            <a:r>
              <a:rPr lang="de-DE" sz="1600" smtClean="0">
                <a:solidFill>
                  <a:schemeClr val="bg2"/>
                </a:solidFill>
                <a:cs typeface="Times New Roman" pitchFamily="18" charset="0"/>
              </a:rPr>
              <a:t>Mensch = (Größe=1,80m, Augenfarbe=2, Haarfarbe=7, ...)</a:t>
            </a:r>
            <a:r>
              <a:rPr lang="de-DE" sz="1600" smtClean="0">
                <a:cs typeface="Times New Roman" pitchFamily="18" charset="0"/>
              </a:rPr>
              <a:t> </a:t>
            </a:r>
          </a:p>
          <a:p>
            <a:pPr marL="476250" indent="-476250">
              <a:lnSpc>
                <a:spcPct val="40000"/>
              </a:lnSpc>
              <a:spcBef>
                <a:spcPct val="50000"/>
              </a:spcBef>
              <a:buFontTx/>
              <a:buNone/>
            </a:pPr>
            <a:r>
              <a:rPr lang="de-DE" sz="2000" smtClean="0">
                <a:cs typeface="Times New Roman" pitchFamily="18" charset="0"/>
              </a:rPr>
              <a:t>Idee = Form = „Klassenprototyp“</a:t>
            </a:r>
            <a:endParaRPr lang="de-DE" b="0" smtClean="0">
              <a:cs typeface="Times New Roman" pitchFamily="18" charset="0"/>
            </a:endParaRPr>
          </a:p>
        </p:txBody>
      </p:sp>
      <p:grpSp>
        <p:nvGrpSpPr>
          <p:cNvPr id="2" name="Group 4"/>
          <p:cNvGrpSpPr>
            <a:grpSpLocks/>
          </p:cNvGrpSpPr>
          <p:nvPr/>
        </p:nvGrpSpPr>
        <p:grpSpPr bwMode="auto">
          <a:xfrm>
            <a:off x="762000" y="2971800"/>
            <a:ext cx="3086100" cy="3195638"/>
            <a:chOff x="336" y="1920"/>
            <a:chExt cx="1944" cy="2013"/>
          </a:xfrm>
        </p:grpSpPr>
        <p:graphicFrame>
          <p:nvGraphicFramePr>
            <p:cNvPr id="73735" name="Object 5"/>
            <p:cNvGraphicFramePr>
              <a:graphicFrameLocks noChangeAspect="1"/>
            </p:cNvGraphicFramePr>
            <p:nvPr/>
          </p:nvGraphicFramePr>
          <p:xfrm>
            <a:off x="480" y="2400"/>
            <a:ext cx="1377" cy="1533"/>
          </p:xfrm>
          <a:graphic>
            <a:graphicData uri="http://schemas.openxmlformats.org/presentationml/2006/ole">
              <mc:AlternateContent xmlns:mc="http://schemas.openxmlformats.org/markup-compatibility/2006">
                <mc:Choice xmlns:v="urn:schemas-microsoft-com:vml" Requires="v">
                  <p:oleObj spid="_x0000_s29722" name="Bild" r:id="rId5" imgW="1719000" imgH="1914480" progId="Word.Picture.8">
                    <p:embed/>
                  </p:oleObj>
                </mc:Choice>
                <mc:Fallback>
                  <p:oleObj name="Bild" r:id="rId5" imgW="1719000" imgH="191448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2400"/>
                          <a:ext cx="1377"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6" name="Text Box 6"/>
            <p:cNvSpPr txBox="1">
              <a:spLocks noChangeArrowheads="1"/>
            </p:cNvSpPr>
            <p:nvPr/>
          </p:nvSpPr>
          <p:spPr bwMode="auto">
            <a:xfrm>
              <a:off x="336" y="1920"/>
              <a:ext cx="194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solidFill>
                    <a:srgbClr val="FF3300"/>
                  </a:solidFill>
                  <a:cs typeface="Times New Roman" pitchFamily="18" charset="0"/>
                </a:rPr>
                <a:t>Muster</a:t>
              </a:r>
              <a:r>
                <a:rPr lang="de-DE" sz="1800">
                  <a:cs typeface="Times New Roman" pitchFamily="18" charset="0"/>
                </a:rPr>
                <a:t> eines Objekts</a:t>
              </a:r>
            </a:p>
            <a:p>
              <a:pPr>
                <a:lnSpc>
                  <a:spcPct val="30000"/>
                </a:lnSpc>
              </a:pPr>
              <a:r>
                <a:rPr lang="de-DE">
                  <a:latin typeface="Times New Roman" pitchFamily="18" charset="0"/>
                  <a:cs typeface="Times New Roman" pitchFamily="18" charset="0"/>
                  <a:sym typeface="Symbol" pitchFamily="18" charset="2"/>
                </a:rPr>
                <a:t></a:t>
              </a:r>
              <a:r>
                <a:rPr lang="de-DE">
                  <a:latin typeface="Times New Roman" pitchFamily="18" charset="0"/>
                  <a:cs typeface="Times New Roman" pitchFamily="18" charset="0"/>
                </a:rPr>
                <a:t> (Breite, Höhe) = </a:t>
              </a:r>
              <a:r>
                <a:rPr lang="de-DE" b="1">
                  <a:latin typeface="Times New Roman" pitchFamily="18" charset="0"/>
                  <a:cs typeface="Times New Roman" pitchFamily="18" charset="0"/>
                </a:rPr>
                <a:t>x</a:t>
              </a:r>
              <a:r>
                <a:rPr lang="de-DE" sz="2400">
                  <a:latin typeface="Times New Roman" pitchFamily="18" charset="0"/>
                  <a:cs typeface="Times New Roman" pitchFamily="18" charset="0"/>
                </a:rPr>
                <a:t> </a:t>
              </a:r>
              <a:r>
                <a:rPr lang="de-DE" sz="2400">
                  <a:latin typeface="Times New Roman" pitchFamily="18" charset="0"/>
                </a:rPr>
                <a:t> </a:t>
              </a:r>
            </a:p>
          </p:txBody>
        </p:sp>
      </p:grpSp>
      <p:grpSp>
        <p:nvGrpSpPr>
          <p:cNvPr id="3" name="Group 7"/>
          <p:cNvGrpSpPr>
            <a:grpSpLocks/>
          </p:cNvGrpSpPr>
          <p:nvPr/>
        </p:nvGrpSpPr>
        <p:grpSpPr bwMode="auto">
          <a:xfrm>
            <a:off x="3810000" y="2971800"/>
            <a:ext cx="4884738" cy="3062288"/>
            <a:chOff x="2401" y="1608"/>
            <a:chExt cx="3173" cy="2040"/>
          </a:xfrm>
        </p:grpSpPr>
        <p:grpSp>
          <p:nvGrpSpPr>
            <p:cNvPr id="73738" name="Group 8"/>
            <p:cNvGrpSpPr>
              <a:grpSpLocks/>
            </p:cNvGrpSpPr>
            <p:nvPr/>
          </p:nvGrpSpPr>
          <p:grpSpPr bwMode="auto">
            <a:xfrm>
              <a:off x="2401" y="1922"/>
              <a:ext cx="2286" cy="1726"/>
              <a:chOff x="2131" y="2324"/>
              <a:chExt cx="2286" cy="1726"/>
            </a:xfrm>
          </p:grpSpPr>
          <p:sp>
            <p:nvSpPr>
              <p:cNvPr id="73739" name="Rectangle 9"/>
              <p:cNvSpPr>
                <a:spLocks noChangeArrowheads="1"/>
              </p:cNvSpPr>
              <p:nvPr/>
            </p:nvSpPr>
            <p:spPr bwMode="auto">
              <a:xfrm>
                <a:off x="2131" y="3917"/>
                <a:ext cx="4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73740" name="Rectangle 10"/>
              <p:cNvSpPr>
                <a:spLocks noChangeArrowheads="1"/>
              </p:cNvSpPr>
              <p:nvPr/>
            </p:nvSpPr>
            <p:spPr bwMode="auto">
              <a:xfrm>
                <a:off x="2179" y="3917"/>
                <a:ext cx="2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73741" name="Rectangle 11"/>
              <p:cNvSpPr>
                <a:spLocks noChangeArrowheads="1"/>
              </p:cNvSpPr>
              <p:nvPr/>
            </p:nvSpPr>
            <p:spPr bwMode="auto">
              <a:xfrm>
                <a:off x="2414" y="3917"/>
                <a:ext cx="2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73742" name="Rectangle 12"/>
              <p:cNvSpPr>
                <a:spLocks noChangeArrowheads="1"/>
              </p:cNvSpPr>
              <p:nvPr/>
            </p:nvSpPr>
            <p:spPr bwMode="auto">
              <a:xfrm>
                <a:off x="2697" y="3917"/>
                <a:ext cx="2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73743" name="Rectangle 13"/>
              <p:cNvSpPr>
                <a:spLocks noChangeArrowheads="1"/>
              </p:cNvSpPr>
              <p:nvPr/>
            </p:nvSpPr>
            <p:spPr bwMode="auto">
              <a:xfrm>
                <a:off x="2980" y="3917"/>
                <a:ext cx="2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73744" name="Rectangle 14"/>
              <p:cNvSpPr>
                <a:spLocks noChangeArrowheads="1"/>
              </p:cNvSpPr>
              <p:nvPr/>
            </p:nvSpPr>
            <p:spPr bwMode="auto">
              <a:xfrm>
                <a:off x="3263" y="3917"/>
                <a:ext cx="2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73745" name="Rectangle 15"/>
              <p:cNvSpPr>
                <a:spLocks noChangeArrowheads="1"/>
              </p:cNvSpPr>
              <p:nvPr/>
            </p:nvSpPr>
            <p:spPr bwMode="auto">
              <a:xfrm>
                <a:off x="3547" y="3917"/>
                <a:ext cx="2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73746" name="Rectangle 16"/>
              <p:cNvSpPr>
                <a:spLocks noChangeArrowheads="1"/>
              </p:cNvSpPr>
              <p:nvPr/>
            </p:nvSpPr>
            <p:spPr bwMode="auto">
              <a:xfrm>
                <a:off x="3830" y="3887"/>
                <a:ext cx="32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Breite</a:t>
                </a:r>
                <a:endParaRPr lang="de-DE" sz="2400">
                  <a:latin typeface="Times New Roman" pitchFamily="18" charset="0"/>
                </a:endParaRPr>
              </a:p>
            </p:txBody>
          </p:sp>
          <p:sp>
            <p:nvSpPr>
              <p:cNvPr id="73747" name="Rectangle 17"/>
              <p:cNvSpPr>
                <a:spLocks noChangeArrowheads="1"/>
              </p:cNvSpPr>
              <p:nvPr/>
            </p:nvSpPr>
            <p:spPr bwMode="auto">
              <a:xfrm>
                <a:off x="4142" y="3887"/>
                <a:ext cx="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 </a:t>
                </a:r>
                <a:endParaRPr lang="de-DE" sz="2400">
                  <a:latin typeface="Times New Roman" pitchFamily="18" charset="0"/>
                </a:endParaRPr>
              </a:p>
            </p:txBody>
          </p:sp>
          <p:sp>
            <p:nvSpPr>
              <p:cNvPr id="73748" name="Rectangle 18"/>
              <p:cNvSpPr>
                <a:spLocks noChangeArrowheads="1"/>
              </p:cNvSpPr>
              <p:nvPr/>
            </p:nvSpPr>
            <p:spPr bwMode="auto">
              <a:xfrm>
                <a:off x="3864" y="3206"/>
                <a:ext cx="118"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3749" name="Rectangle 19"/>
              <p:cNvSpPr>
                <a:spLocks noChangeArrowheads="1"/>
              </p:cNvSpPr>
              <p:nvPr/>
            </p:nvSpPr>
            <p:spPr bwMode="auto">
              <a:xfrm>
                <a:off x="3864" y="3205"/>
                <a:ext cx="5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c</a:t>
                </a:r>
                <a:endParaRPr lang="de-DE" sz="2400">
                  <a:latin typeface="Times New Roman" pitchFamily="18" charset="0"/>
                </a:endParaRPr>
              </a:p>
            </p:txBody>
          </p:sp>
          <p:sp>
            <p:nvSpPr>
              <p:cNvPr id="73750" name="Rectangle 20"/>
              <p:cNvSpPr>
                <a:spLocks noChangeArrowheads="1"/>
              </p:cNvSpPr>
              <p:nvPr/>
            </p:nvSpPr>
            <p:spPr bwMode="auto">
              <a:xfrm>
                <a:off x="3921" y="3266"/>
                <a:ext cx="4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100" b="1">
                    <a:solidFill>
                      <a:srgbClr val="000000"/>
                    </a:solidFill>
                    <a:latin typeface="Times New Roman" pitchFamily="18" charset="0"/>
                  </a:rPr>
                  <a:t>2</a:t>
                </a:r>
                <a:endParaRPr lang="de-DE" sz="2400">
                  <a:latin typeface="Times New Roman" pitchFamily="18" charset="0"/>
                </a:endParaRPr>
              </a:p>
            </p:txBody>
          </p:sp>
          <p:sp>
            <p:nvSpPr>
              <p:cNvPr id="73751" name="Rectangle 21"/>
              <p:cNvSpPr>
                <a:spLocks noChangeArrowheads="1"/>
              </p:cNvSpPr>
              <p:nvPr/>
            </p:nvSpPr>
            <p:spPr bwMode="auto">
              <a:xfrm>
                <a:off x="3963" y="3205"/>
                <a:ext cx="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 </a:t>
                </a:r>
                <a:endParaRPr lang="de-DE" sz="2400">
                  <a:latin typeface="Times New Roman" pitchFamily="18" charset="0"/>
                </a:endParaRPr>
              </a:p>
            </p:txBody>
          </p:sp>
          <p:grpSp>
            <p:nvGrpSpPr>
              <p:cNvPr id="73752" name="Group 22"/>
              <p:cNvGrpSpPr>
                <a:grpSpLocks/>
              </p:cNvGrpSpPr>
              <p:nvPr/>
            </p:nvGrpSpPr>
            <p:grpSpPr bwMode="auto">
              <a:xfrm>
                <a:off x="2252" y="3803"/>
                <a:ext cx="2165" cy="63"/>
                <a:chOff x="2252" y="3803"/>
                <a:chExt cx="2165" cy="63"/>
              </a:xfrm>
            </p:grpSpPr>
            <p:sp>
              <p:nvSpPr>
                <p:cNvPr id="73753" name="Line 23"/>
                <p:cNvSpPr>
                  <a:spLocks noChangeShapeType="1"/>
                </p:cNvSpPr>
                <p:nvPr/>
              </p:nvSpPr>
              <p:spPr bwMode="auto">
                <a:xfrm>
                  <a:off x="2252" y="3834"/>
                  <a:ext cx="210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3754" name="Freeform 24"/>
                <p:cNvSpPr>
                  <a:spLocks/>
                </p:cNvSpPr>
                <p:nvPr/>
              </p:nvSpPr>
              <p:spPr bwMode="auto">
                <a:xfrm>
                  <a:off x="4354" y="3803"/>
                  <a:ext cx="63" cy="63"/>
                </a:xfrm>
                <a:custGeom>
                  <a:avLst/>
                  <a:gdLst>
                    <a:gd name="T0" fmla="*/ 0 w 127"/>
                    <a:gd name="T1" fmla="*/ 125 h 125"/>
                    <a:gd name="T2" fmla="*/ 127 w 127"/>
                    <a:gd name="T3" fmla="*/ 63 h 125"/>
                    <a:gd name="T4" fmla="*/ 0 w 127"/>
                    <a:gd name="T5" fmla="*/ 0 h 125"/>
                    <a:gd name="T6" fmla="*/ 0 w 127"/>
                    <a:gd name="T7" fmla="*/ 125 h 125"/>
                    <a:gd name="T8" fmla="*/ 0 60000 65536"/>
                    <a:gd name="T9" fmla="*/ 0 60000 65536"/>
                    <a:gd name="T10" fmla="*/ 0 60000 65536"/>
                    <a:gd name="T11" fmla="*/ 0 60000 65536"/>
                    <a:gd name="T12" fmla="*/ 0 w 127"/>
                    <a:gd name="T13" fmla="*/ 0 h 125"/>
                    <a:gd name="T14" fmla="*/ 127 w 127"/>
                    <a:gd name="T15" fmla="*/ 125 h 125"/>
                  </a:gdLst>
                  <a:ahLst/>
                  <a:cxnLst>
                    <a:cxn ang="T8">
                      <a:pos x="T0" y="T1"/>
                    </a:cxn>
                    <a:cxn ang="T9">
                      <a:pos x="T2" y="T3"/>
                    </a:cxn>
                    <a:cxn ang="T10">
                      <a:pos x="T4" y="T5"/>
                    </a:cxn>
                    <a:cxn ang="T11">
                      <a:pos x="T6" y="T7"/>
                    </a:cxn>
                  </a:cxnLst>
                  <a:rect l="T12" t="T13" r="T14" b="T15"/>
                  <a:pathLst>
                    <a:path w="127" h="125">
                      <a:moveTo>
                        <a:pt x="0" y="125"/>
                      </a:moveTo>
                      <a:lnTo>
                        <a:pt x="127" y="63"/>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3755" name="Group 25"/>
              <p:cNvGrpSpPr>
                <a:grpSpLocks/>
              </p:cNvGrpSpPr>
              <p:nvPr/>
            </p:nvGrpSpPr>
            <p:grpSpPr bwMode="auto">
              <a:xfrm>
                <a:off x="2274" y="2324"/>
                <a:ext cx="62" cy="1558"/>
                <a:chOff x="2274" y="2324"/>
                <a:chExt cx="62" cy="1558"/>
              </a:xfrm>
            </p:grpSpPr>
            <p:sp>
              <p:nvSpPr>
                <p:cNvPr id="73756" name="Line 26"/>
                <p:cNvSpPr>
                  <a:spLocks noChangeShapeType="1"/>
                </p:cNvSpPr>
                <p:nvPr/>
              </p:nvSpPr>
              <p:spPr bwMode="auto">
                <a:xfrm flipV="1">
                  <a:off x="2305" y="2384"/>
                  <a:ext cx="1" cy="14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3757" name="Freeform 27"/>
                <p:cNvSpPr>
                  <a:spLocks/>
                </p:cNvSpPr>
                <p:nvPr/>
              </p:nvSpPr>
              <p:spPr bwMode="auto">
                <a:xfrm>
                  <a:off x="2274" y="2324"/>
                  <a:ext cx="62" cy="63"/>
                </a:xfrm>
                <a:custGeom>
                  <a:avLst/>
                  <a:gdLst>
                    <a:gd name="T0" fmla="*/ 125 w 125"/>
                    <a:gd name="T1" fmla="*/ 126 h 126"/>
                    <a:gd name="T2" fmla="*/ 63 w 125"/>
                    <a:gd name="T3" fmla="*/ 0 h 126"/>
                    <a:gd name="T4" fmla="*/ 0 w 125"/>
                    <a:gd name="T5" fmla="*/ 126 h 126"/>
                    <a:gd name="T6" fmla="*/ 125 w 125"/>
                    <a:gd name="T7" fmla="*/ 126 h 126"/>
                    <a:gd name="T8" fmla="*/ 0 60000 65536"/>
                    <a:gd name="T9" fmla="*/ 0 60000 65536"/>
                    <a:gd name="T10" fmla="*/ 0 60000 65536"/>
                    <a:gd name="T11" fmla="*/ 0 60000 65536"/>
                    <a:gd name="T12" fmla="*/ 0 w 125"/>
                    <a:gd name="T13" fmla="*/ 0 h 126"/>
                    <a:gd name="T14" fmla="*/ 125 w 125"/>
                    <a:gd name="T15" fmla="*/ 126 h 126"/>
                  </a:gdLst>
                  <a:ahLst/>
                  <a:cxnLst>
                    <a:cxn ang="T8">
                      <a:pos x="T0" y="T1"/>
                    </a:cxn>
                    <a:cxn ang="T9">
                      <a:pos x="T2" y="T3"/>
                    </a:cxn>
                    <a:cxn ang="T10">
                      <a:pos x="T4" y="T5"/>
                    </a:cxn>
                    <a:cxn ang="T11">
                      <a:pos x="T6" y="T7"/>
                    </a:cxn>
                  </a:cxnLst>
                  <a:rect l="T12" t="T13" r="T14" b="T15"/>
                  <a:pathLst>
                    <a:path w="125" h="126">
                      <a:moveTo>
                        <a:pt x="125" y="126"/>
                      </a:moveTo>
                      <a:lnTo>
                        <a:pt x="63" y="0"/>
                      </a:lnTo>
                      <a:lnTo>
                        <a:pt x="0" y="126"/>
                      </a:lnTo>
                      <a:lnTo>
                        <a:pt x="125"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73758" name="Rectangle 28"/>
              <p:cNvSpPr>
                <a:spLocks noChangeArrowheads="1"/>
              </p:cNvSpPr>
              <p:nvPr/>
            </p:nvSpPr>
            <p:spPr bwMode="auto">
              <a:xfrm>
                <a:off x="2161" y="2400"/>
                <a:ext cx="12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3759" name="Rectangle 29"/>
              <p:cNvSpPr>
                <a:spLocks noChangeArrowheads="1"/>
              </p:cNvSpPr>
              <p:nvPr/>
            </p:nvSpPr>
            <p:spPr bwMode="auto">
              <a:xfrm rot="-5400000">
                <a:off x="2102" y="2496"/>
                <a:ext cx="29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Höhe</a:t>
                </a:r>
                <a:endParaRPr lang="de-DE" sz="2400">
                  <a:latin typeface="Times New Roman" pitchFamily="18" charset="0"/>
                </a:endParaRPr>
              </a:p>
            </p:txBody>
          </p:sp>
          <p:sp>
            <p:nvSpPr>
              <p:cNvPr id="73760" name="Rectangle 30"/>
              <p:cNvSpPr>
                <a:spLocks noChangeArrowheads="1"/>
              </p:cNvSpPr>
              <p:nvPr/>
            </p:nvSpPr>
            <p:spPr bwMode="auto">
              <a:xfrm rot="-5400000">
                <a:off x="2231" y="2347"/>
                <a:ext cx="3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 </a:t>
                </a:r>
                <a:endParaRPr lang="de-DE" sz="2400">
                  <a:latin typeface="Times New Roman" pitchFamily="18" charset="0"/>
                </a:endParaRPr>
              </a:p>
            </p:txBody>
          </p:sp>
          <p:sp>
            <p:nvSpPr>
              <p:cNvPr id="73761" name="Oval 31"/>
              <p:cNvSpPr>
                <a:spLocks noChangeArrowheads="1"/>
              </p:cNvSpPr>
              <p:nvPr/>
            </p:nvSpPr>
            <p:spPr bwMode="auto">
              <a:xfrm>
                <a:off x="2609" y="3243"/>
                <a:ext cx="45" cy="47"/>
              </a:xfrm>
              <a:prstGeom prst="ellipse">
                <a:avLst/>
              </a:prstGeom>
              <a:solidFill>
                <a:srgbClr val="000000"/>
              </a:solidFill>
              <a:ln w="9525">
                <a:solidFill>
                  <a:srgbClr val="000000"/>
                </a:solidFill>
                <a:round/>
                <a:headEnd/>
                <a:tailEnd/>
              </a:ln>
            </p:spPr>
            <p:txBody>
              <a:bodyPr/>
              <a:lstStyle/>
              <a:p>
                <a:endParaRPr lang="de-DE"/>
              </a:p>
            </p:txBody>
          </p:sp>
          <p:sp>
            <p:nvSpPr>
              <p:cNvPr id="73762" name="Oval 32"/>
              <p:cNvSpPr>
                <a:spLocks noChangeArrowheads="1"/>
              </p:cNvSpPr>
              <p:nvPr/>
            </p:nvSpPr>
            <p:spPr bwMode="auto">
              <a:xfrm>
                <a:off x="2599" y="2985"/>
                <a:ext cx="45" cy="46"/>
              </a:xfrm>
              <a:prstGeom prst="ellipse">
                <a:avLst/>
              </a:prstGeom>
              <a:solidFill>
                <a:srgbClr val="000000"/>
              </a:solidFill>
              <a:ln w="9525">
                <a:solidFill>
                  <a:srgbClr val="000000"/>
                </a:solidFill>
                <a:round/>
                <a:headEnd/>
                <a:tailEnd/>
              </a:ln>
            </p:spPr>
            <p:txBody>
              <a:bodyPr/>
              <a:lstStyle/>
              <a:p>
                <a:endParaRPr lang="de-DE"/>
              </a:p>
            </p:txBody>
          </p:sp>
          <p:sp>
            <p:nvSpPr>
              <p:cNvPr id="73763" name="Oval 33"/>
              <p:cNvSpPr>
                <a:spLocks noChangeArrowheads="1"/>
              </p:cNvSpPr>
              <p:nvPr/>
            </p:nvSpPr>
            <p:spPr bwMode="auto">
              <a:xfrm>
                <a:off x="2935" y="2694"/>
                <a:ext cx="45" cy="46"/>
              </a:xfrm>
              <a:prstGeom prst="ellipse">
                <a:avLst/>
              </a:prstGeom>
              <a:solidFill>
                <a:srgbClr val="000000"/>
              </a:solidFill>
              <a:ln w="9525">
                <a:solidFill>
                  <a:srgbClr val="000000"/>
                </a:solidFill>
                <a:round/>
                <a:headEnd/>
                <a:tailEnd/>
              </a:ln>
            </p:spPr>
            <p:txBody>
              <a:bodyPr/>
              <a:lstStyle/>
              <a:p>
                <a:endParaRPr lang="de-DE"/>
              </a:p>
            </p:txBody>
          </p:sp>
          <p:sp>
            <p:nvSpPr>
              <p:cNvPr id="73764" name="Oval 34"/>
              <p:cNvSpPr>
                <a:spLocks noChangeArrowheads="1"/>
              </p:cNvSpPr>
              <p:nvPr/>
            </p:nvSpPr>
            <p:spPr bwMode="auto">
              <a:xfrm>
                <a:off x="2545" y="2845"/>
                <a:ext cx="46" cy="45"/>
              </a:xfrm>
              <a:prstGeom prst="ellipse">
                <a:avLst/>
              </a:prstGeom>
              <a:solidFill>
                <a:srgbClr val="000000"/>
              </a:solidFill>
              <a:ln w="9525">
                <a:solidFill>
                  <a:srgbClr val="000000"/>
                </a:solidFill>
                <a:round/>
                <a:headEnd/>
                <a:tailEnd/>
              </a:ln>
            </p:spPr>
            <p:txBody>
              <a:bodyPr/>
              <a:lstStyle/>
              <a:p>
                <a:endParaRPr lang="de-DE"/>
              </a:p>
            </p:txBody>
          </p:sp>
          <p:sp>
            <p:nvSpPr>
              <p:cNvPr id="73765" name="Oval 35"/>
              <p:cNvSpPr>
                <a:spLocks noChangeArrowheads="1"/>
              </p:cNvSpPr>
              <p:nvPr/>
            </p:nvSpPr>
            <p:spPr bwMode="auto">
              <a:xfrm>
                <a:off x="2772" y="2831"/>
                <a:ext cx="45" cy="46"/>
              </a:xfrm>
              <a:prstGeom prst="ellipse">
                <a:avLst/>
              </a:prstGeom>
              <a:solidFill>
                <a:srgbClr val="000000"/>
              </a:solidFill>
              <a:ln w="9525">
                <a:solidFill>
                  <a:srgbClr val="000000"/>
                </a:solidFill>
                <a:round/>
                <a:headEnd/>
                <a:tailEnd/>
              </a:ln>
            </p:spPr>
            <p:txBody>
              <a:bodyPr/>
              <a:lstStyle/>
              <a:p>
                <a:endParaRPr lang="de-DE"/>
              </a:p>
            </p:txBody>
          </p:sp>
          <p:sp>
            <p:nvSpPr>
              <p:cNvPr id="73766" name="Oval 36"/>
              <p:cNvSpPr>
                <a:spLocks noChangeArrowheads="1"/>
              </p:cNvSpPr>
              <p:nvPr/>
            </p:nvSpPr>
            <p:spPr bwMode="auto">
              <a:xfrm>
                <a:off x="2941" y="2912"/>
                <a:ext cx="46" cy="45"/>
              </a:xfrm>
              <a:prstGeom prst="ellipse">
                <a:avLst/>
              </a:prstGeom>
              <a:solidFill>
                <a:srgbClr val="000000"/>
              </a:solidFill>
              <a:ln w="9525">
                <a:solidFill>
                  <a:srgbClr val="000000"/>
                </a:solidFill>
                <a:round/>
                <a:headEnd/>
                <a:tailEnd/>
              </a:ln>
            </p:spPr>
            <p:txBody>
              <a:bodyPr/>
              <a:lstStyle/>
              <a:p>
                <a:endParaRPr lang="de-DE"/>
              </a:p>
            </p:txBody>
          </p:sp>
          <p:sp>
            <p:nvSpPr>
              <p:cNvPr id="73767" name="Oval 37"/>
              <p:cNvSpPr>
                <a:spLocks noChangeArrowheads="1"/>
              </p:cNvSpPr>
              <p:nvPr/>
            </p:nvSpPr>
            <p:spPr bwMode="auto">
              <a:xfrm>
                <a:off x="2749" y="3116"/>
                <a:ext cx="46" cy="46"/>
              </a:xfrm>
              <a:prstGeom prst="ellipse">
                <a:avLst/>
              </a:prstGeom>
              <a:solidFill>
                <a:srgbClr val="000000"/>
              </a:solidFill>
              <a:ln w="9525">
                <a:solidFill>
                  <a:srgbClr val="000000"/>
                </a:solidFill>
                <a:round/>
                <a:headEnd/>
                <a:tailEnd/>
              </a:ln>
            </p:spPr>
            <p:txBody>
              <a:bodyPr/>
              <a:lstStyle/>
              <a:p>
                <a:endParaRPr lang="de-DE"/>
              </a:p>
            </p:txBody>
          </p:sp>
          <p:sp>
            <p:nvSpPr>
              <p:cNvPr id="73768" name="Oval 38"/>
              <p:cNvSpPr>
                <a:spLocks noChangeArrowheads="1"/>
              </p:cNvSpPr>
              <p:nvPr/>
            </p:nvSpPr>
            <p:spPr bwMode="auto">
              <a:xfrm>
                <a:off x="2890" y="3247"/>
                <a:ext cx="46" cy="45"/>
              </a:xfrm>
              <a:prstGeom prst="ellipse">
                <a:avLst/>
              </a:prstGeom>
              <a:solidFill>
                <a:srgbClr val="000000"/>
              </a:solidFill>
              <a:ln w="9525">
                <a:solidFill>
                  <a:srgbClr val="000000"/>
                </a:solidFill>
                <a:round/>
                <a:headEnd/>
                <a:tailEnd/>
              </a:ln>
            </p:spPr>
            <p:txBody>
              <a:bodyPr/>
              <a:lstStyle/>
              <a:p>
                <a:endParaRPr lang="de-DE"/>
              </a:p>
            </p:txBody>
          </p:sp>
          <p:sp>
            <p:nvSpPr>
              <p:cNvPr id="73769" name="Oval 39"/>
              <p:cNvSpPr>
                <a:spLocks noChangeArrowheads="1"/>
              </p:cNvSpPr>
              <p:nvPr/>
            </p:nvSpPr>
            <p:spPr bwMode="auto">
              <a:xfrm>
                <a:off x="2970" y="3090"/>
                <a:ext cx="46" cy="46"/>
              </a:xfrm>
              <a:prstGeom prst="ellipse">
                <a:avLst/>
              </a:prstGeom>
              <a:solidFill>
                <a:srgbClr val="000000"/>
              </a:solidFill>
              <a:ln w="9525">
                <a:solidFill>
                  <a:srgbClr val="000000"/>
                </a:solidFill>
                <a:round/>
                <a:headEnd/>
                <a:tailEnd/>
              </a:ln>
            </p:spPr>
            <p:txBody>
              <a:bodyPr/>
              <a:lstStyle/>
              <a:p>
                <a:endParaRPr lang="de-DE"/>
              </a:p>
            </p:txBody>
          </p:sp>
          <p:sp>
            <p:nvSpPr>
              <p:cNvPr id="73770" name="Rectangle 40"/>
              <p:cNvSpPr>
                <a:spLocks noChangeArrowheads="1"/>
              </p:cNvSpPr>
              <p:nvPr/>
            </p:nvSpPr>
            <p:spPr bwMode="auto">
              <a:xfrm>
                <a:off x="3497" y="3261"/>
                <a:ext cx="45" cy="45"/>
              </a:xfrm>
              <a:prstGeom prst="rect">
                <a:avLst/>
              </a:prstGeom>
              <a:solidFill>
                <a:srgbClr val="FF6600"/>
              </a:solidFill>
              <a:ln w="9525">
                <a:solidFill>
                  <a:srgbClr val="000000"/>
                </a:solidFill>
                <a:miter lim="800000"/>
                <a:headEnd/>
                <a:tailEnd/>
              </a:ln>
            </p:spPr>
            <p:txBody>
              <a:bodyPr/>
              <a:lstStyle/>
              <a:p>
                <a:endParaRPr lang="de-DE"/>
              </a:p>
            </p:txBody>
          </p:sp>
          <p:sp>
            <p:nvSpPr>
              <p:cNvPr id="73771" name="Rectangle 41"/>
              <p:cNvSpPr>
                <a:spLocks noChangeArrowheads="1"/>
              </p:cNvSpPr>
              <p:nvPr/>
            </p:nvSpPr>
            <p:spPr bwMode="auto">
              <a:xfrm>
                <a:off x="3598" y="3079"/>
                <a:ext cx="46" cy="45"/>
              </a:xfrm>
              <a:prstGeom prst="rect">
                <a:avLst/>
              </a:prstGeom>
              <a:solidFill>
                <a:srgbClr val="FF6600"/>
              </a:solidFill>
              <a:ln w="9525">
                <a:solidFill>
                  <a:srgbClr val="000000"/>
                </a:solidFill>
                <a:miter lim="800000"/>
                <a:headEnd/>
                <a:tailEnd/>
              </a:ln>
            </p:spPr>
            <p:txBody>
              <a:bodyPr/>
              <a:lstStyle/>
              <a:p>
                <a:endParaRPr lang="de-DE"/>
              </a:p>
            </p:txBody>
          </p:sp>
          <p:sp>
            <p:nvSpPr>
              <p:cNvPr id="73772" name="Rectangle 42"/>
              <p:cNvSpPr>
                <a:spLocks noChangeArrowheads="1"/>
              </p:cNvSpPr>
              <p:nvPr/>
            </p:nvSpPr>
            <p:spPr bwMode="auto">
              <a:xfrm>
                <a:off x="3829" y="3110"/>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73773" name="Rectangle 43"/>
              <p:cNvSpPr>
                <a:spLocks noChangeArrowheads="1"/>
              </p:cNvSpPr>
              <p:nvPr/>
            </p:nvSpPr>
            <p:spPr bwMode="auto">
              <a:xfrm>
                <a:off x="3992" y="2963"/>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73774" name="Rectangle 44"/>
              <p:cNvSpPr>
                <a:spLocks noChangeArrowheads="1"/>
              </p:cNvSpPr>
              <p:nvPr/>
            </p:nvSpPr>
            <p:spPr bwMode="auto">
              <a:xfrm>
                <a:off x="3646" y="3401"/>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73775" name="Rectangle 45"/>
              <p:cNvSpPr>
                <a:spLocks noChangeArrowheads="1"/>
              </p:cNvSpPr>
              <p:nvPr/>
            </p:nvSpPr>
            <p:spPr bwMode="auto">
              <a:xfrm>
                <a:off x="3685" y="3238"/>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73776" name="Rectangle 46"/>
              <p:cNvSpPr>
                <a:spLocks noChangeArrowheads="1"/>
              </p:cNvSpPr>
              <p:nvPr/>
            </p:nvSpPr>
            <p:spPr bwMode="auto">
              <a:xfrm>
                <a:off x="3867" y="3436"/>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73777" name="Freeform 47"/>
              <p:cNvSpPr>
                <a:spLocks/>
              </p:cNvSpPr>
              <p:nvPr/>
            </p:nvSpPr>
            <p:spPr bwMode="auto">
              <a:xfrm>
                <a:off x="3149" y="2360"/>
                <a:ext cx="408" cy="1634"/>
              </a:xfrm>
              <a:custGeom>
                <a:avLst/>
                <a:gdLst>
                  <a:gd name="T0" fmla="*/ 816 w 816"/>
                  <a:gd name="T1" fmla="*/ 7 h 3268"/>
                  <a:gd name="T2" fmla="*/ 782 w 816"/>
                  <a:gd name="T3" fmla="*/ 0 h 3268"/>
                  <a:gd name="T4" fmla="*/ 0 w 816"/>
                  <a:gd name="T5" fmla="*/ 3260 h 3268"/>
                  <a:gd name="T6" fmla="*/ 35 w 816"/>
                  <a:gd name="T7" fmla="*/ 3268 h 3268"/>
                  <a:gd name="T8" fmla="*/ 816 w 816"/>
                  <a:gd name="T9" fmla="*/ 7 h 3268"/>
                  <a:gd name="T10" fmla="*/ 0 60000 65536"/>
                  <a:gd name="T11" fmla="*/ 0 60000 65536"/>
                  <a:gd name="T12" fmla="*/ 0 60000 65536"/>
                  <a:gd name="T13" fmla="*/ 0 60000 65536"/>
                  <a:gd name="T14" fmla="*/ 0 60000 65536"/>
                  <a:gd name="T15" fmla="*/ 0 w 816"/>
                  <a:gd name="T16" fmla="*/ 0 h 3268"/>
                  <a:gd name="T17" fmla="*/ 816 w 816"/>
                  <a:gd name="T18" fmla="*/ 3268 h 3268"/>
                </a:gdLst>
                <a:ahLst/>
                <a:cxnLst>
                  <a:cxn ang="T10">
                    <a:pos x="T0" y="T1"/>
                  </a:cxn>
                  <a:cxn ang="T11">
                    <a:pos x="T2" y="T3"/>
                  </a:cxn>
                  <a:cxn ang="T12">
                    <a:pos x="T4" y="T5"/>
                  </a:cxn>
                  <a:cxn ang="T13">
                    <a:pos x="T6" y="T7"/>
                  </a:cxn>
                  <a:cxn ang="T14">
                    <a:pos x="T8" y="T9"/>
                  </a:cxn>
                </a:cxnLst>
                <a:rect l="T15" t="T16" r="T17" b="T18"/>
                <a:pathLst>
                  <a:path w="816" h="3268">
                    <a:moveTo>
                      <a:pt x="816" y="7"/>
                    </a:moveTo>
                    <a:lnTo>
                      <a:pt x="782" y="0"/>
                    </a:lnTo>
                    <a:lnTo>
                      <a:pt x="0" y="3260"/>
                    </a:lnTo>
                    <a:lnTo>
                      <a:pt x="35" y="3268"/>
                    </a:lnTo>
                    <a:lnTo>
                      <a:pt x="816"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778" name="Rectangle 48"/>
              <p:cNvSpPr>
                <a:spLocks noChangeArrowheads="1"/>
              </p:cNvSpPr>
              <p:nvPr/>
            </p:nvSpPr>
            <p:spPr bwMode="auto">
              <a:xfrm>
                <a:off x="2844" y="2960"/>
                <a:ext cx="118"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3779" name="Rectangle 49"/>
              <p:cNvSpPr>
                <a:spLocks noChangeArrowheads="1"/>
              </p:cNvSpPr>
              <p:nvPr/>
            </p:nvSpPr>
            <p:spPr bwMode="auto">
              <a:xfrm>
                <a:off x="2844" y="2959"/>
                <a:ext cx="5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c</a:t>
                </a:r>
                <a:endParaRPr lang="de-DE" sz="2400">
                  <a:latin typeface="Times New Roman" pitchFamily="18" charset="0"/>
                </a:endParaRPr>
              </a:p>
            </p:txBody>
          </p:sp>
          <p:sp>
            <p:nvSpPr>
              <p:cNvPr id="73780" name="Rectangle 50"/>
              <p:cNvSpPr>
                <a:spLocks noChangeArrowheads="1"/>
              </p:cNvSpPr>
              <p:nvPr/>
            </p:nvSpPr>
            <p:spPr bwMode="auto">
              <a:xfrm>
                <a:off x="2901" y="3019"/>
                <a:ext cx="4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100" b="1">
                    <a:solidFill>
                      <a:srgbClr val="000000"/>
                    </a:solidFill>
                    <a:latin typeface="Times New Roman" pitchFamily="18" charset="0"/>
                  </a:rPr>
                  <a:t>1</a:t>
                </a:r>
                <a:endParaRPr lang="de-DE" sz="2400">
                  <a:latin typeface="Times New Roman" pitchFamily="18" charset="0"/>
                </a:endParaRPr>
              </a:p>
            </p:txBody>
          </p:sp>
          <p:sp>
            <p:nvSpPr>
              <p:cNvPr id="73781" name="Rectangle 51"/>
              <p:cNvSpPr>
                <a:spLocks noChangeArrowheads="1"/>
              </p:cNvSpPr>
              <p:nvPr/>
            </p:nvSpPr>
            <p:spPr bwMode="auto">
              <a:xfrm>
                <a:off x="2943" y="2959"/>
                <a:ext cx="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 </a:t>
                </a:r>
                <a:endParaRPr lang="de-DE" sz="2400">
                  <a:latin typeface="Times New Roman" pitchFamily="18" charset="0"/>
                </a:endParaRPr>
              </a:p>
            </p:txBody>
          </p:sp>
          <p:sp>
            <p:nvSpPr>
              <p:cNvPr id="73782" name="Oval 52"/>
              <p:cNvSpPr>
                <a:spLocks noChangeArrowheads="1"/>
              </p:cNvSpPr>
              <p:nvPr/>
            </p:nvSpPr>
            <p:spPr bwMode="auto">
              <a:xfrm>
                <a:off x="2791" y="2963"/>
                <a:ext cx="45" cy="46"/>
              </a:xfrm>
              <a:prstGeom prst="ellipse">
                <a:avLst/>
              </a:prstGeom>
              <a:solidFill>
                <a:srgbClr val="33CC33"/>
              </a:solidFill>
              <a:ln w="9525">
                <a:solidFill>
                  <a:srgbClr val="000000"/>
                </a:solidFill>
                <a:round/>
                <a:headEnd/>
                <a:tailEnd/>
              </a:ln>
            </p:spPr>
            <p:txBody>
              <a:bodyPr/>
              <a:lstStyle/>
              <a:p>
                <a:endParaRPr lang="de-DE"/>
              </a:p>
            </p:txBody>
          </p:sp>
          <p:sp>
            <p:nvSpPr>
              <p:cNvPr id="73783" name="Rectangle 53"/>
              <p:cNvSpPr>
                <a:spLocks noChangeArrowheads="1"/>
              </p:cNvSpPr>
              <p:nvPr/>
            </p:nvSpPr>
            <p:spPr bwMode="auto">
              <a:xfrm>
                <a:off x="3788" y="3216"/>
                <a:ext cx="46" cy="46"/>
              </a:xfrm>
              <a:prstGeom prst="rect">
                <a:avLst/>
              </a:prstGeom>
              <a:solidFill>
                <a:srgbClr val="33CC33"/>
              </a:solidFill>
              <a:ln w="9525">
                <a:solidFill>
                  <a:srgbClr val="000000"/>
                </a:solidFill>
                <a:miter lim="800000"/>
                <a:headEnd/>
                <a:tailEnd/>
              </a:ln>
            </p:spPr>
            <p:txBody>
              <a:bodyPr/>
              <a:lstStyle/>
              <a:p>
                <a:endParaRPr lang="de-DE"/>
              </a:p>
            </p:txBody>
          </p:sp>
        </p:grpSp>
        <p:sp>
          <p:nvSpPr>
            <p:cNvPr id="73784" name="Text Box 54"/>
            <p:cNvSpPr txBox="1">
              <a:spLocks noChangeArrowheads="1"/>
            </p:cNvSpPr>
            <p:nvPr/>
          </p:nvSpPr>
          <p:spPr bwMode="auto">
            <a:xfrm>
              <a:off x="2538" y="1608"/>
              <a:ext cx="244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cs typeface="Times New Roman" pitchFamily="18" charset="0"/>
                </a:rPr>
                <a:t>Trennung von </a:t>
              </a:r>
              <a:r>
                <a:rPr lang="de-DE" b="1">
                  <a:solidFill>
                    <a:srgbClr val="FF3300"/>
                  </a:solidFill>
                  <a:cs typeface="Times New Roman" pitchFamily="18" charset="0"/>
                </a:rPr>
                <a:t>Klassen</a:t>
              </a:r>
            </a:p>
            <a:p>
              <a:pPr>
                <a:lnSpc>
                  <a:spcPct val="50000"/>
                </a:lnSpc>
              </a:pPr>
              <a:r>
                <a:rPr lang="de-DE" sz="2400">
                  <a:latin typeface="Times New Roman" pitchFamily="18" charset="0"/>
                  <a:cs typeface="Times New Roman" pitchFamily="18" charset="0"/>
                </a:rPr>
                <a:t>  </a:t>
              </a:r>
              <a:r>
                <a:rPr lang="de-DE" sz="1800">
                  <a:latin typeface="Times New Roman" pitchFamily="18" charset="0"/>
                  <a:cs typeface="Times New Roman" pitchFamily="18" charset="0"/>
                </a:rPr>
                <a:t>Blütensorte 1	    Blütensorte 2</a:t>
              </a:r>
              <a:r>
                <a:rPr lang="de-DE" sz="2400">
                  <a:latin typeface="Times New Roman" pitchFamily="18" charset="0"/>
                </a:rPr>
                <a:t> </a:t>
              </a:r>
            </a:p>
          </p:txBody>
        </p:sp>
        <p:sp>
          <p:nvSpPr>
            <p:cNvPr id="73785" name="Text Box 55"/>
            <p:cNvSpPr txBox="1">
              <a:spLocks noChangeArrowheads="1"/>
            </p:cNvSpPr>
            <p:nvPr/>
          </p:nvSpPr>
          <p:spPr bwMode="auto">
            <a:xfrm>
              <a:off x="4248" y="2766"/>
              <a:ext cx="132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olidFill>
                    <a:srgbClr val="2AA82A"/>
                  </a:solidFill>
                  <a:latin typeface="Tahoma" pitchFamily="34" charset="0"/>
                </a:rPr>
                <a:t>Klassenprototyp</a:t>
              </a:r>
            </a:p>
          </p:txBody>
        </p:sp>
      </p:grpSp>
      <p:sp>
        <p:nvSpPr>
          <p:cNvPr id="127032" name="Text Box 56"/>
          <p:cNvSpPr txBox="1">
            <a:spLocks noChangeArrowheads="1"/>
          </p:cNvSpPr>
          <p:nvPr/>
        </p:nvSpPr>
        <p:spPr bwMode="auto">
          <a:xfrm>
            <a:off x="762000" y="60960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a:r>
              <a:rPr lang="de-DE" b="1">
                <a:latin typeface="Times New Roman" pitchFamily="18" charset="0"/>
              </a:rPr>
              <a:t>Klassifizierung</a:t>
            </a:r>
            <a:r>
              <a:rPr lang="de-DE">
                <a:latin typeface="Times New Roman" pitchFamily="18" charset="0"/>
              </a:rPr>
              <a:t> = Ermitteln der Geradengleichung </a:t>
            </a:r>
            <a:r>
              <a:rPr lang="de-DE" sz="1600">
                <a:latin typeface="Times New Roman" pitchFamily="18" charset="0"/>
              </a:rPr>
              <a:t>bzw</a:t>
            </a:r>
            <a:r>
              <a:rPr lang="de-DE">
                <a:latin typeface="Times New Roman" pitchFamily="18" charset="0"/>
              </a:rPr>
              <a:t> Parameter c</a:t>
            </a:r>
            <a:r>
              <a:rPr lang="de-DE" baseline="-25000">
                <a:latin typeface="Times New Roman" pitchFamily="18" charset="0"/>
              </a:rPr>
              <a:t>1</a:t>
            </a:r>
            <a:r>
              <a:rPr lang="de-DE">
                <a:latin typeface="Times New Roman" pitchFamily="18" charset="0"/>
              </a:rPr>
              <a:t>,c</a:t>
            </a:r>
            <a:r>
              <a:rPr lang="de-DE" baseline="-25000">
                <a:latin typeface="Times New Roman" pitchFamily="18" charset="0"/>
              </a:rPr>
              <a:t>2</a:t>
            </a:r>
            <a:r>
              <a:rPr lang="de-DE" sz="1800">
                <a:latin typeface="Times New Roman" pitchFamily="18" charset="0"/>
              </a:rPr>
              <a:t>.</a:t>
            </a:r>
            <a:r>
              <a:rPr lang="de-DE" sz="2400">
                <a:latin typeface="Times New Roman" pitchFamily="18" charset="0"/>
              </a:rPr>
              <a:t> </a:t>
            </a:r>
          </a:p>
        </p:txBody>
      </p:sp>
      <p:sp>
        <p:nvSpPr>
          <p:cNvPr id="61" name="Fußzeilenplatzhalter 1"/>
          <p:cNvSpPr>
            <a:spLocks noGrp="1"/>
          </p:cNvSpPr>
          <p:nvPr>
            <p:ph type="ftr" sz="quarter" idx="10"/>
          </p:nvPr>
        </p:nvSpPr>
        <p:spPr>
          <a:xfrm>
            <a:off x="762000" y="6629400"/>
            <a:ext cx="4953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dirty="0" smtClean="0">
                <a:latin typeface="Tahoma" pitchFamily="34" charset="0"/>
              </a:rPr>
              <a:t>Rüdiger Brause: Adaptive Systeme AS-2 WS 2013</a:t>
            </a:r>
          </a:p>
        </p:txBody>
      </p:sp>
    </p:spTree>
    <p:extLst>
      <p:ext uri="{BB962C8B-B14F-4D97-AF65-F5344CB8AC3E}">
        <p14:creationId xmlns:p14="http://schemas.microsoft.com/office/powerpoint/2010/main" val="3067261486"/>
      </p:ext>
    </p:extLst>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ppt_w/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7032"/>
                                        </p:tgtEl>
                                        <p:attrNameLst>
                                          <p:attrName>style.visibility</p:attrName>
                                        </p:attrNameLst>
                                      </p:cBhvr>
                                      <p:to>
                                        <p:strVal val="visible"/>
                                      </p:to>
                                    </p:set>
                                    <p:anim calcmode="lin" valueType="num">
                                      <p:cBhvr additive="base">
                                        <p:cTn id="19" dur="500" fill="hold"/>
                                        <p:tgtEl>
                                          <p:spTgt spid="127032"/>
                                        </p:tgtEl>
                                        <p:attrNameLst>
                                          <p:attrName>ppt_x</p:attrName>
                                        </p:attrNameLst>
                                      </p:cBhvr>
                                      <p:tavLst>
                                        <p:tav tm="0">
                                          <p:val>
                                            <p:strVal val="#ppt_x"/>
                                          </p:val>
                                        </p:tav>
                                        <p:tav tm="100000">
                                          <p:val>
                                            <p:strVal val="#ppt_x"/>
                                          </p:val>
                                        </p:tav>
                                      </p:tavLst>
                                    </p:anim>
                                    <p:anim calcmode="lin" valueType="num">
                                      <p:cBhvr additive="base">
                                        <p:cTn id="20" dur="500" fill="hold"/>
                                        <p:tgtEl>
                                          <p:spTgt spid="1270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Grp="1" noChangeArrowheads="1"/>
          </p:cNvSpPr>
          <p:nvPr>
            <p:ph type="title"/>
          </p:nvPr>
        </p:nvSpPr>
        <p:spPr/>
        <p:txBody>
          <a:bodyPr/>
          <a:lstStyle/>
          <a:p>
            <a:r>
              <a:rPr lang="de-DE" smtClean="0"/>
              <a:t>Klassentrennung</a:t>
            </a:r>
          </a:p>
        </p:txBody>
      </p:sp>
      <p:grpSp>
        <p:nvGrpSpPr>
          <p:cNvPr id="11271" name="Group 3"/>
          <p:cNvGrpSpPr>
            <a:grpSpLocks/>
          </p:cNvGrpSpPr>
          <p:nvPr/>
        </p:nvGrpSpPr>
        <p:grpSpPr bwMode="auto">
          <a:xfrm>
            <a:off x="533400" y="2590800"/>
            <a:ext cx="4346575" cy="3346450"/>
            <a:chOff x="333" y="1075"/>
            <a:chExt cx="2738" cy="2108"/>
          </a:xfrm>
        </p:grpSpPr>
        <p:sp>
          <p:nvSpPr>
            <p:cNvPr id="11277" name="Rectangle 4"/>
            <p:cNvSpPr>
              <a:spLocks noChangeArrowheads="1"/>
            </p:cNvSpPr>
            <p:nvPr/>
          </p:nvSpPr>
          <p:spPr bwMode="auto">
            <a:xfrm>
              <a:off x="2363" y="3004"/>
              <a:ext cx="6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0"/>
                </a:spcBef>
              </a:pPr>
              <a:r>
                <a:rPr lang="de-DE" sz="1600" b="1">
                  <a:solidFill>
                    <a:srgbClr val="000000"/>
                  </a:solidFill>
                  <a:latin typeface="Tahoma" pitchFamily="34" charset="0"/>
                </a:rPr>
                <a:t>Breite x</a:t>
              </a:r>
              <a:r>
                <a:rPr lang="de-DE" sz="1600" b="1" baseline="-25000">
                  <a:solidFill>
                    <a:srgbClr val="000000"/>
                  </a:solidFill>
                  <a:latin typeface="Tahoma" pitchFamily="34" charset="0"/>
                </a:rPr>
                <a:t>1</a:t>
              </a:r>
              <a:endParaRPr lang="de-DE" sz="2400" b="1" baseline="-25000">
                <a:latin typeface="Tahoma" pitchFamily="34" charset="0"/>
              </a:endParaRPr>
            </a:p>
          </p:txBody>
        </p:sp>
        <p:sp>
          <p:nvSpPr>
            <p:cNvPr id="11278" name="Rectangle 5"/>
            <p:cNvSpPr>
              <a:spLocks noChangeArrowheads="1"/>
            </p:cNvSpPr>
            <p:nvPr/>
          </p:nvSpPr>
          <p:spPr bwMode="auto">
            <a:xfrm>
              <a:off x="2739" y="3004"/>
              <a:ext cx="3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 </a:t>
              </a:r>
              <a:endParaRPr lang="de-DE" sz="2400">
                <a:latin typeface="Times New Roman" pitchFamily="18" charset="0"/>
              </a:endParaRPr>
            </a:p>
          </p:txBody>
        </p:sp>
        <p:sp>
          <p:nvSpPr>
            <p:cNvPr id="11279" name="Rectangle 6"/>
            <p:cNvSpPr>
              <a:spLocks noChangeArrowheads="1"/>
            </p:cNvSpPr>
            <p:nvPr/>
          </p:nvSpPr>
          <p:spPr bwMode="auto">
            <a:xfrm>
              <a:off x="2404" y="2168"/>
              <a:ext cx="143" cy="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80" name="Rectangle 7"/>
            <p:cNvSpPr>
              <a:spLocks noChangeArrowheads="1"/>
            </p:cNvSpPr>
            <p:nvPr/>
          </p:nvSpPr>
          <p:spPr bwMode="auto">
            <a:xfrm>
              <a:off x="2404" y="2167"/>
              <a:ext cx="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c</a:t>
              </a:r>
              <a:endParaRPr lang="de-DE" sz="2400">
                <a:latin typeface="Times New Roman" pitchFamily="18" charset="0"/>
              </a:endParaRPr>
            </a:p>
          </p:txBody>
        </p:sp>
        <p:sp>
          <p:nvSpPr>
            <p:cNvPr id="11281" name="Rectangle 8"/>
            <p:cNvSpPr>
              <a:spLocks noChangeArrowheads="1"/>
            </p:cNvSpPr>
            <p:nvPr/>
          </p:nvSpPr>
          <p:spPr bwMode="auto">
            <a:xfrm>
              <a:off x="2473" y="2242"/>
              <a:ext cx="4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100" b="1">
                  <a:solidFill>
                    <a:srgbClr val="000000"/>
                  </a:solidFill>
                  <a:latin typeface="Times New Roman" pitchFamily="18" charset="0"/>
                </a:rPr>
                <a:t>2</a:t>
              </a:r>
              <a:endParaRPr lang="de-DE" sz="2400">
                <a:latin typeface="Times New Roman" pitchFamily="18" charset="0"/>
              </a:endParaRPr>
            </a:p>
          </p:txBody>
        </p:sp>
        <p:sp>
          <p:nvSpPr>
            <p:cNvPr id="11282" name="Rectangle 9"/>
            <p:cNvSpPr>
              <a:spLocks noChangeArrowheads="1"/>
            </p:cNvSpPr>
            <p:nvPr/>
          </p:nvSpPr>
          <p:spPr bwMode="auto">
            <a:xfrm>
              <a:off x="2524" y="2167"/>
              <a:ext cx="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 </a:t>
              </a:r>
              <a:endParaRPr lang="de-DE" sz="2400">
                <a:latin typeface="Times New Roman" pitchFamily="18" charset="0"/>
              </a:endParaRPr>
            </a:p>
          </p:txBody>
        </p:sp>
        <p:grpSp>
          <p:nvGrpSpPr>
            <p:cNvPr id="11283" name="Group 10"/>
            <p:cNvGrpSpPr>
              <a:grpSpLocks/>
            </p:cNvGrpSpPr>
            <p:nvPr/>
          </p:nvGrpSpPr>
          <p:grpSpPr bwMode="auto">
            <a:xfrm>
              <a:off x="461" y="2901"/>
              <a:ext cx="2610" cy="77"/>
              <a:chOff x="2252" y="3803"/>
              <a:chExt cx="2165" cy="63"/>
            </a:xfrm>
          </p:grpSpPr>
          <p:sp>
            <p:nvSpPr>
              <p:cNvPr id="11313" name="Line 11"/>
              <p:cNvSpPr>
                <a:spLocks noChangeShapeType="1"/>
              </p:cNvSpPr>
              <p:nvPr/>
            </p:nvSpPr>
            <p:spPr bwMode="auto">
              <a:xfrm>
                <a:off x="2252" y="3834"/>
                <a:ext cx="210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14" name="Freeform 12"/>
              <p:cNvSpPr>
                <a:spLocks/>
              </p:cNvSpPr>
              <p:nvPr/>
            </p:nvSpPr>
            <p:spPr bwMode="auto">
              <a:xfrm>
                <a:off x="4354" y="3803"/>
                <a:ext cx="63" cy="63"/>
              </a:xfrm>
              <a:custGeom>
                <a:avLst/>
                <a:gdLst>
                  <a:gd name="T0" fmla="*/ 0 w 127"/>
                  <a:gd name="T1" fmla="*/ 63 h 125"/>
                  <a:gd name="T2" fmla="*/ 63 w 127"/>
                  <a:gd name="T3" fmla="*/ 32 h 125"/>
                  <a:gd name="T4" fmla="*/ 0 w 127"/>
                  <a:gd name="T5" fmla="*/ 0 h 125"/>
                  <a:gd name="T6" fmla="*/ 0 w 127"/>
                  <a:gd name="T7" fmla="*/ 63 h 125"/>
                  <a:gd name="T8" fmla="*/ 0 60000 65536"/>
                  <a:gd name="T9" fmla="*/ 0 60000 65536"/>
                  <a:gd name="T10" fmla="*/ 0 60000 65536"/>
                  <a:gd name="T11" fmla="*/ 0 60000 65536"/>
                  <a:gd name="T12" fmla="*/ 0 w 127"/>
                  <a:gd name="T13" fmla="*/ 0 h 125"/>
                  <a:gd name="T14" fmla="*/ 127 w 127"/>
                  <a:gd name="T15" fmla="*/ 125 h 125"/>
                </a:gdLst>
                <a:ahLst/>
                <a:cxnLst>
                  <a:cxn ang="T8">
                    <a:pos x="T0" y="T1"/>
                  </a:cxn>
                  <a:cxn ang="T9">
                    <a:pos x="T2" y="T3"/>
                  </a:cxn>
                  <a:cxn ang="T10">
                    <a:pos x="T4" y="T5"/>
                  </a:cxn>
                  <a:cxn ang="T11">
                    <a:pos x="T6" y="T7"/>
                  </a:cxn>
                </a:cxnLst>
                <a:rect l="T12" t="T13" r="T14" b="T15"/>
                <a:pathLst>
                  <a:path w="127" h="125">
                    <a:moveTo>
                      <a:pt x="0" y="125"/>
                    </a:moveTo>
                    <a:lnTo>
                      <a:pt x="127" y="63"/>
                    </a:lnTo>
                    <a:lnTo>
                      <a:pt x="0" y="0"/>
                    </a:lnTo>
                    <a:lnTo>
                      <a:pt x="0" y="125"/>
                    </a:lnTo>
                    <a:close/>
                  </a:path>
                </a:pathLst>
              </a:custGeom>
              <a:solidFill>
                <a:srgbClr val="000000"/>
              </a:solidFill>
              <a:ln w="28575" cmpd="sng">
                <a:solidFill>
                  <a:srgbClr val="000000"/>
                </a:solidFill>
                <a:round/>
                <a:headEnd/>
                <a:tailEnd/>
              </a:ln>
            </p:spPr>
            <p:txBody>
              <a:bodyPr/>
              <a:lstStyle/>
              <a:p>
                <a:endParaRPr lang="de-DE"/>
              </a:p>
            </p:txBody>
          </p:sp>
        </p:grpSp>
        <p:grpSp>
          <p:nvGrpSpPr>
            <p:cNvPr id="11284" name="Group 13"/>
            <p:cNvGrpSpPr>
              <a:grpSpLocks/>
            </p:cNvGrpSpPr>
            <p:nvPr/>
          </p:nvGrpSpPr>
          <p:grpSpPr bwMode="auto">
            <a:xfrm>
              <a:off x="487" y="1087"/>
              <a:ext cx="75" cy="1910"/>
              <a:chOff x="2274" y="2324"/>
              <a:chExt cx="62" cy="1558"/>
            </a:xfrm>
          </p:grpSpPr>
          <p:sp>
            <p:nvSpPr>
              <p:cNvPr id="11311" name="Line 14"/>
              <p:cNvSpPr>
                <a:spLocks noChangeShapeType="1"/>
              </p:cNvSpPr>
              <p:nvPr/>
            </p:nvSpPr>
            <p:spPr bwMode="auto">
              <a:xfrm flipV="1">
                <a:off x="2305" y="2384"/>
                <a:ext cx="1" cy="149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12" name="Freeform 15"/>
              <p:cNvSpPr>
                <a:spLocks/>
              </p:cNvSpPr>
              <p:nvPr/>
            </p:nvSpPr>
            <p:spPr bwMode="auto">
              <a:xfrm>
                <a:off x="2274" y="2324"/>
                <a:ext cx="62" cy="63"/>
              </a:xfrm>
              <a:custGeom>
                <a:avLst/>
                <a:gdLst>
                  <a:gd name="T0" fmla="*/ 62 w 125"/>
                  <a:gd name="T1" fmla="*/ 63 h 126"/>
                  <a:gd name="T2" fmla="*/ 31 w 125"/>
                  <a:gd name="T3" fmla="*/ 0 h 126"/>
                  <a:gd name="T4" fmla="*/ 0 w 125"/>
                  <a:gd name="T5" fmla="*/ 63 h 126"/>
                  <a:gd name="T6" fmla="*/ 62 w 125"/>
                  <a:gd name="T7" fmla="*/ 63 h 126"/>
                  <a:gd name="T8" fmla="*/ 0 60000 65536"/>
                  <a:gd name="T9" fmla="*/ 0 60000 65536"/>
                  <a:gd name="T10" fmla="*/ 0 60000 65536"/>
                  <a:gd name="T11" fmla="*/ 0 60000 65536"/>
                  <a:gd name="T12" fmla="*/ 0 w 125"/>
                  <a:gd name="T13" fmla="*/ 0 h 126"/>
                  <a:gd name="T14" fmla="*/ 125 w 125"/>
                  <a:gd name="T15" fmla="*/ 126 h 126"/>
                </a:gdLst>
                <a:ahLst/>
                <a:cxnLst>
                  <a:cxn ang="T8">
                    <a:pos x="T0" y="T1"/>
                  </a:cxn>
                  <a:cxn ang="T9">
                    <a:pos x="T2" y="T3"/>
                  </a:cxn>
                  <a:cxn ang="T10">
                    <a:pos x="T4" y="T5"/>
                  </a:cxn>
                  <a:cxn ang="T11">
                    <a:pos x="T6" y="T7"/>
                  </a:cxn>
                </a:cxnLst>
                <a:rect l="T12" t="T13" r="T14" b="T15"/>
                <a:pathLst>
                  <a:path w="125" h="126">
                    <a:moveTo>
                      <a:pt x="125" y="126"/>
                    </a:moveTo>
                    <a:lnTo>
                      <a:pt x="63" y="0"/>
                    </a:lnTo>
                    <a:lnTo>
                      <a:pt x="0" y="126"/>
                    </a:lnTo>
                    <a:lnTo>
                      <a:pt x="125" y="126"/>
                    </a:lnTo>
                    <a:close/>
                  </a:path>
                </a:pathLst>
              </a:custGeom>
              <a:solidFill>
                <a:srgbClr val="000000"/>
              </a:solidFill>
              <a:ln w="28575" cmpd="sng">
                <a:solidFill>
                  <a:srgbClr val="000000"/>
                </a:solidFill>
                <a:round/>
                <a:headEnd/>
                <a:tailEnd/>
              </a:ln>
            </p:spPr>
            <p:txBody>
              <a:bodyPr/>
              <a:lstStyle/>
              <a:p>
                <a:endParaRPr lang="de-DE"/>
              </a:p>
            </p:txBody>
          </p:sp>
        </p:grpSp>
        <p:sp>
          <p:nvSpPr>
            <p:cNvPr id="11285" name="Rectangle 16"/>
            <p:cNvSpPr>
              <a:spLocks noChangeArrowheads="1"/>
            </p:cNvSpPr>
            <p:nvPr/>
          </p:nvSpPr>
          <p:spPr bwMode="auto">
            <a:xfrm>
              <a:off x="351" y="1180"/>
              <a:ext cx="151"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86" name="Rectangle 17"/>
            <p:cNvSpPr>
              <a:spLocks noChangeArrowheads="1"/>
            </p:cNvSpPr>
            <p:nvPr/>
          </p:nvSpPr>
          <p:spPr bwMode="auto">
            <a:xfrm rot="-5400000">
              <a:off x="157" y="1251"/>
              <a:ext cx="5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ahoma" pitchFamily="34" charset="0"/>
                </a:rPr>
                <a:t>Höhe x</a:t>
              </a:r>
              <a:r>
                <a:rPr lang="de-DE" sz="1600" b="1" baseline="-25000">
                  <a:solidFill>
                    <a:srgbClr val="000000"/>
                  </a:solidFill>
                  <a:latin typeface="Tahoma" pitchFamily="34" charset="0"/>
                </a:rPr>
                <a:t>2</a:t>
              </a:r>
              <a:endParaRPr lang="de-DE" sz="2400" b="1" baseline="-25000">
                <a:latin typeface="Tahoma" pitchFamily="34" charset="0"/>
              </a:endParaRPr>
            </a:p>
          </p:txBody>
        </p:sp>
        <p:sp>
          <p:nvSpPr>
            <p:cNvPr id="11287" name="Rectangle 18"/>
            <p:cNvSpPr>
              <a:spLocks noChangeArrowheads="1"/>
            </p:cNvSpPr>
            <p:nvPr/>
          </p:nvSpPr>
          <p:spPr bwMode="auto">
            <a:xfrm rot="-5400000">
              <a:off x="421" y="1142"/>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 </a:t>
              </a:r>
              <a:endParaRPr lang="de-DE" sz="2400">
                <a:latin typeface="Times New Roman" pitchFamily="18" charset="0"/>
              </a:endParaRPr>
            </a:p>
          </p:txBody>
        </p:sp>
        <p:sp>
          <p:nvSpPr>
            <p:cNvPr id="11288" name="Oval 19"/>
            <p:cNvSpPr>
              <a:spLocks noChangeArrowheads="1"/>
            </p:cNvSpPr>
            <p:nvPr/>
          </p:nvSpPr>
          <p:spPr bwMode="auto">
            <a:xfrm>
              <a:off x="891" y="2214"/>
              <a:ext cx="55" cy="57"/>
            </a:xfrm>
            <a:prstGeom prst="ellipse">
              <a:avLst/>
            </a:prstGeom>
            <a:solidFill>
              <a:srgbClr val="000000"/>
            </a:solidFill>
            <a:ln w="9525">
              <a:solidFill>
                <a:srgbClr val="000000"/>
              </a:solidFill>
              <a:round/>
              <a:headEnd/>
              <a:tailEnd/>
            </a:ln>
          </p:spPr>
          <p:txBody>
            <a:bodyPr/>
            <a:lstStyle/>
            <a:p>
              <a:endParaRPr lang="de-DE"/>
            </a:p>
          </p:txBody>
        </p:sp>
        <p:sp>
          <p:nvSpPr>
            <p:cNvPr id="11289" name="Oval 20"/>
            <p:cNvSpPr>
              <a:spLocks noChangeArrowheads="1"/>
            </p:cNvSpPr>
            <p:nvPr/>
          </p:nvSpPr>
          <p:spPr bwMode="auto">
            <a:xfrm>
              <a:off x="879" y="1897"/>
              <a:ext cx="54" cy="57"/>
            </a:xfrm>
            <a:prstGeom prst="ellipse">
              <a:avLst/>
            </a:prstGeom>
            <a:solidFill>
              <a:srgbClr val="000000"/>
            </a:solidFill>
            <a:ln w="9525">
              <a:solidFill>
                <a:srgbClr val="000000"/>
              </a:solidFill>
              <a:round/>
              <a:headEnd/>
              <a:tailEnd/>
            </a:ln>
          </p:spPr>
          <p:txBody>
            <a:bodyPr/>
            <a:lstStyle/>
            <a:p>
              <a:endParaRPr lang="de-DE"/>
            </a:p>
          </p:txBody>
        </p:sp>
        <p:sp>
          <p:nvSpPr>
            <p:cNvPr id="11290" name="Oval 21"/>
            <p:cNvSpPr>
              <a:spLocks noChangeArrowheads="1"/>
            </p:cNvSpPr>
            <p:nvPr/>
          </p:nvSpPr>
          <p:spPr bwMode="auto">
            <a:xfrm>
              <a:off x="1284" y="1541"/>
              <a:ext cx="55" cy="56"/>
            </a:xfrm>
            <a:prstGeom prst="ellipse">
              <a:avLst/>
            </a:prstGeom>
            <a:solidFill>
              <a:srgbClr val="000000"/>
            </a:solidFill>
            <a:ln w="9525">
              <a:solidFill>
                <a:srgbClr val="000000"/>
              </a:solidFill>
              <a:round/>
              <a:headEnd/>
              <a:tailEnd/>
            </a:ln>
          </p:spPr>
          <p:txBody>
            <a:bodyPr/>
            <a:lstStyle/>
            <a:p>
              <a:endParaRPr lang="de-DE"/>
            </a:p>
          </p:txBody>
        </p:sp>
        <p:sp>
          <p:nvSpPr>
            <p:cNvPr id="11291" name="Oval 22"/>
            <p:cNvSpPr>
              <a:spLocks noChangeArrowheads="1"/>
            </p:cNvSpPr>
            <p:nvPr/>
          </p:nvSpPr>
          <p:spPr bwMode="auto">
            <a:xfrm>
              <a:off x="814" y="1726"/>
              <a:ext cx="56" cy="55"/>
            </a:xfrm>
            <a:prstGeom prst="ellipse">
              <a:avLst/>
            </a:prstGeom>
            <a:solidFill>
              <a:srgbClr val="000000"/>
            </a:solidFill>
            <a:ln w="9525">
              <a:solidFill>
                <a:srgbClr val="000000"/>
              </a:solidFill>
              <a:round/>
              <a:headEnd/>
              <a:tailEnd/>
            </a:ln>
          </p:spPr>
          <p:txBody>
            <a:bodyPr/>
            <a:lstStyle/>
            <a:p>
              <a:endParaRPr lang="de-DE"/>
            </a:p>
          </p:txBody>
        </p:sp>
        <p:sp>
          <p:nvSpPr>
            <p:cNvPr id="11292" name="Oval 23"/>
            <p:cNvSpPr>
              <a:spLocks noChangeArrowheads="1"/>
            </p:cNvSpPr>
            <p:nvPr/>
          </p:nvSpPr>
          <p:spPr bwMode="auto">
            <a:xfrm>
              <a:off x="1088" y="1709"/>
              <a:ext cx="54" cy="56"/>
            </a:xfrm>
            <a:prstGeom prst="ellipse">
              <a:avLst/>
            </a:prstGeom>
            <a:solidFill>
              <a:srgbClr val="000000"/>
            </a:solidFill>
            <a:ln w="9525">
              <a:solidFill>
                <a:srgbClr val="000000"/>
              </a:solidFill>
              <a:round/>
              <a:headEnd/>
              <a:tailEnd/>
            </a:ln>
          </p:spPr>
          <p:txBody>
            <a:bodyPr/>
            <a:lstStyle/>
            <a:p>
              <a:endParaRPr lang="de-DE"/>
            </a:p>
          </p:txBody>
        </p:sp>
        <p:sp>
          <p:nvSpPr>
            <p:cNvPr id="11293" name="Oval 24"/>
            <p:cNvSpPr>
              <a:spLocks noChangeArrowheads="1"/>
            </p:cNvSpPr>
            <p:nvPr/>
          </p:nvSpPr>
          <p:spPr bwMode="auto">
            <a:xfrm>
              <a:off x="1292" y="1808"/>
              <a:ext cx="55" cy="55"/>
            </a:xfrm>
            <a:prstGeom prst="ellipse">
              <a:avLst/>
            </a:prstGeom>
            <a:solidFill>
              <a:srgbClr val="000000"/>
            </a:solidFill>
            <a:ln w="9525">
              <a:solidFill>
                <a:srgbClr val="000000"/>
              </a:solidFill>
              <a:round/>
              <a:headEnd/>
              <a:tailEnd/>
            </a:ln>
          </p:spPr>
          <p:txBody>
            <a:bodyPr/>
            <a:lstStyle/>
            <a:p>
              <a:endParaRPr lang="de-DE"/>
            </a:p>
          </p:txBody>
        </p:sp>
        <p:sp>
          <p:nvSpPr>
            <p:cNvPr id="11294" name="Oval 25"/>
            <p:cNvSpPr>
              <a:spLocks noChangeArrowheads="1"/>
            </p:cNvSpPr>
            <p:nvPr/>
          </p:nvSpPr>
          <p:spPr bwMode="auto">
            <a:xfrm>
              <a:off x="1060" y="2058"/>
              <a:ext cx="56" cy="57"/>
            </a:xfrm>
            <a:prstGeom prst="ellipse">
              <a:avLst/>
            </a:prstGeom>
            <a:solidFill>
              <a:srgbClr val="000000"/>
            </a:solidFill>
            <a:ln w="9525">
              <a:solidFill>
                <a:srgbClr val="000000"/>
              </a:solidFill>
              <a:round/>
              <a:headEnd/>
              <a:tailEnd/>
            </a:ln>
          </p:spPr>
          <p:txBody>
            <a:bodyPr/>
            <a:lstStyle/>
            <a:p>
              <a:endParaRPr lang="de-DE"/>
            </a:p>
          </p:txBody>
        </p:sp>
        <p:sp>
          <p:nvSpPr>
            <p:cNvPr id="11295" name="Oval 26"/>
            <p:cNvSpPr>
              <a:spLocks noChangeArrowheads="1"/>
            </p:cNvSpPr>
            <p:nvPr/>
          </p:nvSpPr>
          <p:spPr bwMode="auto">
            <a:xfrm>
              <a:off x="1230" y="2219"/>
              <a:ext cx="56" cy="55"/>
            </a:xfrm>
            <a:prstGeom prst="ellipse">
              <a:avLst/>
            </a:prstGeom>
            <a:solidFill>
              <a:srgbClr val="000000"/>
            </a:solidFill>
            <a:ln w="9525">
              <a:solidFill>
                <a:srgbClr val="000000"/>
              </a:solidFill>
              <a:round/>
              <a:headEnd/>
              <a:tailEnd/>
            </a:ln>
          </p:spPr>
          <p:txBody>
            <a:bodyPr/>
            <a:lstStyle/>
            <a:p>
              <a:endParaRPr lang="de-DE"/>
            </a:p>
          </p:txBody>
        </p:sp>
        <p:sp>
          <p:nvSpPr>
            <p:cNvPr id="11296" name="Oval 27"/>
            <p:cNvSpPr>
              <a:spLocks noChangeArrowheads="1"/>
            </p:cNvSpPr>
            <p:nvPr/>
          </p:nvSpPr>
          <p:spPr bwMode="auto">
            <a:xfrm>
              <a:off x="1326" y="2026"/>
              <a:ext cx="56" cy="57"/>
            </a:xfrm>
            <a:prstGeom prst="ellipse">
              <a:avLst/>
            </a:prstGeom>
            <a:solidFill>
              <a:srgbClr val="000000"/>
            </a:solidFill>
            <a:ln w="9525">
              <a:solidFill>
                <a:srgbClr val="000000"/>
              </a:solidFill>
              <a:round/>
              <a:headEnd/>
              <a:tailEnd/>
            </a:ln>
          </p:spPr>
          <p:txBody>
            <a:bodyPr/>
            <a:lstStyle/>
            <a:p>
              <a:endParaRPr lang="de-DE"/>
            </a:p>
          </p:txBody>
        </p:sp>
        <p:sp>
          <p:nvSpPr>
            <p:cNvPr id="11297" name="Rectangle 28"/>
            <p:cNvSpPr>
              <a:spLocks noChangeArrowheads="1"/>
            </p:cNvSpPr>
            <p:nvPr/>
          </p:nvSpPr>
          <p:spPr bwMode="auto">
            <a:xfrm>
              <a:off x="1962" y="2236"/>
              <a:ext cx="54" cy="55"/>
            </a:xfrm>
            <a:prstGeom prst="rect">
              <a:avLst/>
            </a:prstGeom>
            <a:solidFill>
              <a:srgbClr val="FF6600"/>
            </a:solidFill>
            <a:ln w="9525">
              <a:solidFill>
                <a:srgbClr val="000000"/>
              </a:solidFill>
              <a:miter lim="800000"/>
              <a:headEnd/>
              <a:tailEnd/>
            </a:ln>
          </p:spPr>
          <p:txBody>
            <a:bodyPr/>
            <a:lstStyle/>
            <a:p>
              <a:endParaRPr lang="de-DE"/>
            </a:p>
          </p:txBody>
        </p:sp>
        <p:sp>
          <p:nvSpPr>
            <p:cNvPr id="11298" name="Rectangle 29"/>
            <p:cNvSpPr>
              <a:spLocks noChangeArrowheads="1"/>
            </p:cNvSpPr>
            <p:nvPr/>
          </p:nvSpPr>
          <p:spPr bwMode="auto">
            <a:xfrm>
              <a:off x="2084" y="2013"/>
              <a:ext cx="55" cy="55"/>
            </a:xfrm>
            <a:prstGeom prst="rect">
              <a:avLst/>
            </a:prstGeom>
            <a:solidFill>
              <a:srgbClr val="FF6600"/>
            </a:solidFill>
            <a:ln w="9525">
              <a:solidFill>
                <a:srgbClr val="000000"/>
              </a:solidFill>
              <a:miter lim="800000"/>
              <a:headEnd/>
              <a:tailEnd/>
            </a:ln>
          </p:spPr>
          <p:txBody>
            <a:bodyPr/>
            <a:lstStyle/>
            <a:p>
              <a:endParaRPr lang="de-DE"/>
            </a:p>
          </p:txBody>
        </p:sp>
        <p:sp>
          <p:nvSpPr>
            <p:cNvPr id="11299" name="Rectangle 30"/>
            <p:cNvSpPr>
              <a:spLocks noChangeArrowheads="1"/>
            </p:cNvSpPr>
            <p:nvPr/>
          </p:nvSpPr>
          <p:spPr bwMode="auto">
            <a:xfrm>
              <a:off x="2362" y="2051"/>
              <a:ext cx="56" cy="56"/>
            </a:xfrm>
            <a:prstGeom prst="rect">
              <a:avLst/>
            </a:prstGeom>
            <a:solidFill>
              <a:srgbClr val="FF6600"/>
            </a:solidFill>
            <a:ln w="9525">
              <a:solidFill>
                <a:srgbClr val="000000"/>
              </a:solidFill>
              <a:miter lim="800000"/>
              <a:headEnd/>
              <a:tailEnd/>
            </a:ln>
          </p:spPr>
          <p:txBody>
            <a:bodyPr/>
            <a:lstStyle/>
            <a:p>
              <a:endParaRPr lang="de-DE"/>
            </a:p>
          </p:txBody>
        </p:sp>
        <p:sp>
          <p:nvSpPr>
            <p:cNvPr id="11300" name="Rectangle 31"/>
            <p:cNvSpPr>
              <a:spLocks noChangeArrowheads="1"/>
            </p:cNvSpPr>
            <p:nvPr/>
          </p:nvSpPr>
          <p:spPr bwMode="auto">
            <a:xfrm>
              <a:off x="2559" y="1871"/>
              <a:ext cx="55" cy="56"/>
            </a:xfrm>
            <a:prstGeom prst="rect">
              <a:avLst/>
            </a:prstGeom>
            <a:solidFill>
              <a:srgbClr val="FF6600"/>
            </a:solidFill>
            <a:ln w="9525">
              <a:solidFill>
                <a:srgbClr val="000000"/>
              </a:solidFill>
              <a:miter lim="800000"/>
              <a:headEnd/>
              <a:tailEnd/>
            </a:ln>
          </p:spPr>
          <p:txBody>
            <a:bodyPr/>
            <a:lstStyle/>
            <a:p>
              <a:endParaRPr lang="de-DE"/>
            </a:p>
          </p:txBody>
        </p:sp>
        <p:sp>
          <p:nvSpPr>
            <p:cNvPr id="11301" name="Rectangle 32"/>
            <p:cNvSpPr>
              <a:spLocks noChangeArrowheads="1"/>
            </p:cNvSpPr>
            <p:nvPr/>
          </p:nvSpPr>
          <p:spPr bwMode="auto">
            <a:xfrm>
              <a:off x="2141" y="2408"/>
              <a:ext cx="56" cy="56"/>
            </a:xfrm>
            <a:prstGeom prst="rect">
              <a:avLst/>
            </a:prstGeom>
            <a:solidFill>
              <a:srgbClr val="FF6600"/>
            </a:solidFill>
            <a:ln w="9525">
              <a:solidFill>
                <a:srgbClr val="000000"/>
              </a:solidFill>
              <a:miter lim="800000"/>
              <a:headEnd/>
              <a:tailEnd/>
            </a:ln>
          </p:spPr>
          <p:txBody>
            <a:bodyPr/>
            <a:lstStyle/>
            <a:p>
              <a:endParaRPr lang="de-DE"/>
            </a:p>
          </p:txBody>
        </p:sp>
        <p:sp>
          <p:nvSpPr>
            <p:cNvPr id="11302" name="Rectangle 33"/>
            <p:cNvSpPr>
              <a:spLocks noChangeArrowheads="1"/>
            </p:cNvSpPr>
            <p:nvPr/>
          </p:nvSpPr>
          <p:spPr bwMode="auto">
            <a:xfrm>
              <a:off x="2189" y="2208"/>
              <a:ext cx="55" cy="56"/>
            </a:xfrm>
            <a:prstGeom prst="rect">
              <a:avLst/>
            </a:prstGeom>
            <a:solidFill>
              <a:srgbClr val="FF6600"/>
            </a:solidFill>
            <a:ln w="9525">
              <a:solidFill>
                <a:srgbClr val="000000"/>
              </a:solidFill>
              <a:miter lim="800000"/>
              <a:headEnd/>
              <a:tailEnd/>
            </a:ln>
          </p:spPr>
          <p:txBody>
            <a:bodyPr/>
            <a:lstStyle/>
            <a:p>
              <a:endParaRPr lang="de-DE"/>
            </a:p>
          </p:txBody>
        </p:sp>
        <p:sp>
          <p:nvSpPr>
            <p:cNvPr id="11303" name="Rectangle 34"/>
            <p:cNvSpPr>
              <a:spLocks noChangeArrowheads="1"/>
            </p:cNvSpPr>
            <p:nvPr/>
          </p:nvSpPr>
          <p:spPr bwMode="auto">
            <a:xfrm>
              <a:off x="2408" y="2451"/>
              <a:ext cx="55" cy="56"/>
            </a:xfrm>
            <a:prstGeom prst="rect">
              <a:avLst/>
            </a:prstGeom>
            <a:solidFill>
              <a:srgbClr val="FF6600"/>
            </a:solidFill>
            <a:ln w="9525">
              <a:solidFill>
                <a:srgbClr val="000000"/>
              </a:solidFill>
              <a:miter lim="800000"/>
              <a:headEnd/>
              <a:tailEnd/>
            </a:ln>
          </p:spPr>
          <p:txBody>
            <a:bodyPr/>
            <a:lstStyle/>
            <a:p>
              <a:endParaRPr lang="de-DE"/>
            </a:p>
          </p:txBody>
        </p:sp>
        <p:sp>
          <p:nvSpPr>
            <p:cNvPr id="11304" name="Freeform 35"/>
            <p:cNvSpPr>
              <a:spLocks/>
            </p:cNvSpPr>
            <p:nvPr/>
          </p:nvSpPr>
          <p:spPr bwMode="auto">
            <a:xfrm>
              <a:off x="1307" y="1179"/>
              <a:ext cx="727" cy="2004"/>
            </a:xfrm>
            <a:custGeom>
              <a:avLst/>
              <a:gdLst>
                <a:gd name="T0" fmla="*/ 727 w 816"/>
                <a:gd name="T1" fmla="*/ 4 h 3268"/>
                <a:gd name="T2" fmla="*/ 697 w 816"/>
                <a:gd name="T3" fmla="*/ 0 h 3268"/>
                <a:gd name="T4" fmla="*/ 0 w 816"/>
                <a:gd name="T5" fmla="*/ 1999 h 3268"/>
                <a:gd name="T6" fmla="*/ 31 w 816"/>
                <a:gd name="T7" fmla="*/ 2004 h 3268"/>
                <a:gd name="T8" fmla="*/ 727 w 816"/>
                <a:gd name="T9" fmla="*/ 4 h 3268"/>
                <a:gd name="T10" fmla="*/ 0 60000 65536"/>
                <a:gd name="T11" fmla="*/ 0 60000 65536"/>
                <a:gd name="T12" fmla="*/ 0 60000 65536"/>
                <a:gd name="T13" fmla="*/ 0 60000 65536"/>
                <a:gd name="T14" fmla="*/ 0 60000 65536"/>
                <a:gd name="T15" fmla="*/ 0 w 816"/>
                <a:gd name="T16" fmla="*/ 0 h 3268"/>
                <a:gd name="T17" fmla="*/ 816 w 816"/>
                <a:gd name="T18" fmla="*/ 3268 h 3268"/>
              </a:gdLst>
              <a:ahLst/>
              <a:cxnLst>
                <a:cxn ang="T10">
                  <a:pos x="T0" y="T1"/>
                </a:cxn>
                <a:cxn ang="T11">
                  <a:pos x="T2" y="T3"/>
                </a:cxn>
                <a:cxn ang="T12">
                  <a:pos x="T4" y="T5"/>
                </a:cxn>
                <a:cxn ang="T13">
                  <a:pos x="T6" y="T7"/>
                </a:cxn>
                <a:cxn ang="T14">
                  <a:pos x="T8" y="T9"/>
                </a:cxn>
              </a:cxnLst>
              <a:rect l="T15" t="T16" r="T17" b="T18"/>
              <a:pathLst>
                <a:path w="816" h="3268">
                  <a:moveTo>
                    <a:pt x="816" y="7"/>
                  </a:moveTo>
                  <a:lnTo>
                    <a:pt x="782" y="0"/>
                  </a:lnTo>
                  <a:lnTo>
                    <a:pt x="0" y="3260"/>
                  </a:lnTo>
                  <a:lnTo>
                    <a:pt x="35" y="3268"/>
                  </a:lnTo>
                  <a:lnTo>
                    <a:pt x="816"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05" name="Rectangle 36"/>
            <p:cNvSpPr>
              <a:spLocks noChangeArrowheads="1"/>
            </p:cNvSpPr>
            <p:nvPr/>
          </p:nvSpPr>
          <p:spPr bwMode="auto">
            <a:xfrm>
              <a:off x="1175" y="1867"/>
              <a:ext cx="142"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306" name="Rectangle 37"/>
            <p:cNvSpPr>
              <a:spLocks noChangeArrowheads="1"/>
            </p:cNvSpPr>
            <p:nvPr/>
          </p:nvSpPr>
          <p:spPr bwMode="auto">
            <a:xfrm>
              <a:off x="1175" y="1866"/>
              <a:ext cx="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c</a:t>
              </a:r>
              <a:endParaRPr lang="de-DE" sz="2400">
                <a:latin typeface="Times New Roman" pitchFamily="18" charset="0"/>
              </a:endParaRPr>
            </a:p>
          </p:txBody>
        </p:sp>
        <p:sp>
          <p:nvSpPr>
            <p:cNvPr id="11307" name="Rectangle 38"/>
            <p:cNvSpPr>
              <a:spLocks noChangeArrowheads="1"/>
            </p:cNvSpPr>
            <p:nvPr/>
          </p:nvSpPr>
          <p:spPr bwMode="auto">
            <a:xfrm>
              <a:off x="1243" y="1939"/>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100" b="1">
                  <a:solidFill>
                    <a:srgbClr val="000000"/>
                  </a:solidFill>
                  <a:latin typeface="Times New Roman" pitchFamily="18" charset="0"/>
                </a:rPr>
                <a:t>1</a:t>
              </a:r>
              <a:endParaRPr lang="de-DE" sz="2400">
                <a:latin typeface="Times New Roman" pitchFamily="18" charset="0"/>
              </a:endParaRPr>
            </a:p>
          </p:txBody>
        </p:sp>
        <p:sp>
          <p:nvSpPr>
            <p:cNvPr id="11308" name="Rectangle 39"/>
            <p:cNvSpPr>
              <a:spLocks noChangeArrowheads="1"/>
            </p:cNvSpPr>
            <p:nvPr/>
          </p:nvSpPr>
          <p:spPr bwMode="auto">
            <a:xfrm>
              <a:off x="1294" y="1866"/>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 </a:t>
              </a:r>
              <a:endParaRPr lang="de-DE" sz="2400">
                <a:latin typeface="Times New Roman" pitchFamily="18" charset="0"/>
              </a:endParaRPr>
            </a:p>
          </p:txBody>
        </p:sp>
        <p:sp>
          <p:nvSpPr>
            <p:cNvPr id="11309" name="Oval 40"/>
            <p:cNvSpPr>
              <a:spLocks noChangeArrowheads="1"/>
            </p:cNvSpPr>
            <p:nvPr/>
          </p:nvSpPr>
          <p:spPr bwMode="auto">
            <a:xfrm>
              <a:off x="1111" y="1871"/>
              <a:ext cx="54" cy="56"/>
            </a:xfrm>
            <a:prstGeom prst="ellipse">
              <a:avLst/>
            </a:prstGeom>
            <a:solidFill>
              <a:srgbClr val="33CC33"/>
            </a:solidFill>
            <a:ln w="9525">
              <a:solidFill>
                <a:srgbClr val="000000"/>
              </a:solidFill>
              <a:round/>
              <a:headEnd/>
              <a:tailEnd/>
            </a:ln>
          </p:spPr>
          <p:txBody>
            <a:bodyPr/>
            <a:lstStyle/>
            <a:p>
              <a:endParaRPr lang="de-DE"/>
            </a:p>
          </p:txBody>
        </p:sp>
        <p:sp>
          <p:nvSpPr>
            <p:cNvPr id="11310" name="Rectangle 41"/>
            <p:cNvSpPr>
              <a:spLocks noChangeArrowheads="1"/>
            </p:cNvSpPr>
            <p:nvPr/>
          </p:nvSpPr>
          <p:spPr bwMode="auto">
            <a:xfrm>
              <a:off x="2313" y="2181"/>
              <a:ext cx="55" cy="56"/>
            </a:xfrm>
            <a:prstGeom prst="rect">
              <a:avLst/>
            </a:prstGeom>
            <a:solidFill>
              <a:srgbClr val="33CC33"/>
            </a:solidFill>
            <a:ln w="9525">
              <a:solidFill>
                <a:srgbClr val="000000"/>
              </a:solidFill>
              <a:miter lim="800000"/>
              <a:headEnd/>
              <a:tailEnd/>
            </a:ln>
          </p:spPr>
          <p:txBody>
            <a:bodyPr/>
            <a:lstStyle/>
            <a:p>
              <a:endParaRPr lang="de-DE"/>
            </a:p>
          </p:txBody>
        </p:sp>
      </p:grpSp>
      <p:sp>
        <p:nvSpPr>
          <p:cNvPr id="11272" name="Text Box 42"/>
          <p:cNvSpPr txBox="1">
            <a:spLocks noChangeArrowheads="1"/>
          </p:cNvSpPr>
          <p:nvPr/>
        </p:nvSpPr>
        <p:spPr bwMode="auto">
          <a:xfrm>
            <a:off x="685800" y="1600200"/>
            <a:ext cx="8296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latin typeface="Times New Roman" pitchFamily="18" charset="0"/>
              </a:rPr>
              <a:t>Klassentrennung durch Trenngerade mit f(x</a:t>
            </a:r>
            <a:r>
              <a:rPr lang="de-DE" sz="2400" baseline="-25000">
                <a:latin typeface="Times New Roman" pitchFamily="18" charset="0"/>
              </a:rPr>
              <a:t>1</a:t>
            </a:r>
            <a:r>
              <a:rPr lang="de-DE" sz="2400">
                <a:latin typeface="Times New Roman" pitchFamily="18" charset="0"/>
              </a:rPr>
              <a:t>) = x</a:t>
            </a:r>
            <a:r>
              <a:rPr lang="de-DE" sz="2400" baseline="-25000">
                <a:latin typeface="Times New Roman" pitchFamily="18" charset="0"/>
              </a:rPr>
              <a:t>2</a:t>
            </a:r>
            <a:r>
              <a:rPr lang="de-DE" sz="2400">
                <a:latin typeface="Times New Roman" pitchFamily="18" charset="0"/>
              </a:rPr>
              <a:t>= w</a:t>
            </a:r>
            <a:r>
              <a:rPr lang="de-DE" sz="2400" baseline="-25000">
                <a:latin typeface="Times New Roman" pitchFamily="18" charset="0"/>
              </a:rPr>
              <a:t>1</a:t>
            </a:r>
            <a:r>
              <a:rPr lang="de-DE" sz="2400">
                <a:latin typeface="Times New Roman" pitchFamily="18" charset="0"/>
              </a:rPr>
              <a:t>x</a:t>
            </a:r>
            <a:r>
              <a:rPr lang="de-DE" sz="2400" baseline="-25000">
                <a:latin typeface="Times New Roman" pitchFamily="18" charset="0"/>
              </a:rPr>
              <a:t>1</a:t>
            </a:r>
            <a:r>
              <a:rPr lang="de-DE" sz="2400">
                <a:latin typeface="Times New Roman" pitchFamily="18" charset="0"/>
              </a:rPr>
              <a:t>+w</a:t>
            </a:r>
            <a:r>
              <a:rPr lang="de-DE" sz="2400" baseline="-25000">
                <a:latin typeface="Times New Roman" pitchFamily="18" charset="0"/>
              </a:rPr>
              <a:t>3</a:t>
            </a:r>
          </a:p>
          <a:p>
            <a:r>
              <a:rPr lang="de-DE" sz="2400">
                <a:latin typeface="Times New Roman" pitchFamily="18" charset="0"/>
              </a:rPr>
              <a:t>	z&lt;0	    z=0	         bzw. z = w</a:t>
            </a:r>
            <a:r>
              <a:rPr lang="de-DE" sz="2400" baseline="-25000">
                <a:latin typeface="Times New Roman" pitchFamily="18" charset="0"/>
              </a:rPr>
              <a:t>1</a:t>
            </a:r>
            <a:r>
              <a:rPr lang="de-DE" sz="2400">
                <a:latin typeface="Times New Roman" pitchFamily="18" charset="0"/>
              </a:rPr>
              <a:t>x</a:t>
            </a:r>
            <a:r>
              <a:rPr lang="de-DE" sz="2400" baseline="-25000">
                <a:latin typeface="Times New Roman" pitchFamily="18" charset="0"/>
              </a:rPr>
              <a:t>1</a:t>
            </a:r>
            <a:r>
              <a:rPr lang="de-DE" sz="2400">
                <a:latin typeface="Times New Roman" pitchFamily="18" charset="0"/>
              </a:rPr>
              <a:t>+w</a:t>
            </a:r>
            <a:r>
              <a:rPr lang="de-DE" sz="2400" baseline="-25000">
                <a:latin typeface="Times New Roman" pitchFamily="18" charset="0"/>
              </a:rPr>
              <a:t>2</a:t>
            </a:r>
            <a:r>
              <a:rPr lang="de-DE" sz="2400">
                <a:latin typeface="Times New Roman" pitchFamily="18" charset="0"/>
              </a:rPr>
              <a:t>x</a:t>
            </a:r>
            <a:r>
              <a:rPr lang="de-DE" sz="2400" baseline="-25000">
                <a:latin typeface="Times New Roman" pitchFamily="18" charset="0"/>
              </a:rPr>
              <a:t>2</a:t>
            </a:r>
            <a:r>
              <a:rPr lang="de-DE" sz="2400">
                <a:latin typeface="Times New Roman" pitchFamily="18" charset="0"/>
              </a:rPr>
              <a:t>+w</a:t>
            </a:r>
            <a:r>
              <a:rPr lang="de-DE" sz="2400" baseline="-25000">
                <a:latin typeface="Times New Roman" pitchFamily="18" charset="0"/>
              </a:rPr>
              <a:t>3</a:t>
            </a:r>
            <a:r>
              <a:rPr lang="de-DE" sz="2400">
                <a:latin typeface="Times New Roman" pitchFamily="18" charset="0"/>
              </a:rPr>
              <a:t>x</a:t>
            </a:r>
            <a:r>
              <a:rPr lang="de-DE" sz="2400" baseline="-25000">
                <a:latin typeface="Times New Roman" pitchFamily="18" charset="0"/>
              </a:rPr>
              <a:t>3 </a:t>
            </a:r>
            <a:r>
              <a:rPr lang="de-DE" sz="2400">
                <a:latin typeface="Times New Roman" pitchFamily="18" charset="0"/>
              </a:rPr>
              <a:t>= 0</a:t>
            </a:r>
          </a:p>
          <a:p>
            <a:pPr>
              <a:lnSpc>
                <a:spcPct val="50000"/>
              </a:lnSpc>
            </a:pPr>
            <a:r>
              <a:rPr lang="de-DE" sz="2400">
                <a:latin typeface="Times New Roman" pitchFamily="18" charset="0"/>
              </a:rPr>
              <a:t>			z&gt;0				mit x</a:t>
            </a:r>
            <a:r>
              <a:rPr lang="de-DE" sz="2400" baseline="-25000">
                <a:latin typeface="Times New Roman" pitchFamily="18" charset="0"/>
              </a:rPr>
              <a:t>3</a:t>
            </a:r>
            <a:r>
              <a:rPr lang="de-DE" sz="2400">
                <a:latin typeface="Times New Roman" pitchFamily="18" charset="0"/>
              </a:rPr>
              <a:t> := 1	</a:t>
            </a:r>
          </a:p>
        </p:txBody>
      </p:sp>
      <p:grpSp>
        <p:nvGrpSpPr>
          <p:cNvPr id="11273" name="Group 49"/>
          <p:cNvGrpSpPr>
            <a:grpSpLocks/>
          </p:cNvGrpSpPr>
          <p:nvPr/>
        </p:nvGrpSpPr>
        <p:grpSpPr bwMode="auto">
          <a:xfrm>
            <a:off x="4953000" y="3027363"/>
            <a:ext cx="3124200" cy="1090612"/>
            <a:chOff x="3120" y="1678"/>
            <a:chExt cx="1968" cy="687"/>
          </a:xfrm>
        </p:grpSpPr>
        <p:graphicFrame>
          <p:nvGraphicFramePr>
            <p:cNvPr id="11267" name="Object 44"/>
            <p:cNvGraphicFramePr>
              <a:graphicFrameLocks noChangeAspect="1"/>
            </p:cNvGraphicFramePr>
            <p:nvPr/>
          </p:nvGraphicFramePr>
          <p:xfrm>
            <a:off x="3797" y="1678"/>
            <a:ext cx="728" cy="687"/>
          </p:xfrm>
          <a:graphic>
            <a:graphicData uri="http://schemas.openxmlformats.org/presentationml/2006/ole">
              <mc:AlternateContent xmlns:mc="http://schemas.openxmlformats.org/markup-compatibility/2006">
                <mc:Choice xmlns:v="urn:schemas-microsoft-com:vml" Requires="v">
                  <p:oleObj spid="_x0000_s30770" name="Equation" r:id="rId4" imgW="444240" imgH="419040" progId="Equation.DSMT4">
                    <p:embed/>
                  </p:oleObj>
                </mc:Choice>
                <mc:Fallback>
                  <p:oleObj name="Equation" r:id="rId4" imgW="44424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 y="1678"/>
                          <a:ext cx="728" cy="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76" name="Text Box 45"/>
            <p:cNvSpPr txBox="1">
              <a:spLocks noChangeArrowheads="1"/>
            </p:cNvSpPr>
            <p:nvPr/>
          </p:nvSpPr>
          <p:spPr bwMode="auto">
            <a:xfrm>
              <a:off x="3120" y="1851"/>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latin typeface="Times New Roman" pitchFamily="18" charset="0"/>
                </a:rPr>
                <a:t>Mit z =   	    = </a:t>
              </a:r>
              <a:r>
                <a:rPr lang="de-DE" sz="2400" b="1">
                  <a:latin typeface="Times New Roman" pitchFamily="18" charset="0"/>
                </a:rPr>
                <a:t>w</a:t>
              </a:r>
              <a:r>
                <a:rPr lang="de-DE" sz="2400" baseline="30000">
                  <a:latin typeface="Times New Roman" pitchFamily="18" charset="0"/>
                </a:rPr>
                <a:t>T</a:t>
              </a:r>
              <a:r>
                <a:rPr lang="de-DE" sz="2400" b="1">
                  <a:latin typeface="Times New Roman" pitchFamily="18" charset="0"/>
                </a:rPr>
                <a:t>x</a:t>
              </a:r>
              <a:endParaRPr lang="de-DE" sz="2400">
                <a:latin typeface="Times New Roman" pitchFamily="18" charset="0"/>
              </a:endParaRPr>
            </a:p>
          </p:txBody>
        </p:sp>
      </p:grpSp>
      <p:grpSp>
        <p:nvGrpSpPr>
          <p:cNvPr id="6" name="Group 46"/>
          <p:cNvGrpSpPr>
            <a:grpSpLocks/>
          </p:cNvGrpSpPr>
          <p:nvPr/>
        </p:nvGrpSpPr>
        <p:grpSpPr bwMode="auto">
          <a:xfrm>
            <a:off x="4876800" y="4038600"/>
            <a:ext cx="4156075" cy="1212850"/>
            <a:chOff x="3072" y="2544"/>
            <a:chExt cx="2618" cy="764"/>
          </a:xfrm>
        </p:grpSpPr>
        <p:sp>
          <p:nvSpPr>
            <p:cNvPr id="11275" name="Text Box 47"/>
            <p:cNvSpPr txBox="1">
              <a:spLocks noChangeArrowheads="1"/>
            </p:cNvSpPr>
            <p:nvPr/>
          </p:nvSpPr>
          <p:spPr bwMode="auto">
            <a:xfrm>
              <a:off x="3072" y="2544"/>
              <a:ext cx="196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latin typeface="Times New Roman" pitchFamily="18" charset="0"/>
                </a:rPr>
                <a:t>Klassenentscheidung</a:t>
              </a:r>
            </a:p>
            <a:p>
              <a:r>
                <a:rPr lang="de-DE" sz="2400">
                  <a:latin typeface="Times New Roman" pitchFamily="18" charset="0"/>
                </a:rPr>
                <a:t>y = S(z) = </a:t>
              </a:r>
            </a:p>
          </p:txBody>
        </p:sp>
        <p:graphicFrame>
          <p:nvGraphicFramePr>
            <p:cNvPr id="11266" name="Object 48"/>
            <p:cNvGraphicFramePr>
              <a:graphicFrameLocks noChangeAspect="1"/>
            </p:cNvGraphicFramePr>
            <p:nvPr/>
          </p:nvGraphicFramePr>
          <p:xfrm>
            <a:off x="3984" y="2832"/>
            <a:ext cx="1706" cy="476"/>
          </p:xfrm>
          <a:graphic>
            <a:graphicData uri="http://schemas.openxmlformats.org/presentationml/2006/ole">
              <mc:AlternateContent xmlns:mc="http://schemas.openxmlformats.org/markup-compatibility/2006">
                <mc:Choice xmlns:v="urn:schemas-microsoft-com:vml" Requires="v">
                  <p:oleObj spid="_x0000_s30771" name="Equation" r:id="rId6" imgW="1638000" imgH="457200" progId="Equation.3">
                    <p:embed/>
                  </p:oleObj>
                </mc:Choice>
                <mc:Fallback>
                  <p:oleObj name="Equation" r:id="rId6" imgW="16380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 y="2832"/>
                          <a:ext cx="1706" cy="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 name="Fußzeilenplatzhalter 1"/>
          <p:cNvSpPr>
            <a:spLocks noGrp="1"/>
          </p:cNvSpPr>
          <p:nvPr>
            <p:ph type="ftr" sz="quarter" idx="10"/>
          </p:nvPr>
        </p:nvSpPr>
        <p:spPr>
          <a:xfrm>
            <a:off x="762000" y="6629400"/>
            <a:ext cx="4953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dirty="0" smtClean="0">
                <a:latin typeface="Tahoma" pitchFamily="34" charset="0"/>
              </a:rPr>
              <a:t>Rüdiger Brause: Adaptive Systeme AS-2 WS 2013</a:t>
            </a:r>
          </a:p>
        </p:txBody>
      </p:sp>
    </p:spTree>
    <p:extLst>
      <p:ext uri="{BB962C8B-B14F-4D97-AF65-F5344CB8AC3E}">
        <p14:creationId xmlns:p14="http://schemas.microsoft.com/office/powerpoint/2010/main" val="976860174"/>
      </p:ext>
    </p:extLst>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Grp="1" noChangeArrowheads="1"/>
          </p:cNvSpPr>
          <p:nvPr>
            <p:ph type="title"/>
          </p:nvPr>
        </p:nvSpPr>
        <p:spPr/>
        <p:txBody>
          <a:bodyPr/>
          <a:lstStyle/>
          <a:p>
            <a:r>
              <a:rPr lang="de-DE" smtClean="0"/>
              <a:t>Klassentrennung durch formales Neuron</a:t>
            </a:r>
          </a:p>
        </p:txBody>
      </p:sp>
      <p:sp>
        <p:nvSpPr>
          <p:cNvPr id="12295" name="Text Box 42"/>
          <p:cNvSpPr txBox="1">
            <a:spLocks noChangeArrowheads="1"/>
          </p:cNvSpPr>
          <p:nvPr/>
        </p:nvSpPr>
        <p:spPr bwMode="auto">
          <a:xfrm>
            <a:off x="587375" y="1368425"/>
            <a:ext cx="775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latin typeface="Times New Roman" pitchFamily="18" charset="0"/>
              </a:rPr>
              <a:t>Klassentrennung durch binäres Neuron 			</a:t>
            </a:r>
          </a:p>
        </p:txBody>
      </p:sp>
      <p:grpSp>
        <p:nvGrpSpPr>
          <p:cNvPr id="2" name="Group 49"/>
          <p:cNvGrpSpPr>
            <a:grpSpLocks/>
          </p:cNvGrpSpPr>
          <p:nvPr/>
        </p:nvGrpSpPr>
        <p:grpSpPr bwMode="auto">
          <a:xfrm>
            <a:off x="1063625" y="4424363"/>
            <a:ext cx="3124200" cy="1090612"/>
            <a:chOff x="670" y="2780"/>
            <a:chExt cx="1968" cy="687"/>
          </a:xfrm>
        </p:grpSpPr>
        <p:graphicFrame>
          <p:nvGraphicFramePr>
            <p:cNvPr id="12291" name="Object 44"/>
            <p:cNvGraphicFramePr>
              <a:graphicFrameLocks noChangeAspect="1"/>
            </p:cNvGraphicFramePr>
            <p:nvPr/>
          </p:nvGraphicFramePr>
          <p:xfrm>
            <a:off x="925" y="2780"/>
            <a:ext cx="728" cy="687"/>
          </p:xfrm>
          <a:graphic>
            <a:graphicData uri="http://schemas.openxmlformats.org/presentationml/2006/ole">
              <mc:AlternateContent xmlns:mc="http://schemas.openxmlformats.org/markup-compatibility/2006">
                <mc:Choice xmlns:v="urn:schemas-microsoft-com:vml" Requires="v">
                  <p:oleObj spid="_x0000_s31794" name="Equation" r:id="rId4" imgW="444240" imgH="419040" progId="Equation.DSMT4">
                    <p:embed/>
                  </p:oleObj>
                </mc:Choice>
                <mc:Fallback>
                  <p:oleObj name="Equation" r:id="rId4" imgW="44424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 y="2780"/>
                          <a:ext cx="728" cy="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324" name="Text Box 45"/>
            <p:cNvSpPr txBox="1">
              <a:spLocks noChangeArrowheads="1"/>
            </p:cNvSpPr>
            <p:nvPr/>
          </p:nvSpPr>
          <p:spPr bwMode="auto">
            <a:xfrm>
              <a:off x="670" y="2996"/>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latin typeface="Times New Roman" pitchFamily="18" charset="0"/>
                </a:rPr>
                <a:t>z =   	       = </a:t>
              </a:r>
              <a:r>
                <a:rPr lang="de-DE" sz="2400" b="1">
                  <a:latin typeface="Times New Roman" pitchFamily="18" charset="0"/>
                </a:rPr>
                <a:t>w</a:t>
              </a:r>
              <a:r>
                <a:rPr lang="de-DE" sz="2400" baseline="30000">
                  <a:latin typeface="Times New Roman" pitchFamily="18" charset="0"/>
                </a:rPr>
                <a:t>T</a:t>
              </a:r>
              <a:r>
                <a:rPr lang="de-DE" sz="2400" b="1">
                  <a:latin typeface="Times New Roman" pitchFamily="18" charset="0"/>
                </a:rPr>
                <a:t>x</a:t>
              </a:r>
              <a:endParaRPr lang="de-DE" sz="2400">
                <a:latin typeface="Times New Roman" pitchFamily="18" charset="0"/>
              </a:endParaRPr>
            </a:p>
          </p:txBody>
        </p:sp>
      </p:grpSp>
      <p:grpSp>
        <p:nvGrpSpPr>
          <p:cNvPr id="3" name="Group 46"/>
          <p:cNvGrpSpPr>
            <a:grpSpLocks/>
          </p:cNvGrpSpPr>
          <p:nvPr/>
        </p:nvGrpSpPr>
        <p:grpSpPr bwMode="auto">
          <a:xfrm>
            <a:off x="4722813" y="4202113"/>
            <a:ext cx="4156075" cy="1212850"/>
            <a:chOff x="3072" y="2544"/>
            <a:chExt cx="2618" cy="764"/>
          </a:xfrm>
        </p:grpSpPr>
        <p:sp>
          <p:nvSpPr>
            <p:cNvPr id="12323" name="Text Box 47"/>
            <p:cNvSpPr txBox="1">
              <a:spLocks noChangeArrowheads="1"/>
            </p:cNvSpPr>
            <p:nvPr/>
          </p:nvSpPr>
          <p:spPr bwMode="auto">
            <a:xfrm>
              <a:off x="3072" y="2544"/>
              <a:ext cx="196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latin typeface="Times New Roman" pitchFamily="18" charset="0"/>
                </a:rPr>
                <a:t>Klassenentscheidung</a:t>
              </a:r>
            </a:p>
            <a:p>
              <a:r>
                <a:rPr lang="de-DE" sz="2400">
                  <a:latin typeface="Times New Roman" pitchFamily="18" charset="0"/>
                </a:rPr>
                <a:t>y = S</a:t>
              </a:r>
              <a:r>
                <a:rPr lang="de-DE" sz="2400" baseline="-25000">
                  <a:latin typeface="Times New Roman" pitchFamily="18" charset="0"/>
                </a:rPr>
                <a:t>B</a:t>
              </a:r>
              <a:r>
                <a:rPr lang="de-DE" sz="2400">
                  <a:latin typeface="Times New Roman" pitchFamily="18" charset="0"/>
                </a:rPr>
                <a:t>(z) = </a:t>
              </a:r>
            </a:p>
          </p:txBody>
        </p:sp>
        <p:graphicFrame>
          <p:nvGraphicFramePr>
            <p:cNvPr id="12290" name="Object 48"/>
            <p:cNvGraphicFramePr>
              <a:graphicFrameLocks noChangeAspect="1"/>
            </p:cNvGraphicFramePr>
            <p:nvPr/>
          </p:nvGraphicFramePr>
          <p:xfrm>
            <a:off x="3984" y="2832"/>
            <a:ext cx="1706" cy="476"/>
          </p:xfrm>
          <a:graphic>
            <a:graphicData uri="http://schemas.openxmlformats.org/presentationml/2006/ole">
              <mc:AlternateContent xmlns:mc="http://schemas.openxmlformats.org/markup-compatibility/2006">
                <mc:Choice xmlns:v="urn:schemas-microsoft-com:vml" Requires="v">
                  <p:oleObj spid="_x0000_s31795" name="Equation" r:id="rId6" imgW="1638000" imgH="457200" progId="Equation.3">
                    <p:embed/>
                  </p:oleObj>
                </mc:Choice>
                <mc:Fallback>
                  <p:oleObj name="Equation" r:id="rId6" imgW="16380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 y="2832"/>
                          <a:ext cx="1706" cy="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298" name="Oval 54"/>
          <p:cNvSpPr>
            <a:spLocks noChangeArrowheads="1"/>
          </p:cNvSpPr>
          <p:nvPr/>
        </p:nvSpPr>
        <p:spPr bwMode="auto">
          <a:xfrm>
            <a:off x="2952750" y="2060575"/>
            <a:ext cx="1774825" cy="1728788"/>
          </a:xfrm>
          <a:prstGeom prst="ellipse">
            <a:avLst/>
          </a:prstGeom>
          <a:solidFill>
            <a:srgbClr val="FFFFCC"/>
          </a:solidFill>
          <a:ln w="28575" algn="ctr">
            <a:solidFill>
              <a:schemeClr val="tx2"/>
            </a:solidFill>
            <a:round/>
            <a:headEnd/>
            <a:tailEnd/>
          </a:ln>
        </p:spPr>
        <p:txBody>
          <a:bodyPr anchor="ctr">
            <a:spAutoFit/>
          </a:bodyPr>
          <a:lstStyle/>
          <a:p>
            <a:endParaRPr lang="de-DE"/>
          </a:p>
        </p:txBody>
      </p:sp>
      <p:sp>
        <p:nvSpPr>
          <p:cNvPr id="12299" name="Text Box 60"/>
          <p:cNvSpPr txBox="1">
            <a:spLocks noChangeArrowheads="1"/>
          </p:cNvSpPr>
          <p:nvPr/>
        </p:nvSpPr>
        <p:spPr bwMode="auto">
          <a:xfrm>
            <a:off x="3228975" y="2622550"/>
            <a:ext cx="1349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latin typeface="Times New Roman" pitchFamily="18" charset="0"/>
              </a:rPr>
              <a:t>z =</a:t>
            </a:r>
            <a:r>
              <a:rPr lang="de-DE" sz="2400"/>
              <a:t> </a:t>
            </a:r>
            <a:r>
              <a:rPr lang="de-DE" sz="2800" b="1">
                <a:latin typeface="Times New Roman" pitchFamily="18" charset="0"/>
              </a:rPr>
              <a:t>w</a:t>
            </a:r>
            <a:r>
              <a:rPr lang="de-DE" sz="2800" baseline="30000">
                <a:latin typeface="Times New Roman" pitchFamily="18" charset="0"/>
              </a:rPr>
              <a:t>T</a:t>
            </a:r>
            <a:r>
              <a:rPr lang="de-DE" sz="2800" b="1">
                <a:latin typeface="Times New Roman" pitchFamily="18" charset="0"/>
              </a:rPr>
              <a:t>x</a:t>
            </a:r>
          </a:p>
        </p:txBody>
      </p:sp>
      <p:grpSp>
        <p:nvGrpSpPr>
          <p:cNvPr id="4" name="Group 75"/>
          <p:cNvGrpSpPr>
            <a:grpSpLocks/>
          </p:cNvGrpSpPr>
          <p:nvPr/>
        </p:nvGrpSpPr>
        <p:grpSpPr bwMode="auto">
          <a:xfrm>
            <a:off x="4859338" y="2470150"/>
            <a:ext cx="3524250" cy="776288"/>
            <a:chOff x="3061" y="1556"/>
            <a:chExt cx="2220" cy="489"/>
          </a:xfrm>
        </p:grpSpPr>
        <p:grpSp>
          <p:nvGrpSpPr>
            <p:cNvPr id="12319" name="Group 74"/>
            <p:cNvGrpSpPr>
              <a:grpSpLocks/>
            </p:cNvGrpSpPr>
            <p:nvPr/>
          </p:nvGrpSpPr>
          <p:grpSpPr bwMode="auto">
            <a:xfrm>
              <a:off x="3061" y="1556"/>
              <a:ext cx="998" cy="286"/>
              <a:chOff x="3061" y="1556"/>
              <a:chExt cx="998" cy="286"/>
            </a:xfrm>
          </p:grpSpPr>
          <p:sp>
            <p:nvSpPr>
              <p:cNvPr id="12321" name="Line 59"/>
              <p:cNvSpPr>
                <a:spLocks noChangeShapeType="1"/>
              </p:cNvSpPr>
              <p:nvPr/>
            </p:nvSpPr>
            <p:spPr bwMode="auto">
              <a:xfrm>
                <a:off x="3061" y="1842"/>
                <a:ext cx="998" cy="0"/>
              </a:xfrm>
              <a:prstGeom prst="line">
                <a:avLst/>
              </a:prstGeom>
              <a:noFill/>
              <a:ln w="5715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12322" name="Rectangle 61"/>
              <p:cNvSpPr>
                <a:spLocks noChangeArrowheads="1"/>
              </p:cNvSpPr>
              <p:nvPr/>
            </p:nvSpPr>
            <p:spPr bwMode="auto">
              <a:xfrm>
                <a:off x="3120" y="1556"/>
                <a:ext cx="4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de-DE"/>
                  <a:t>S</a:t>
                </a:r>
                <a:r>
                  <a:rPr lang="de-DE" baseline="-25000"/>
                  <a:t>B</a:t>
                </a:r>
                <a:r>
                  <a:rPr lang="de-DE"/>
                  <a:t>(z)</a:t>
                </a:r>
              </a:p>
            </p:txBody>
          </p:sp>
        </p:grpSp>
        <p:sp>
          <p:nvSpPr>
            <p:cNvPr id="12320" name="Text Box 67"/>
            <p:cNvSpPr txBox="1">
              <a:spLocks noChangeArrowheads="1"/>
            </p:cNvSpPr>
            <p:nvPr/>
          </p:nvSpPr>
          <p:spPr bwMode="auto">
            <a:xfrm>
              <a:off x="4101" y="1603"/>
              <a:ext cx="11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y = 0: Klasse 1</a:t>
              </a:r>
            </a:p>
            <a:p>
              <a:pPr>
                <a:lnSpc>
                  <a:spcPct val="50000"/>
                </a:lnSpc>
              </a:pPr>
              <a:r>
                <a:rPr lang="de-DE"/>
                <a:t>y = 1: Klasse 2</a:t>
              </a:r>
            </a:p>
          </p:txBody>
        </p:sp>
      </p:grpSp>
      <p:grpSp>
        <p:nvGrpSpPr>
          <p:cNvPr id="6" name="Group 72"/>
          <p:cNvGrpSpPr>
            <a:grpSpLocks/>
          </p:cNvGrpSpPr>
          <p:nvPr/>
        </p:nvGrpSpPr>
        <p:grpSpPr bwMode="auto">
          <a:xfrm>
            <a:off x="904875" y="1916113"/>
            <a:ext cx="2082800" cy="2595562"/>
            <a:chOff x="570" y="1207"/>
            <a:chExt cx="1312" cy="1635"/>
          </a:xfrm>
        </p:grpSpPr>
        <p:sp>
          <p:nvSpPr>
            <p:cNvPr id="12303" name="Line 55"/>
            <p:cNvSpPr>
              <a:spLocks noChangeShapeType="1"/>
            </p:cNvSpPr>
            <p:nvPr/>
          </p:nvSpPr>
          <p:spPr bwMode="auto">
            <a:xfrm>
              <a:off x="975" y="1434"/>
              <a:ext cx="907" cy="136"/>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12304" name="Line 69"/>
            <p:cNvSpPr>
              <a:spLocks noChangeShapeType="1"/>
            </p:cNvSpPr>
            <p:nvPr/>
          </p:nvSpPr>
          <p:spPr bwMode="auto">
            <a:xfrm flipV="1">
              <a:off x="1041" y="2163"/>
              <a:ext cx="781" cy="534"/>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12305" name="Oval 50"/>
            <p:cNvSpPr>
              <a:spLocks noChangeArrowheads="1"/>
            </p:cNvSpPr>
            <p:nvPr/>
          </p:nvSpPr>
          <p:spPr bwMode="auto">
            <a:xfrm>
              <a:off x="930" y="1389"/>
              <a:ext cx="56" cy="56"/>
            </a:xfrm>
            <a:prstGeom prst="ellipse">
              <a:avLst/>
            </a:prstGeom>
            <a:solidFill>
              <a:schemeClr val="tx2"/>
            </a:solidFill>
            <a:ln w="9525" algn="ctr">
              <a:solidFill>
                <a:schemeClr val="accent2"/>
              </a:solidFill>
              <a:round/>
              <a:headEnd/>
              <a:tailEnd/>
            </a:ln>
          </p:spPr>
          <p:txBody>
            <a:bodyPr wrap="none" anchor="ctr">
              <a:spAutoFit/>
            </a:bodyPr>
            <a:lstStyle/>
            <a:p>
              <a:endParaRPr lang="de-DE"/>
            </a:p>
          </p:txBody>
        </p:sp>
        <p:sp>
          <p:nvSpPr>
            <p:cNvPr id="12306" name="Oval 51"/>
            <p:cNvSpPr>
              <a:spLocks noChangeArrowheads="1"/>
            </p:cNvSpPr>
            <p:nvPr/>
          </p:nvSpPr>
          <p:spPr bwMode="auto">
            <a:xfrm>
              <a:off x="930" y="1616"/>
              <a:ext cx="56" cy="56"/>
            </a:xfrm>
            <a:prstGeom prst="ellipse">
              <a:avLst/>
            </a:prstGeom>
            <a:solidFill>
              <a:schemeClr val="tx2"/>
            </a:solidFill>
            <a:ln w="9525" algn="ctr">
              <a:solidFill>
                <a:schemeClr val="accent2"/>
              </a:solidFill>
              <a:round/>
              <a:headEnd/>
              <a:tailEnd/>
            </a:ln>
          </p:spPr>
          <p:txBody>
            <a:bodyPr wrap="none" anchor="ctr">
              <a:spAutoFit/>
            </a:bodyPr>
            <a:lstStyle/>
            <a:p>
              <a:endParaRPr lang="de-DE"/>
            </a:p>
          </p:txBody>
        </p:sp>
        <p:sp>
          <p:nvSpPr>
            <p:cNvPr id="12307" name="Oval 52"/>
            <p:cNvSpPr>
              <a:spLocks noChangeArrowheads="1"/>
            </p:cNvSpPr>
            <p:nvPr/>
          </p:nvSpPr>
          <p:spPr bwMode="auto">
            <a:xfrm>
              <a:off x="930" y="1888"/>
              <a:ext cx="56" cy="56"/>
            </a:xfrm>
            <a:prstGeom prst="ellipse">
              <a:avLst/>
            </a:prstGeom>
            <a:solidFill>
              <a:schemeClr val="tx2"/>
            </a:solidFill>
            <a:ln w="9525" algn="ctr">
              <a:solidFill>
                <a:schemeClr val="accent2"/>
              </a:solidFill>
              <a:round/>
              <a:headEnd/>
              <a:tailEnd/>
            </a:ln>
          </p:spPr>
          <p:txBody>
            <a:bodyPr wrap="none" anchor="ctr">
              <a:spAutoFit/>
            </a:bodyPr>
            <a:lstStyle/>
            <a:p>
              <a:endParaRPr lang="de-DE"/>
            </a:p>
          </p:txBody>
        </p:sp>
        <p:sp>
          <p:nvSpPr>
            <p:cNvPr id="12308" name="Oval 53"/>
            <p:cNvSpPr>
              <a:spLocks noChangeArrowheads="1"/>
            </p:cNvSpPr>
            <p:nvPr/>
          </p:nvSpPr>
          <p:spPr bwMode="auto">
            <a:xfrm>
              <a:off x="930" y="2296"/>
              <a:ext cx="56" cy="56"/>
            </a:xfrm>
            <a:prstGeom prst="ellipse">
              <a:avLst/>
            </a:prstGeom>
            <a:solidFill>
              <a:schemeClr val="tx2"/>
            </a:solidFill>
            <a:ln w="9525" algn="ctr">
              <a:solidFill>
                <a:schemeClr val="accent2"/>
              </a:solidFill>
              <a:round/>
              <a:headEnd/>
              <a:tailEnd/>
            </a:ln>
          </p:spPr>
          <p:txBody>
            <a:bodyPr wrap="none" anchor="ctr">
              <a:spAutoFit/>
            </a:bodyPr>
            <a:lstStyle/>
            <a:p>
              <a:endParaRPr lang="de-DE"/>
            </a:p>
          </p:txBody>
        </p:sp>
        <p:sp>
          <p:nvSpPr>
            <p:cNvPr id="12309" name="Line 56"/>
            <p:cNvSpPr>
              <a:spLocks noChangeShapeType="1"/>
            </p:cNvSpPr>
            <p:nvPr/>
          </p:nvSpPr>
          <p:spPr bwMode="auto">
            <a:xfrm>
              <a:off x="982" y="1647"/>
              <a:ext cx="815" cy="80"/>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12310" name="Line 57"/>
            <p:cNvSpPr>
              <a:spLocks noChangeShapeType="1"/>
            </p:cNvSpPr>
            <p:nvPr/>
          </p:nvSpPr>
          <p:spPr bwMode="auto">
            <a:xfrm flipV="1">
              <a:off x="975" y="2052"/>
              <a:ext cx="831" cy="244"/>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12311" name="Line 58"/>
            <p:cNvSpPr>
              <a:spLocks noChangeShapeType="1"/>
            </p:cNvSpPr>
            <p:nvPr/>
          </p:nvSpPr>
          <p:spPr bwMode="auto">
            <a:xfrm flipV="1">
              <a:off x="982" y="1881"/>
              <a:ext cx="809" cy="34"/>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12312" name="Text Box 62"/>
            <p:cNvSpPr txBox="1">
              <a:spLocks noChangeArrowheads="1"/>
            </p:cNvSpPr>
            <p:nvPr/>
          </p:nvSpPr>
          <p:spPr bwMode="auto">
            <a:xfrm>
              <a:off x="583" y="1207"/>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1</a:t>
              </a:r>
            </a:p>
          </p:txBody>
        </p:sp>
        <p:sp>
          <p:nvSpPr>
            <p:cNvPr id="12313" name="Text Box 63"/>
            <p:cNvSpPr txBox="1">
              <a:spLocks noChangeArrowheads="1"/>
            </p:cNvSpPr>
            <p:nvPr/>
          </p:nvSpPr>
          <p:spPr bwMode="auto">
            <a:xfrm>
              <a:off x="576" y="1471"/>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2</a:t>
              </a:r>
            </a:p>
          </p:txBody>
        </p:sp>
        <p:sp>
          <p:nvSpPr>
            <p:cNvPr id="12314" name="Text Box 64"/>
            <p:cNvSpPr txBox="1">
              <a:spLocks noChangeArrowheads="1"/>
            </p:cNvSpPr>
            <p:nvPr/>
          </p:nvSpPr>
          <p:spPr bwMode="auto">
            <a:xfrm>
              <a:off x="582" y="1741"/>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3</a:t>
              </a:r>
            </a:p>
          </p:txBody>
        </p:sp>
        <p:sp>
          <p:nvSpPr>
            <p:cNvPr id="12315" name="Text Box 65"/>
            <p:cNvSpPr txBox="1">
              <a:spLocks noChangeArrowheads="1"/>
            </p:cNvSpPr>
            <p:nvPr/>
          </p:nvSpPr>
          <p:spPr bwMode="auto">
            <a:xfrm>
              <a:off x="597" y="2192"/>
              <a:ext cx="3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n-1</a:t>
              </a:r>
            </a:p>
          </p:txBody>
        </p:sp>
        <p:sp>
          <p:nvSpPr>
            <p:cNvPr id="12316" name="Text Box 66"/>
            <p:cNvSpPr txBox="1">
              <a:spLocks noChangeArrowheads="1"/>
            </p:cNvSpPr>
            <p:nvPr/>
          </p:nvSpPr>
          <p:spPr bwMode="auto">
            <a:xfrm>
              <a:off x="570" y="1942"/>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a:t>
              </a:r>
              <a:endParaRPr lang="de-DE" baseline="-25000"/>
            </a:p>
          </p:txBody>
        </p:sp>
        <p:sp>
          <p:nvSpPr>
            <p:cNvPr id="12317" name="Oval 68"/>
            <p:cNvSpPr>
              <a:spLocks noChangeArrowheads="1"/>
            </p:cNvSpPr>
            <p:nvPr/>
          </p:nvSpPr>
          <p:spPr bwMode="auto">
            <a:xfrm>
              <a:off x="989" y="2670"/>
              <a:ext cx="56" cy="56"/>
            </a:xfrm>
            <a:prstGeom prst="ellipse">
              <a:avLst/>
            </a:prstGeom>
            <a:solidFill>
              <a:schemeClr val="tx2"/>
            </a:solidFill>
            <a:ln w="9525" algn="ctr">
              <a:solidFill>
                <a:schemeClr val="accent2"/>
              </a:solidFill>
              <a:round/>
              <a:headEnd/>
              <a:tailEnd/>
            </a:ln>
          </p:spPr>
          <p:txBody>
            <a:bodyPr anchor="ctr">
              <a:spAutoFit/>
            </a:bodyPr>
            <a:lstStyle/>
            <a:p>
              <a:endParaRPr lang="de-DE"/>
            </a:p>
          </p:txBody>
        </p:sp>
        <p:sp>
          <p:nvSpPr>
            <p:cNvPr id="12318" name="Text Box 70"/>
            <p:cNvSpPr txBox="1">
              <a:spLocks noChangeArrowheads="1"/>
            </p:cNvSpPr>
            <p:nvPr/>
          </p:nvSpPr>
          <p:spPr bwMode="auto">
            <a:xfrm>
              <a:off x="698" y="2592"/>
              <a:ext cx="3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1</a:t>
              </a:r>
              <a:endParaRPr lang="de-DE" baseline="-25000"/>
            </a:p>
          </p:txBody>
        </p:sp>
      </p:grpSp>
      <p:sp>
        <p:nvSpPr>
          <p:cNvPr id="129097" name="Oval 73"/>
          <p:cNvSpPr>
            <a:spLocks noChangeArrowheads="1"/>
          </p:cNvSpPr>
          <p:nvPr/>
        </p:nvSpPr>
        <p:spPr bwMode="auto">
          <a:xfrm>
            <a:off x="2963863" y="2055813"/>
            <a:ext cx="1774825" cy="1728787"/>
          </a:xfrm>
          <a:prstGeom prst="ellipse">
            <a:avLst/>
          </a:prstGeom>
          <a:solidFill>
            <a:schemeClr val="bg1"/>
          </a:solidFill>
          <a:ln w="28575" algn="ctr">
            <a:solidFill>
              <a:schemeClr val="tx2"/>
            </a:solidFill>
            <a:round/>
            <a:headEnd/>
            <a:tailEnd/>
          </a:ln>
        </p:spPr>
        <p:txBody>
          <a:bodyPr anchor="ctr">
            <a:spAutoFit/>
          </a:bodyPr>
          <a:lstStyle/>
          <a:p>
            <a:endParaRPr lang="de-DE"/>
          </a:p>
        </p:txBody>
      </p:sp>
    </p:spTree>
    <p:extLst>
      <p:ext uri="{BB962C8B-B14F-4D97-AF65-F5344CB8AC3E}">
        <p14:creationId xmlns:p14="http://schemas.microsoft.com/office/powerpoint/2010/main" val="1823644641"/>
      </p:ext>
    </p:extLst>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9097"/>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de-DE" smtClean="0"/>
              <a:t>Trennung mehrerer Klassen</a:t>
            </a:r>
          </a:p>
        </p:txBody>
      </p:sp>
      <p:sp>
        <p:nvSpPr>
          <p:cNvPr id="28677" name="Rectangle 3"/>
          <p:cNvSpPr>
            <a:spLocks noGrp="1" noChangeArrowheads="1"/>
          </p:cNvSpPr>
          <p:nvPr>
            <p:ph type="body" idx="1"/>
          </p:nvPr>
        </p:nvSpPr>
        <p:spPr>
          <a:xfrm>
            <a:off x="560388" y="1268413"/>
            <a:ext cx="8583612" cy="3729037"/>
          </a:xfrm>
        </p:spPr>
        <p:txBody>
          <a:bodyPr/>
          <a:lstStyle/>
          <a:p>
            <a:pPr marL="0" indent="0"/>
            <a:r>
              <a:rPr lang="de-DE" smtClean="0"/>
              <a:t>DEF Lineare Separierung</a:t>
            </a:r>
          </a:p>
          <a:p>
            <a:pPr marL="0" indent="0">
              <a:lnSpc>
                <a:spcPct val="85000"/>
              </a:lnSpc>
              <a:spcBef>
                <a:spcPct val="40000"/>
              </a:spcBef>
              <a:spcAft>
                <a:spcPct val="0"/>
              </a:spcAft>
              <a:buFontTx/>
              <a:buNone/>
            </a:pPr>
            <a:r>
              <a:rPr lang="de-DE" b="0" smtClean="0"/>
              <a:t>Seien Muster </a:t>
            </a:r>
            <a:r>
              <a:rPr lang="de-DE" smtClean="0"/>
              <a:t>x</a:t>
            </a:r>
            <a:r>
              <a:rPr lang="de-DE" b="0" smtClean="0"/>
              <a:t> und Parameter </a:t>
            </a:r>
            <a:r>
              <a:rPr lang="de-DE" smtClean="0"/>
              <a:t>w</a:t>
            </a:r>
            <a:r>
              <a:rPr lang="de-DE" b="0" smtClean="0"/>
              <a:t> gegeben. </a:t>
            </a:r>
          </a:p>
          <a:p>
            <a:pPr marL="0" indent="0">
              <a:lnSpc>
                <a:spcPct val="45000"/>
              </a:lnSpc>
              <a:spcBef>
                <a:spcPct val="50000"/>
              </a:spcBef>
              <a:spcAft>
                <a:spcPct val="0"/>
              </a:spcAft>
              <a:buFontTx/>
              <a:buNone/>
            </a:pPr>
            <a:r>
              <a:rPr lang="de-DE" b="0" smtClean="0"/>
              <a:t>Zwei Klassen </a:t>
            </a:r>
            <a:r>
              <a:rPr lang="de-DE" b="0" smtClean="0">
                <a:sym typeface="Symbol" pitchFamily="18" charset="2"/>
              </a:rPr>
              <a:t></a:t>
            </a:r>
            <a:r>
              <a:rPr lang="de-DE" b="0" baseline="-25000" smtClean="0"/>
              <a:t>1</a:t>
            </a:r>
            <a:r>
              <a:rPr lang="de-DE" b="0" smtClean="0"/>
              <a:t> und </a:t>
            </a:r>
            <a:r>
              <a:rPr lang="de-DE" b="0" smtClean="0">
                <a:sym typeface="Symbol" pitchFamily="18" charset="2"/>
              </a:rPr>
              <a:t></a:t>
            </a:r>
            <a:r>
              <a:rPr lang="de-DE" b="0" baseline="-25000" smtClean="0"/>
              <a:t>2</a:t>
            </a:r>
            <a:r>
              <a:rPr lang="de-DE" b="0" smtClean="0"/>
              <a:t> </a:t>
            </a:r>
          </a:p>
          <a:p>
            <a:pPr marL="0" indent="0">
              <a:lnSpc>
                <a:spcPct val="25000"/>
              </a:lnSpc>
              <a:spcBef>
                <a:spcPct val="50000"/>
              </a:spcBef>
              <a:spcAft>
                <a:spcPct val="0"/>
              </a:spcAft>
              <a:buFontTx/>
              <a:buNone/>
            </a:pPr>
            <a:r>
              <a:rPr lang="de-DE" b="0" smtClean="0"/>
              <a:t>	des Musterraums </a:t>
            </a:r>
            <a:r>
              <a:rPr lang="de-DE" b="0" smtClean="0">
                <a:sym typeface="Symbol" pitchFamily="18" charset="2"/>
              </a:rPr>
              <a:t></a:t>
            </a:r>
            <a:r>
              <a:rPr lang="de-DE" b="0" smtClean="0"/>
              <a:t> = </a:t>
            </a:r>
            <a:r>
              <a:rPr lang="de-DE" b="0" smtClean="0">
                <a:sym typeface="Symbol" pitchFamily="18" charset="2"/>
              </a:rPr>
              <a:t></a:t>
            </a:r>
            <a:r>
              <a:rPr lang="de-DE" b="0" baseline="-25000" smtClean="0"/>
              <a:t>1</a:t>
            </a:r>
            <a:r>
              <a:rPr lang="de-DE" b="0" smtClean="0">
                <a:sym typeface="Symbol" pitchFamily="18" charset="2"/>
              </a:rPr>
              <a:t></a:t>
            </a:r>
            <a:r>
              <a:rPr lang="de-DE" b="0" baseline="-25000" smtClean="0"/>
              <a:t>2</a:t>
            </a:r>
            <a:r>
              <a:rPr lang="de-DE" b="0" smtClean="0"/>
              <a:t> mit </a:t>
            </a:r>
            <a:r>
              <a:rPr lang="de-DE" b="0" smtClean="0">
                <a:sym typeface="Symbol" pitchFamily="18" charset="2"/>
              </a:rPr>
              <a:t></a:t>
            </a:r>
            <a:r>
              <a:rPr lang="de-DE" b="0" baseline="-25000" smtClean="0"/>
              <a:t>1</a:t>
            </a:r>
            <a:r>
              <a:rPr lang="de-DE" b="0" smtClean="0">
                <a:sym typeface="Symbol" pitchFamily="18" charset="2"/>
              </a:rPr>
              <a:t></a:t>
            </a:r>
            <a:r>
              <a:rPr lang="de-DE" b="0" baseline="-25000" smtClean="0"/>
              <a:t>2</a:t>
            </a:r>
            <a:r>
              <a:rPr lang="de-DE" b="0" smtClean="0"/>
              <a:t> = </a:t>
            </a:r>
            <a:r>
              <a:rPr lang="de-DE" b="0" smtClean="0">
                <a:sym typeface="Symbol" pitchFamily="18" charset="2"/>
              </a:rPr>
              <a:t></a:t>
            </a:r>
            <a:r>
              <a:rPr lang="de-DE" b="0" smtClean="0"/>
              <a:t> </a:t>
            </a:r>
          </a:p>
          <a:p>
            <a:pPr marL="0" indent="0">
              <a:lnSpc>
                <a:spcPct val="95000"/>
              </a:lnSpc>
              <a:spcBef>
                <a:spcPct val="50000"/>
              </a:spcBef>
              <a:spcAft>
                <a:spcPct val="0"/>
              </a:spcAft>
              <a:buFontTx/>
              <a:buNone/>
            </a:pPr>
            <a:r>
              <a:rPr lang="de-DE" b="0" smtClean="0"/>
              <a:t>heißen </a:t>
            </a:r>
            <a:r>
              <a:rPr lang="de-DE" sz="2800" i="1" smtClean="0">
                <a:solidFill>
                  <a:srgbClr val="000099"/>
                </a:solidFill>
              </a:rPr>
              <a:t>linear separierbar</a:t>
            </a:r>
            <a:r>
              <a:rPr lang="de-DE" b="0" smtClean="0"/>
              <a:t>, </a:t>
            </a:r>
          </a:p>
          <a:p>
            <a:pPr marL="0" indent="0">
              <a:lnSpc>
                <a:spcPct val="85000"/>
              </a:lnSpc>
              <a:spcBef>
                <a:spcPct val="50000"/>
              </a:spcBef>
              <a:spcAft>
                <a:spcPct val="0"/>
              </a:spcAft>
              <a:buFontTx/>
              <a:buNone/>
            </a:pPr>
            <a:r>
              <a:rPr lang="de-DE" b="0" smtClean="0"/>
              <a:t>falls eine Hyperebene {</a:t>
            </a:r>
            <a:r>
              <a:rPr lang="de-DE" smtClean="0"/>
              <a:t>x</a:t>
            </a:r>
            <a:r>
              <a:rPr lang="de-DE" b="0" smtClean="0"/>
              <a:t>*} existiert mit g(</a:t>
            </a:r>
            <a:r>
              <a:rPr lang="de-DE" smtClean="0"/>
              <a:t>x</a:t>
            </a:r>
            <a:r>
              <a:rPr lang="de-DE" b="0" smtClean="0"/>
              <a:t>*) = </a:t>
            </a:r>
            <a:r>
              <a:rPr lang="de-DE" smtClean="0"/>
              <a:t>w</a:t>
            </a:r>
            <a:r>
              <a:rPr lang="de-DE" b="0" baseline="30000" smtClean="0"/>
              <a:t>T</a:t>
            </a:r>
            <a:r>
              <a:rPr lang="de-DE" smtClean="0"/>
              <a:t>x</a:t>
            </a:r>
            <a:r>
              <a:rPr lang="de-DE" b="0" smtClean="0"/>
              <a:t>* = 0, </a:t>
            </a:r>
          </a:p>
          <a:p>
            <a:pPr marL="0" indent="0">
              <a:lnSpc>
                <a:spcPct val="85000"/>
              </a:lnSpc>
              <a:spcBef>
                <a:spcPct val="50000"/>
              </a:spcBef>
              <a:spcAft>
                <a:spcPct val="0"/>
              </a:spcAft>
              <a:buFontTx/>
              <a:buNone/>
            </a:pPr>
            <a:r>
              <a:rPr lang="de-DE" b="0" smtClean="0"/>
              <a:t>so daß für alle </a:t>
            </a:r>
            <a:r>
              <a:rPr lang="de-DE" smtClean="0"/>
              <a:t>x</a:t>
            </a:r>
            <a:r>
              <a:rPr lang="de-DE" b="0" smtClean="0">
                <a:sym typeface="Symbol" pitchFamily="18" charset="2"/>
              </a:rPr>
              <a:t></a:t>
            </a:r>
            <a:r>
              <a:rPr lang="de-DE" b="0" baseline="-25000" smtClean="0"/>
              <a:t>1</a:t>
            </a:r>
            <a:r>
              <a:rPr lang="de-DE" b="0" smtClean="0"/>
              <a:t> gilt g(</a:t>
            </a:r>
            <a:r>
              <a:rPr lang="de-DE" smtClean="0"/>
              <a:t>x</a:t>
            </a:r>
            <a:r>
              <a:rPr lang="de-DE" b="0" smtClean="0"/>
              <a:t>)&lt;0 </a:t>
            </a:r>
          </a:p>
          <a:p>
            <a:pPr marL="0" indent="0">
              <a:lnSpc>
                <a:spcPct val="80000"/>
              </a:lnSpc>
              <a:buFontTx/>
              <a:buNone/>
            </a:pPr>
            <a:r>
              <a:rPr lang="de-DE" b="0" smtClean="0"/>
              <a:t>     und für alle </a:t>
            </a:r>
            <a:r>
              <a:rPr lang="de-DE" smtClean="0"/>
              <a:t>x</a:t>
            </a:r>
            <a:r>
              <a:rPr lang="de-DE" b="0" smtClean="0">
                <a:sym typeface="Symbol" pitchFamily="18" charset="2"/>
              </a:rPr>
              <a:t></a:t>
            </a:r>
            <a:r>
              <a:rPr lang="de-DE" b="0" baseline="-25000" smtClean="0"/>
              <a:t>2</a:t>
            </a:r>
            <a:r>
              <a:rPr lang="de-DE" b="0" smtClean="0"/>
              <a:t> gilt g(</a:t>
            </a:r>
            <a:r>
              <a:rPr lang="de-DE" smtClean="0"/>
              <a:t>x</a:t>
            </a:r>
            <a:r>
              <a:rPr lang="de-DE" b="0" smtClean="0"/>
              <a:t>)&gt;0.</a:t>
            </a:r>
          </a:p>
        </p:txBody>
      </p:sp>
      <p:sp>
        <p:nvSpPr>
          <p:cNvPr id="6" name="Fußzeilenplatzhalter 1"/>
          <p:cNvSpPr>
            <a:spLocks noGrp="1"/>
          </p:cNvSpPr>
          <p:nvPr>
            <p:ph type="ftr" sz="quarter" idx="10"/>
          </p:nvPr>
        </p:nvSpPr>
        <p:spPr>
          <a:xfrm>
            <a:off x="762000" y="6629400"/>
            <a:ext cx="4953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dirty="0" smtClean="0">
                <a:latin typeface="Tahoma" pitchFamily="34" charset="0"/>
              </a:rPr>
              <a:t>Rüdiger Brause: Adaptive Systeme AS-2 WS 2013</a:t>
            </a:r>
          </a:p>
        </p:txBody>
      </p:sp>
    </p:spTree>
    <p:extLst>
      <p:ext uri="{BB962C8B-B14F-4D97-AF65-F5344CB8AC3E}">
        <p14:creationId xmlns:p14="http://schemas.microsoft.com/office/powerpoint/2010/main" val="3191871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de-DE" dirty="0" smtClean="0"/>
              <a:t>ALSO :</a:t>
            </a:r>
          </a:p>
        </p:txBody>
      </p:sp>
      <p:sp>
        <p:nvSpPr>
          <p:cNvPr id="139267" name="Rectangle 3"/>
          <p:cNvSpPr>
            <a:spLocks noGrp="1" noChangeArrowheads="1"/>
          </p:cNvSpPr>
          <p:nvPr>
            <p:ph type="body" idx="1"/>
          </p:nvPr>
        </p:nvSpPr>
        <p:spPr>
          <a:xfrm>
            <a:off x="1368425" y="1268413"/>
            <a:ext cx="5695950" cy="2803525"/>
          </a:xfrm>
        </p:spPr>
        <p:txBody>
          <a:bodyPr/>
          <a:lstStyle/>
          <a:p>
            <a:pPr algn="ctr">
              <a:lnSpc>
                <a:spcPct val="100000"/>
              </a:lnSpc>
              <a:spcBef>
                <a:spcPct val="50000"/>
              </a:spcBef>
              <a:spcAft>
                <a:spcPct val="0"/>
              </a:spcAft>
              <a:buClrTx/>
              <a:buSzTx/>
              <a:buFontTx/>
              <a:buNone/>
            </a:pPr>
            <a:r>
              <a:rPr lang="de-DE" sz="3200" b="0" dirty="0" smtClean="0">
                <a:solidFill>
                  <a:schemeClr val="tx1"/>
                </a:solidFill>
              </a:rPr>
              <a:t>WIE erhalten wir die richtigen Gewichte, </a:t>
            </a:r>
          </a:p>
          <a:p>
            <a:pPr algn="ctr">
              <a:lnSpc>
                <a:spcPct val="100000"/>
              </a:lnSpc>
              <a:spcBef>
                <a:spcPct val="50000"/>
              </a:spcBef>
              <a:spcAft>
                <a:spcPct val="0"/>
              </a:spcAft>
              <a:buClrTx/>
              <a:buSzTx/>
              <a:buFontTx/>
              <a:buNone/>
            </a:pPr>
            <a:r>
              <a:rPr lang="de-DE" sz="3200" b="0" dirty="0" smtClean="0">
                <a:solidFill>
                  <a:schemeClr val="tx1"/>
                </a:solidFill>
              </a:rPr>
              <a:t>d.h. die richtige Klassifizierung </a:t>
            </a:r>
          </a:p>
          <a:p>
            <a:pPr algn="ctr">
              <a:lnSpc>
                <a:spcPct val="100000"/>
              </a:lnSpc>
              <a:spcBef>
                <a:spcPct val="50000"/>
              </a:spcBef>
              <a:spcAft>
                <a:spcPct val="0"/>
              </a:spcAft>
              <a:buClrTx/>
              <a:buSzTx/>
              <a:buFontTx/>
              <a:buNone/>
            </a:pPr>
            <a:r>
              <a:rPr lang="de-DE" sz="4400" dirty="0" smtClean="0">
                <a:solidFill>
                  <a:srgbClr val="FF3300"/>
                </a:solidFill>
              </a:rPr>
              <a:t>?</a:t>
            </a:r>
          </a:p>
        </p:txBody>
      </p:sp>
      <p:sp>
        <p:nvSpPr>
          <p:cNvPr id="139268" name="Rectangle 4"/>
          <p:cNvSpPr>
            <a:spLocks noChangeArrowheads="1"/>
          </p:cNvSpPr>
          <p:nvPr/>
        </p:nvSpPr>
        <p:spPr bwMode="auto">
          <a:xfrm>
            <a:off x="1897063" y="4711700"/>
            <a:ext cx="51466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de-DE" sz="6600" b="1">
                <a:solidFill>
                  <a:srgbClr val="00007A"/>
                </a:solidFill>
              </a:rPr>
              <a:t>Lernen !</a:t>
            </a:r>
          </a:p>
        </p:txBody>
      </p:sp>
      <p:sp>
        <p:nvSpPr>
          <p:cNvPr id="7" name="Fußzeilenplatzhalter 1"/>
          <p:cNvSpPr>
            <a:spLocks noGrp="1"/>
          </p:cNvSpPr>
          <p:nvPr>
            <p:ph type="ftr" sz="quarter" idx="10"/>
          </p:nvPr>
        </p:nvSpPr>
        <p:spPr>
          <a:xfrm>
            <a:off x="762000" y="6629400"/>
            <a:ext cx="4953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dirty="0" smtClean="0">
                <a:latin typeface="Tahoma" pitchFamily="34" charset="0"/>
              </a:rPr>
              <a:t>Rüdiger Brause: Adaptive Systeme AS-2 WS 2013</a:t>
            </a:r>
          </a:p>
        </p:txBody>
      </p:sp>
    </p:spTree>
    <p:extLst>
      <p:ext uri="{BB962C8B-B14F-4D97-AF65-F5344CB8AC3E}">
        <p14:creationId xmlns:p14="http://schemas.microsoft.com/office/powerpoint/2010/main" val="330688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39267">
                                            <p:txEl>
                                              <p:pRg st="0" end="0"/>
                                            </p:txEl>
                                          </p:spTgt>
                                        </p:tgtEl>
                                        <p:attrNameLst>
                                          <p:attrName>ppt_x</p:attrName>
                                        </p:attrNameLst>
                                      </p:cBhvr>
                                    </p:anim>
                                    <p:anim from="0" to="-1.0" calcmode="lin" valueType="num">
                                      <p:cBhvr>
                                        <p:cTn id="8" dur="200" decel="50000" autoRev="1" fill="hold">
                                          <p:stCondLst>
                                            <p:cond delay="600"/>
                                          </p:stCondLst>
                                        </p:cTn>
                                        <p:tgtEl>
                                          <p:spTgt spid="139267">
                                            <p:txEl>
                                              <p:pRg st="0" end="0"/>
                                            </p:txEl>
                                          </p:spTgt>
                                        </p:tgtEl>
                                        <p:attrNameLst>
                                          <p:attrName>xshear</p:attrName>
                                        </p:attrNameLst>
                                      </p:cBhvr>
                                    </p:anim>
                                    <p:animScale>
                                      <p:cBhvr>
                                        <p:cTn id="9" dur="200" decel="100000" autoRev="1" fill="hold">
                                          <p:stCondLst>
                                            <p:cond delay="600"/>
                                          </p:stCondLst>
                                        </p:cTn>
                                        <p:tgtEl>
                                          <p:spTgt spid="139267">
                                            <p:txEl>
                                              <p:pRg st="0" end="0"/>
                                            </p:txEl>
                                          </p:spTgt>
                                        </p:tgtEl>
                                      </p:cBhvr>
                                      <p:from x="100000" y="100000"/>
                                      <p:to x="80000" y="100000"/>
                                    </p:animScale>
                                    <p:anim by="(#ppt_h/3+#ppt_w*0.1)" calcmode="lin" valueType="num">
                                      <p:cBhvr additive="sum">
                                        <p:cTn id="10" dur="200" decel="100000" autoRev="1" fill="hold">
                                          <p:stCondLst>
                                            <p:cond delay="600"/>
                                          </p:stCondLst>
                                        </p:cTn>
                                        <p:tgtEl>
                                          <p:spTgt spid="139267">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39267">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39267">
                                            <p:txEl>
                                              <p:pRg st="1" end="1"/>
                                            </p:txEl>
                                          </p:spTgt>
                                        </p:tgtEl>
                                        <p:attrNameLst>
                                          <p:attrName>ppt_x</p:attrName>
                                        </p:attrNameLst>
                                      </p:cBhvr>
                                    </p:anim>
                                    <p:anim from="0" to="-1.0" calcmode="lin" valueType="num">
                                      <p:cBhvr>
                                        <p:cTn id="16" dur="200" decel="50000" autoRev="1" fill="hold">
                                          <p:stCondLst>
                                            <p:cond delay="600"/>
                                          </p:stCondLst>
                                        </p:cTn>
                                        <p:tgtEl>
                                          <p:spTgt spid="139267">
                                            <p:txEl>
                                              <p:pRg st="1" end="1"/>
                                            </p:txEl>
                                          </p:spTgt>
                                        </p:tgtEl>
                                        <p:attrNameLst>
                                          <p:attrName>xshear</p:attrName>
                                        </p:attrNameLst>
                                      </p:cBhvr>
                                    </p:anim>
                                    <p:animScale>
                                      <p:cBhvr>
                                        <p:cTn id="17" dur="200" decel="100000" autoRev="1" fill="hold">
                                          <p:stCondLst>
                                            <p:cond delay="600"/>
                                          </p:stCondLst>
                                        </p:cTn>
                                        <p:tgtEl>
                                          <p:spTgt spid="139267">
                                            <p:txEl>
                                              <p:pRg st="1" end="1"/>
                                            </p:txEl>
                                          </p:spTgt>
                                        </p:tgtEl>
                                      </p:cBhvr>
                                      <p:from x="100000" y="100000"/>
                                      <p:to x="80000" y="100000"/>
                                    </p:animScale>
                                    <p:anim by="(#ppt_h/3+#ppt_w*0.1)" calcmode="lin" valueType="num">
                                      <p:cBhvr additive="sum">
                                        <p:cTn id="18" dur="200" decel="100000" autoRev="1" fill="hold">
                                          <p:stCondLst>
                                            <p:cond delay="600"/>
                                          </p:stCondLst>
                                        </p:cTn>
                                        <p:tgtEl>
                                          <p:spTgt spid="139267">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39267">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139267">
                                            <p:txEl>
                                              <p:pRg st="2" end="2"/>
                                            </p:txEl>
                                          </p:spTgt>
                                        </p:tgtEl>
                                        <p:attrNameLst>
                                          <p:attrName>ppt_x</p:attrName>
                                        </p:attrNameLst>
                                      </p:cBhvr>
                                    </p:anim>
                                    <p:anim from="0" to="-1.0" calcmode="lin" valueType="num">
                                      <p:cBhvr>
                                        <p:cTn id="24" dur="200" decel="50000" autoRev="1" fill="hold">
                                          <p:stCondLst>
                                            <p:cond delay="600"/>
                                          </p:stCondLst>
                                        </p:cTn>
                                        <p:tgtEl>
                                          <p:spTgt spid="139267">
                                            <p:txEl>
                                              <p:pRg st="2" end="2"/>
                                            </p:txEl>
                                          </p:spTgt>
                                        </p:tgtEl>
                                        <p:attrNameLst>
                                          <p:attrName>xshear</p:attrName>
                                        </p:attrNameLst>
                                      </p:cBhvr>
                                    </p:anim>
                                    <p:animScale>
                                      <p:cBhvr>
                                        <p:cTn id="25" dur="200" decel="100000" autoRev="1" fill="hold">
                                          <p:stCondLst>
                                            <p:cond delay="600"/>
                                          </p:stCondLst>
                                        </p:cTn>
                                        <p:tgtEl>
                                          <p:spTgt spid="139267">
                                            <p:txEl>
                                              <p:pRg st="2" end="2"/>
                                            </p:txEl>
                                          </p:spTgt>
                                        </p:tgtEl>
                                      </p:cBhvr>
                                      <p:from x="100000" y="100000"/>
                                      <p:to x="80000" y="100000"/>
                                    </p:animScale>
                                    <p:anim by="(#ppt_h/3+#ppt_w*0.1)" calcmode="lin" valueType="num">
                                      <p:cBhvr additive="sum">
                                        <p:cTn id="26" dur="200" decel="100000" autoRev="1" fill="hold">
                                          <p:stCondLst>
                                            <p:cond delay="600"/>
                                          </p:stCondLst>
                                        </p:cTn>
                                        <p:tgtEl>
                                          <p:spTgt spid="139267">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39268"/>
                                        </p:tgtEl>
                                        <p:attrNameLst>
                                          <p:attrName>style.visibility</p:attrName>
                                        </p:attrNameLst>
                                      </p:cBhvr>
                                      <p:to>
                                        <p:strVal val="visible"/>
                                      </p:to>
                                    </p:set>
                                    <p:anim calcmode="lin" valueType="num">
                                      <p:cBhvr>
                                        <p:cTn id="31" dur="1000" fill="hold"/>
                                        <p:tgtEl>
                                          <p:spTgt spid="139268"/>
                                        </p:tgtEl>
                                        <p:attrNameLst>
                                          <p:attrName>ppt_w</p:attrName>
                                        </p:attrNameLst>
                                      </p:cBhvr>
                                      <p:tavLst>
                                        <p:tav tm="0">
                                          <p:val>
                                            <p:strVal val="#ppt_w*0.70"/>
                                          </p:val>
                                        </p:tav>
                                        <p:tav tm="100000">
                                          <p:val>
                                            <p:strVal val="#ppt_w"/>
                                          </p:val>
                                        </p:tav>
                                      </p:tavLst>
                                    </p:anim>
                                    <p:anim calcmode="lin" valueType="num">
                                      <p:cBhvr>
                                        <p:cTn id="32" dur="1000" fill="hold"/>
                                        <p:tgtEl>
                                          <p:spTgt spid="139268"/>
                                        </p:tgtEl>
                                        <p:attrNameLst>
                                          <p:attrName>ppt_h</p:attrName>
                                        </p:attrNameLst>
                                      </p:cBhvr>
                                      <p:tavLst>
                                        <p:tav tm="0">
                                          <p:val>
                                            <p:strVal val="#ppt_h"/>
                                          </p:val>
                                        </p:tav>
                                        <p:tav tm="100000">
                                          <p:val>
                                            <p:strVal val="#ppt_h"/>
                                          </p:val>
                                        </p:tav>
                                      </p:tavLst>
                                    </p:anim>
                                    <p:animEffect transition="in" filter="fade">
                                      <p:cBhvr>
                                        <p:cTn id="33" dur="1000"/>
                                        <p:tgtEl>
                                          <p:spTgt spid="139268"/>
                                        </p:tgtEl>
                                      </p:cBhvr>
                                    </p:animEffect>
                                  </p:childTnLst>
                                  <p:subTnLst>
                                    <p:audio>
                                      <p:cMediaNode>
                                        <p:cTn display="0" masterRel="sameClick">
                                          <p:stCondLst>
                                            <p:cond evt="begin" delay="0">
                                              <p:tn val="29"/>
                                            </p:cond>
                                          </p:stCondLst>
                                          <p:endCondLst>
                                            <p:cond evt="onStopAudio" delay="0">
                                              <p:tgtEl>
                                                <p:sldTgt/>
                                              </p:tgtEl>
                                            </p:cond>
                                          </p:endCondLst>
                                        </p:cTn>
                                        <p:tgtEl>
                                          <p:sndTgt r:embed="rId2" name="PROJK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29699" name="Titel 1"/>
          <p:cNvSpPr>
            <a:spLocks noGrp="1"/>
          </p:cNvSpPr>
          <p:nvPr>
            <p:ph type="title" idx="4294967295"/>
          </p:nvPr>
        </p:nvSpPr>
        <p:spPr>
          <a:xfrm>
            <a:off x="540773" y="4189207"/>
            <a:ext cx="8407928" cy="703416"/>
          </a:xfrm>
          <a:noFill/>
        </p:spPr>
        <p:txBody>
          <a:bodyPr wrap="square" lIns="91440" anchor="ctr"/>
          <a:lstStyle/>
          <a:p>
            <a:pPr marL="355600" indent="3175" eaLnBrk="1" hangingPunct="1">
              <a:lnSpc>
                <a:spcPct val="90000"/>
              </a:lnSpc>
            </a:pPr>
            <a:r>
              <a:rPr lang="de-DE" sz="3800" dirty="0" err="1" smtClean="0">
                <a:solidFill>
                  <a:srgbClr val="BFBFBF"/>
                </a:solidFill>
                <a:cs typeface="Arial" pitchFamily="34" charset="0"/>
              </a:rPr>
              <a:t>Stochast</a:t>
            </a:r>
            <a:r>
              <a:rPr lang="de-DE" sz="3800" dirty="0">
                <a:solidFill>
                  <a:srgbClr val="BFBFBF"/>
                </a:solidFill>
                <a:cs typeface="Arial" pitchFamily="34" charset="0"/>
              </a:rPr>
              <a:t>. </a:t>
            </a:r>
            <a:r>
              <a:rPr lang="de-DE" sz="3800" dirty="0" smtClean="0">
                <a:solidFill>
                  <a:srgbClr val="BFBFBF"/>
                </a:solidFill>
                <a:cs typeface="Arial" pitchFamily="34" charset="0"/>
              </a:rPr>
              <a:t>Klassifikation</a:t>
            </a:r>
            <a:endParaRPr lang="de-DE" sz="3800" b="0" dirty="0" smtClean="0">
              <a:solidFill>
                <a:srgbClr val="BFBFBF"/>
              </a:solidFill>
              <a:cs typeface="Arial" pitchFamily="34" charset="0"/>
            </a:endParaRPr>
          </a:p>
        </p:txBody>
      </p:sp>
      <p:sp>
        <p:nvSpPr>
          <p:cNvPr id="29700" name="Titel 1"/>
          <p:cNvSpPr txBox="1">
            <a:spLocks/>
          </p:cNvSpPr>
          <p:nvPr/>
        </p:nvSpPr>
        <p:spPr bwMode="auto">
          <a:xfrm>
            <a:off x="569997" y="3420345"/>
            <a:ext cx="7676909" cy="7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kumimoji="0" lang="de-DE" sz="3800" b="0" i="0" u="none" strike="noStrike" kern="0" cap="none" spc="0" normalizeH="0" baseline="0" noProof="0" dirty="0" smtClean="0">
                <a:ln>
                  <a:noFill/>
                </a:ln>
                <a:solidFill>
                  <a:srgbClr val="BFBFBF"/>
                </a:solidFill>
                <a:effectLst/>
                <a:uLnTx/>
                <a:uFillTx/>
                <a:latin typeface="Arial Black" pitchFamily="34" charset="0"/>
                <a:ea typeface="+mj-ea"/>
                <a:cs typeface="Arial" pitchFamily="34" charset="0"/>
              </a:rPr>
              <a:t>Lernen und Zielfunktion</a:t>
            </a:r>
            <a:endParaRPr lang="de-DE" sz="4000" b="1" dirty="0">
              <a:solidFill>
                <a:srgbClr val="BFBFBF"/>
              </a:solidFill>
              <a:latin typeface="Arial Black" pitchFamily="34" charset="0"/>
              <a:cs typeface="Arial" pitchFamily="34" charset="0"/>
            </a:endParaRPr>
          </a:p>
        </p:txBody>
      </p:sp>
      <p:sp>
        <p:nvSpPr>
          <p:cNvPr id="29701" name="Titel 1"/>
          <p:cNvSpPr txBox="1">
            <a:spLocks/>
          </p:cNvSpPr>
          <p:nvPr/>
        </p:nvSpPr>
        <p:spPr bwMode="auto">
          <a:xfrm>
            <a:off x="540773" y="2608595"/>
            <a:ext cx="8603227" cy="767197"/>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1" sz="3800" b="1">
                <a:latin typeface="Arial Black" pitchFamily="34" charset="0"/>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Lernen linearer Klassifikation</a:t>
            </a:r>
          </a:p>
        </p:txBody>
      </p:sp>
      <p:sp>
        <p:nvSpPr>
          <p:cNvPr id="29703" name="Titel 1"/>
          <p:cNvSpPr>
            <a:spLocks/>
          </p:cNvSpPr>
          <p:nvPr/>
        </p:nvSpPr>
        <p:spPr bwMode="auto">
          <a:xfrm>
            <a:off x="623888" y="2444750"/>
            <a:ext cx="85201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endParaRPr lang="de-DE" sz="3800" dirty="0">
              <a:solidFill>
                <a:srgbClr val="BFBFBF"/>
              </a:solidFill>
              <a:latin typeface="Arial Black" pitchFamily="34" charset="0"/>
              <a:cs typeface="Arial" pitchFamily="34" charset="0"/>
            </a:endParaRPr>
          </a:p>
        </p:txBody>
      </p:sp>
      <p:sp>
        <p:nvSpPr>
          <p:cNvPr id="29704" name="Titel 1"/>
          <p:cNvSpPr>
            <a:spLocks/>
          </p:cNvSpPr>
          <p:nvPr/>
        </p:nvSpPr>
        <p:spPr bwMode="auto">
          <a:xfrm>
            <a:off x="569997" y="4866968"/>
            <a:ext cx="8411057" cy="77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dirty="0">
                <a:solidFill>
                  <a:srgbClr val="BFBFBF"/>
                </a:solidFill>
                <a:latin typeface="Arial Black" pitchFamily="34" charset="0"/>
                <a:cs typeface="Arial" pitchFamily="34" charset="0"/>
              </a:rPr>
              <a:t>Lernen in </a:t>
            </a:r>
            <a:r>
              <a:rPr lang="de-DE" sz="3800" dirty="0" err="1">
                <a:solidFill>
                  <a:srgbClr val="BFBFBF"/>
                </a:solidFill>
                <a:latin typeface="Arial Black" pitchFamily="34" charset="0"/>
                <a:cs typeface="Arial" pitchFamily="34" charset="0"/>
              </a:rPr>
              <a:t>Multilayer</a:t>
            </a:r>
            <a:r>
              <a:rPr lang="de-DE" sz="3800" dirty="0">
                <a:solidFill>
                  <a:srgbClr val="BFBFBF"/>
                </a:solidFill>
                <a:latin typeface="Arial Black" pitchFamily="34" charset="0"/>
                <a:cs typeface="Arial" pitchFamily="34" charset="0"/>
              </a:rPr>
              <a:t>-Netzen</a:t>
            </a:r>
          </a:p>
        </p:txBody>
      </p:sp>
      <p:sp>
        <p:nvSpPr>
          <p:cNvPr id="29705" name="Titel 1"/>
          <p:cNvSpPr>
            <a:spLocks/>
          </p:cNvSpPr>
          <p:nvPr/>
        </p:nvSpPr>
        <p:spPr bwMode="auto">
          <a:xfrm>
            <a:off x="584078" y="5639620"/>
            <a:ext cx="8396976" cy="86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r>
              <a:rPr lang="de-DE" sz="3800" dirty="0">
                <a:solidFill>
                  <a:srgbClr val="BFBFBF"/>
                </a:solidFill>
                <a:latin typeface="Arial Black" pitchFamily="34" charset="0"/>
                <a:cs typeface="Arial" pitchFamily="34" charset="0"/>
              </a:rPr>
              <a:t>Backpropagation-Lernen</a:t>
            </a:r>
          </a:p>
        </p:txBody>
      </p:sp>
      <p:sp>
        <p:nvSpPr>
          <p:cNvPr id="10" name="Titel 1"/>
          <p:cNvSpPr txBox="1">
            <a:spLocks/>
          </p:cNvSpPr>
          <p:nvPr/>
        </p:nvSpPr>
        <p:spPr bwMode="auto">
          <a:xfrm>
            <a:off x="522250" y="1735741"/>
            <a:ext cx="8248123" cy="8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Lineare Klassifikation</a:t>
            </a:r>
          </a:p>
        </p:txBody>
      </p:sp>
      <p:sp>
        <p:nvSpPr>
          <p:cNvPr id="11" name="Titel 1"/>
          <p:cNvSpPr txBox="1">
            <a:spLocks/>
          </p:cNvSpPr>
          <p:nvPr/>
        </p:nvSpPr>
        <p:spPr bwMode="auto">
          <a:xfrm>
            <a:off x="510356" y="911355"/>
            <a:ext cx="7772400" cy="8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Assoziativspeicher</a:t>
            </a:r>
          </a:p>
        </p:txBody>
      </p:sp>
    </p:spTree>
    <p:extLst>
      <p:ext uri="{BB962C8B-B14F-4D97-AF65-F5344CB8AC3E}">
        <p14:creationId xmlns:p14="http://schemas.microsoft.com/office/powerpoint/2010/main" val="1100894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Das </a:t>
            </a:r>
            <a:r>
              <a:rPr lang="de-DE" dirty="0" err="1" smtClean="0"/>
              <a:t>Perzeptron</a:t>
            </a:r>
            <a:endParaRPr lang="de-DE" dirty="0"/>
          </a:p>
        </p:txBody>
      </p:sp>
      <p:sp>
        <p:nvSpPr>
          <p:cNvPr id="4" name="Textplatzhalter 3"/>
          <p:cNvSpPr>
            <a:spLocks noGrp="1"/>
          </p:cNvSpPr>
          <p:nvPr>
            <p:ph type="body" idx="1"/>
          </p:nvPr>
        </p:nvSpPr>
        <p:spPr/>
        <p:txBody>
          <a:bodyPr/>
          <a:lstStyle/>
          <a:p>
            <a:endParaRPr lang="de-DE"/>
          </a:p>
        </p:txBody>
      </p:sp>
      <p:sp>
        <p:nvSpPr>
          <p:cNvPr id="2" name="Fußzeilenplatzhalter 1"/>
          <p:cNvSpPr>
            <a:spLocks noGrp="1"/>
          </p:cNvSpPr>
          <p:nvPr>
            <p:ph type="ftr" sz="quarter" idx="10"/>
          </p:nvPr>
        </p:nvSpPr>
        <p:spPr/>
        <p:txBody>
          <a:bodyPr/>
          <a:lstStyle/>
          <a:p>
            <a:pPr>
              <a:defRPr/>
            </a:pPr>
            <a:r>
              <a:rPr lang="de-DE" smtClean="0"/>
              <a:t>Rüdiger Brause: Adaptive Systeme AS-2 WS 2013</a:t>
            </a:r>
            <a:endParaRPr lang="de-DE"/>
          </a:p>
        </p:txBody>
      </p:sp>
    </p:spTree>
    <p:extLst>
      <p:ext uri="{BB962C8B-B14F-4D97-AF65-F5344CB8AC3E}">
        <p14:creationId xmlns:p14="http://schemas.microsoft.com/office/powerpoint/2010/main" val="405163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3077" name="Freeform 6"/>
          <p:cNvSpPr>
            <a:spLocks/>
          </p:cNvSpPr>
          <p:nvPr/>
        </p:nvSpPr>
        <p:spPr bwMode="auto">
          <a:xfrm>
            <a:off x="792163" y="2435225"/>
            <a:ext cx="1714500" cy="2295525"/>
          </a:xfrm>
          <a:custGeom>
            <a:avLst/>
            <a:gdLst>
              <a:gd name="T0" fmla="*/ 0 w 1080"/>
              <a:gd name="T1" fmla="*/ 2147483647 h 1446"/>
              <a:gd name="T2" fmla="*/ 0 w 1080"/>
              <a:gd name="T3" fmla="*/ 2147483647 h 1446"/>
              <a:gd name="T4" fmla="*/ 2147483647 w 1080"/>
              <a:gd name="T5" fmla="*/ 2147483647 h 1446"/>
              <a:gd name="T6" fmla="*/ 2147483647 w 1080"/>
              <a:gd name="T7" fmla="*/ 2147483647 h 1446"/>
              <a:gd name="T8" fmla="*/ 0 w 1080"/>
              <a:gd name="T9" fmla="*/ 0 h 1446"/>
              <a:gd name="T10" fmla="*/ 0 w 1080"/>
              <a:gd name="T11" fmla="*/ 2147483647 h 1446"/>
              <a:gd name="T12" fmla="*/ 0 60000 65536"/>
              <a:gd name="T13" fmla="*/ 0 60000 65536"/>
              <a:gd name="T14" fmla="*/ 0 60000 65536"/>
              <a:gd name="T15" fmla="*/ 0 60000 65536"/>
              <a:gd name="T16" fmla="*/ 0 60000 65536"/>
              <a:gd name="T17" fmla="*/ 0 60000 65536"/>
              <a:gd name="T18" fmla="*/ 0 w 1080"/>
              <a:gd name="T19" fmla="*/ 0 h 1446"/>
              <a:gd name="T20" fmla="*/ 1080 w 1080"/>
              <a:gd name="T21" fmla="*/ 1446 h 1446"/>
            </a:gdLst>
            <a:ahLst/>
            <a:cxnLst>
              <a:cxn ang="T12">
                <a:pos x="T0" y="T1"/>
              </a:cxn>
              <a:cxn ang="T13">
                <a:pos x="T2" y="T3"/>
              </a:cxn>
              <a:cxn ang="T14">
                <a:pos x="T4" y="T5"/>
              </a:cxn>
              <a:cxn ang="T15">
                <a:pos x="T6" y="T7"/>
              </a:cxn>
              <a:cxn ang="T16">
                <a:pos x="T8" y="T9"/>
              </a:cxn>
              <a:cxn ang="T17">
                <a:pos x="T10" y="T11"/>
              </a:cxn>
            </a:cxnLst>
            <a:rect l="T18" t="T19" r="T20" b="T21"/>
            <a:pathLst>
              <a:path w="1080" h="1446">
                <a:moveTo>
                  <a:pt x="0" y="7"/>
                </a:moveTo>
                <a:lnTo>
                  <a:pt x="0" y="1446"/>
                </a:lnTo>
                <a:lnTo>
                  <a:pt x="1080" y="975"/>
                </a:lnTo>
                <a:lnTo>
                  <a:pt x="1080" y="118"/>
                </a:lnTo>
                <a:lnTo>
                  <a:pt x="0" y="0"/>
                </a:lnTo>
                <a:lnTo>
                  <a:pt x="0" y="7"/>
                </a:lnTo>
              </a:path>
            </a:pathLst>
          </a:custGeom>
          <a:solidFill>
            <a:srgbClr val="FFFFCC"/>
          </a:solidFill>
          <a:ln w="0">
            <a:solidFill>
              <a:srgbClr val="000000"/>
            </a:solidFill>
            <a:round/>
            <a:headEnd/>
            <a:tailEnd/>
          </a:ln>
        </p:spPr>
        <p:txBody>
          <a:bodyPr/>
          <a:lstStyle/>
          <a:p>
            <a:endParaRPr lang="de-DE"/>
          </a:p>
        </p:txBody>
      </p:sp>
      <p:sp>
        <p:nvSpPr>
          <p:cNvPr id="3078" name="Rectangle 2"/>
          <p:cNvSpPr>
            <a:spLocks noGrp="1" noChangeArrowheads="1"/>
          </p:cNvSpPr>
          <p:nvPr>
            <p:ph type="title"/>
          </p:nvPr>
        </p:nvSpPr>
        <p:spPr/>
        <p:txBody>
          <a:bodyPr/>
          <a:lstStyle/>
          <a:p>
            <a:r>
              <a:rPr lang="de-DE" smtClean="0"/>
              <a:t>Das Perzeptron</a:t>
            </a:r>
          </a:p>
        </p:txBody>
      </p:sp>
      <p:sp>
        <p:nvSpPr>
          <p:cNvPr id="3079" name="Rectangle 3"/>
          <p:cNvSpPr>
            <a:spLocks noGrp="1" noChangeArrowheads="1"/>
          </p:cNvSpPr>
          <p:nvPr>
            <p:ph type="body" sz="half" idx="1"/>
          </p:nvPr>
        </p:nvSpPr>
        <p:spPr/>
        <p:txBody>
          <a:bodyPr/>
          <a:lstStyle/>
          <a:p>
            <a:pPr marL="0" indent="0">
              <a:buFontTx/>
              <a:buNone/>
            </a:pPr>
            <a:r>
              <a:rPr lang="de-DE" sz="2000" smtClean="0"/>
              <a:t>Idee: </a:t>
            </a:r>
            <a:r>
              <a:rPr lang="de-DE" sz="2000" b="0" smtClean="0"/>
              <a:t>Reize wiedererkennen		</a:t>
            </a:r>
            <a:r>
              <a:rPr lang="de-DE" sz="2000" b="0" smtClean="0">
                <a:solidFill>
                  <a:schemeClr val="bg2"/>
                </a:solidFill>
              </a:rPr>
              <a:t>Rosenblatt 1958</a:t>
            </a:r>
          </a:p>
        </p:txBody>
      </p:sp>
      <p:sp>
        <p:nvSpPr>
          <p:cNvPr id="132100" name="Text Box 4"/>
          <p:cNvSpPr txBox="1">
            <a:spLocks noChangeArrowheads="1"/>
          </p:cNvSpPr>
          <p:nvPr/>
        </p:nvSpPr>
        <p:spPr bwMode="auto">
          <a:xfrm>
            <a:off x="5932488" y="1963738"/>
            <a:ext cx="2908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3300"/>
              </a:buClr>
              <a:buFont typeface="Wingdings" pitchFamily="2" charset="2"/>
              <a:buChar char="§"/>
            </a:pPr>
            <a:r>
              <a:rPr lang="de-DE"/>
              <a:t> Künstliche Retina</a:t>
            </a:r>
          </a:p>
          <a:p>
            <a:pPr>
              <a:buClr>
                <a:srgbClr val="FF3300"/>
              </a:buClr>
              <a:buFont typeface="Wingdings" pitchFamily="2" charset="2"/>
              <a:buChar char="§"/>
            </a:pPr>
            <a:r>
              <a:rPr lang="de-DE"/>
              <a:t> Assoziations-Schicht</a:t>
            </a:r>
          </a:p>
          <a:p>
            <a:pPr>
              <a:buClr>
                <a:srgbClr val="FF3300"/>
              </a:buClr>
              <a:buFont typeface="Wingdings" pitchFamily="2" charset="2"/>
              <a:buChar char="§"/>
            </a:pPr>
            <a:r>
              <a:rPr lang="de-DE"/>
              <a:t> Response-Schicht</a:t>
            </a:r>
          </a:p>
        </p:txBody>
      </p:sp>
      <p:sp>
        <p:nvSpPr>
          <p:cNvPr id="3081" name="Line 5"/>
          <p:cNvSpPr>
            <a:spLocks noChangeShapeType="1"/>
          </p:cNvSpPr>
          <p:nvPr/>
        </p:nvSpPr>
        <p:spPr bwMode="auto">
          <a:xfrm flipV="1">
            <a:off x="777875" y="3298825"/>
            <a:ext cx="1717675" cy="119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82" name="Line 7"/>
          <p:cNvSpPr>
            <a:spLocks noChangeShapeType="1"/>
          </p:cNvSpPr>
          <p:nvPr/>
        </p:nvSpPr>
        <p:spPr bwMode="auto">
          <a:xfrm>
            <a:off x="777875" y="2741613"/>
            <a:ext cx="1692275" cy="130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83" name="Line 8"/>
          <p:cNvSpPr>
            <a:spLocks noChangeShapeType="1"/>
          </p:cNvSpPr>
          <p:nvPr/>
        </p:nvSpPr>
        <p:spPr bwMode="auto">
          <a:xfrm flipV="1">
            <a:off x="777875" y="3817938"/>
            <a:ext cx="1703388" cy="546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84" name="Line 9"/>
          <p:cNvSpPr>
            <a:spLocks noChangeShapeType="1"/>
          </p:cNvSpPr>
          <p:nvPr/>
        </p:nvSpPr>
        <p:spPr bwMode="auto">
          <a:xfrm flipV="1">
            <a:off x="777875" y="3654425"/>
            <a:ext cx="1717675" cy="425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85" name="Line 10"/>
          <p:cNvSpPr>
            <a:spLocks noChangeShapeType="1"/>
          </p:cNvSpPr>
          <p:nvPr/>
        </p:nvSpPr>
        <p:spPr bwMode="auto">
          <a:xfrm flipV="1">
            <a:off x="777875" y="3489325"/>
            <a:ext cx="1692275" cy="273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86" name="Line 11"/>
          <p:cNvSpPr>
            <a:spLocks noChangeShapeType="1"/>
          </p:cNvSpPr>
          <p:nvPr/>
        </p:nvSpPr>
        <p:spPr bwMode="auto">
          <a:xfrm>
            <a:off x="777875" y="3063875"/>
            <a:ext cx="1703388"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87" name="Line 12"/>
          <p:cNvSpPr>
            <a:spLocks noChangeShapeType="1"/>
          </p:cNvSpPr>
          <p:nvPr/>
        </p:nvSpPr>
        <p:spPr bwMode="auto">
          <a:xfrm>
            <a:off x="1065213" y="2446338"/>
            <a:ext cx="1587" cy="21415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88" name="Line 13"/>
          <p:cNvSpPr>
            <a:spLocks noChangeShapeType="1"/>
          </p:cNvSpPr>
          <p:nvPr/>
        </p:nvSpPr>
        <p:spPr bwMode="auto">
          <a:xfrm>
            <a:off x="1311275" y="2495550"/>
            <a:ext cx="1588" cy="2000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89" name="Line 14"/>
          <p:cNvSpPr>
            <a:spLocks noChangeShapeType="1"/>
          </p:cNvSpPr>
          <p:nvPr/>
        </p:nvSpPr>
        <p:spPr bwMode="auto">
          <a:xfrm>
            <a:off x="1524000" y="2506663"/>
            <a:ext cx="1588" cy="18907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90" name="Line 15"/>
          <p:cNvSpPr>
            <a:spLocks noChangeShapeType="1"/>
          </p:cNvSpPr>
          <p:nvPr/>
        </p:nvSpPr>
        <p:spPr bwMode="auto">
          <a:xfrm>
            <a:off x="1738313" y="2528888"/>
            <a:ext cx="1587" cy="17748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91" name="Line 16"/>
          <p:cNvSpPr>
            <a:spLocks noChangeShapeType="1"/>
          </p:cNvSpPr>
          <p:nvPr/>
        </p:nvSpPr>
        <p:spPr bwMode="auto">
          <a:xfrm>
            <a:off x="1951038" y="2554288"/>
            <a:ext cx="1587" cy="1679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92" name="Line 17"/>
          <p:cNvSpPr>
            <a:spLocks noChangeShapeType="1"/>
          </p:cNvSpPr>
          <p:nvPr/>
        </p:nvSpPr>
        <p:spPr bwMode="auto">
          <a:xfrm>
            <a:off x="2130425" y="2576513"/>
            <a:ext cx="1588" cy="1563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93" name="Line 18"/>
          <p:cNvSpPr>
            <a:spLocks noChangeShapeType="1"/>
          </p:cNvSpPr>
          <p:nvPr/>
        </p:nvSpPr>
        <p:spPr bwMode="auto">
          <a:xfrm>
            <a:off x="2282825" y="2600325"/>
            <a:ext cx="1588" cy="14906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94" name="Line 19"/>
          <p:cNvSpPr>
            <a:spLocks noChangeShapeType="1"/>
          </p:cNvSpPr>
          <p:nvPr/>
        </p:nvSpPr>
        <p:spPr bwMode="auto">
          <a:xfrm>
            <a:off x="2398713" y="2622550"/>
            <a:ext cx="1587" cy="1420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95" name="Freeform 20"/>
          <p:cNvSpPr>
            <a:spLocks/>
          </p:cNvSpPr>
          <p:nvPr/>
        </p:nvSpPr>
        <p:spPr bwMode="auto">
          <a:xfrm>
            <a:off x="3470275" y="2617788"/>
            <a:ext cx="320675" cy="322262"/>
          </a:xfrm>
          <a:custGeom>
            <a:avLst/>
            <a:gdLst>
              <a:gd name="T0" fmla="*/ 2147483647 w 202"/>
              <a:gd name="T1" fmla="*/ 2147483647 h 203"/>
              <a:gd name="T2" fmla="*/ 2147483647 w 202"/>
              <a:gd name="T3" fmla="*/ 2147483647 h 203"/>
              <a:gd name="T4" fmla="*/ 2147483647 w 202"/>
              <a:gd name="T5" fmla="*/ 2147483647 h 203"/>
              <a:gd name="T6" fmla="*/ 2147483647 w 202"/>
              <a:gd name="T7" fmla="*/ 2147483647 h 203"/>
              <a:gd name="T8" fmla="*/ 2147483647 w 202"/>
              <a:gd name="T9" fmla="*/ 2147483647 h 203"/>
              <a:gd name="T10" fmla="*/ 2147483647 w 202"/>
              <a:gd name="T11" fmla="*/ 2147483647 h 203"/>
              <a:gd name="T12" fmla="*/ 2147483647 w 202"/>
              <a:gd name="T13" fmla="*/ 2147483647 h 203"/>
              <a:gd name="T14" fmla="*/ 2147483647 w 202"/>
              <a:gd name="T15" fmla="*/ 2147483647 h 203"/>
              <a:gd name="T16" fmla="*/ 2147483647 w 202"/>
              <a:gd name="T17" fmla="*/ 0 h 203"/>
              <a:gd name="T18" fmla="*/ 2147483647 w 202"/>
              <a:gd name="T19" fmla="*/ 2147483647 h 203"/>
              <a:gd name="T20" fmla="*/ 2147483647 w 202"/>
              <a:gd name="T21" fmla="*/ 2147483647 h 203"/>
              <a:gd name="T22" fmla="*/ 2147483647 w 202"/>
              <a:gd name="T23" fmla="*/ 2147483647 h 203"/>
              <a:gd name="T24" fmla="*/ 2147483647 w 202"/>
              <a:gd name="T25" fmla="*/ 2147483647 h 203"/>
              <a:gd name="T26" fmla="*/ 2147483647 w 202"/>
              <a:gd name="T27" fmla="*/ 2147483647 h 203"/>
              <a:gd name="T28" fmla="*/ 2147483647 w 202"/>
              <a:gd name="T29" fmla="*/ 2147483647 h 203"/>
              <a:gd name="T30" fmla="*/ 2147483647 w 202"/>
              <a:gd name="T31" fmla="*/ 2147483647 h 203"/>
              <a:gd name="T32" fmla="*/ 0 w 202"/>
              <a:gd name="T33" fmla="*/ 2147483647 h 203"/>
              <a:gd name="T34" fmla="*/ 2147483647 w 202"/>
              <a:gd name="T35" fmla="*/ 2147483647 h 203"/>
              <a:gd name="T36" fmla="*/ 2147483647 w 202"/>
              <a:gd name="T37" fmla="*/ 2147483647 h 203"/>
              <a:gd name="T38" fmla="*/ 2147483647 w 202"/>
              <a:gd name="T39" fmla="*/ 2147483647 h 203"/>
              <a:gd name="T40" fmla="*/ 2147483647 w 202"/>
              <a:gd name="T41" fmla="*/ 2147483647 h 203"/>
              <a:gd name="T42" fmla="*/ 2147483647 w 202"/>
              <a:gd name="T43" fmla="*/ 2147483647 h 203"/>
              <a:gd name="T44" fmla="*/ 2147483647 w 202"/>
              <a:gd name="T45" fmla="*/ 2147483647 h 203"/>
              <a:gd name="T46" fmla="*/ 2147483647 w 202"/>
              <a:gd name="T47" fmla="*/ 2147483647 h 203"/>
              <a:gd name="T48" fmla="*/ 2147483647 w 202"/>
              <a:gd name="T49" fmla="*/ 2147483647 h 203"/>
              <a:gd name="T50" fmla="*/ 2147483647 w 202"/>
              <a:gd name="T51" fmla="*/ 2147483647 h 203"/>
              <a:gd name="T52" fmla="*/ 2147483647 w 202"/>
              <a:gd name="T53" fmla="*/ 2147483647 h 203"/>
              <a:gd name="T54" fmla="*/ 2147483647 w 202"/>
              <a:gd name="T55" fmla="*/ 2147483647 h 203"/>
              <a:gd name="T56" fmla="*/ 2147483647 w 202"/>
              <a:gd name="T57" fmla="*/ 2147483647 h 203"/>
              <a:gd name="T58" fmla="*/ 2147483647 w 202"/>
              <a:gd name="T59" fmla="*/ 2147483647 h 203"/>
              <a:gd name="T60" fmla="*/ 2147483647 w 202"/>
              <a:gd name="T61" fmla="*/ 2147483647 h 203"/>
              <a:gd name="T62" fmla="*/ 2147483647 w 202"/>
              <a:gd name="T63" fmla="*/ 2147483647 h 203"/>
              <a:gd name="T64" fmla="*/ 2147483647 w 202"/>
              <a:gd name="T65" fmla="*/ 2147483647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03"/>
              <a:gd name="T101" fmla="*/ 202 w 202"/>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03">
                <a:moveTo>
                  <a:pt x="202" y="102"/>
                </a:moveTo>
                <a:lnTo>
                  <a:pt x="200" y="80"/>
                </a:lnTo>
                <a:lnTo>
                  <a:pt x="193" y="62"/>
                </a:lnTo>
                <a:lnTo>
                  <a:pt x="183" y="45"/>
                </a:lnTo>
                <a:lnTo>
                  <a:pt x="172" y="29"/>
                </a:lnTo>
                <a:lnTo>
                  <a:pt x="158" y="17"/>
                </a:lnTo>
                <a:lnTo>
                  <a:pt x="139" y="7"/>
                </a:lnTo>
                <a:lnTo>
                  <a:pt x="120" y="3"/>
                </a:lnTo>
                <a:lnTo>
                  <a:pt x="101" y="0"/>
                </a:lnTo>
                <a:lnTo>
                  <a:pt x="80" y="3"/>
                </a:lnTo>
                <a:lnTo>
                  <a:pt x="61" y="7"/>
                </a:lnTo>
                <a:lnTo>
                  <a:pt x="45" y="17"/>
                </a:lnTo>
                <a:lnTo>
                  <a:pt x="28" y="29"/>
                </a:lnTo>
                <a:lnTo>
                  <a:pt x="16" y="45"/>
                </a:lnTo>
                <a:lnTo>
                  <a:pt x="7" y="62"/>
                </a:lnTo>
                <a:lnTo>
                  <a:pt x="2" y="80"/>
                </a:lnTo>
                <a:lnTo>
                  <a:pt x="0" y="102"/>
                </a:lnTo>
                <a:lnTo>
                  <a:pt x="2" y="123"/>
                </a:lnTo>
                <a:lnTo>
                  <a:pt x="7" y="142"/>
                </a:lnTo>
                <a:lnTo>
                  <a:pt x="16" y="158"/>
                </a:lnTo>
                <a:lnTo>
                  <a:pt x="28" y="172"/>
                </a:lnTo>
                <a:lnTo>
                  <a:pt x="45" y="184"/>
                </a:lnTo>
                <a:lnTo>
                  <a:pt x="61" y="193"/>
                </a:lnTo>
                <a:lnTo>
                  <a:pt x="80" y="200"/>
                </a:lnTo>
                <a:lnTo>
                  <a:pt x="101" y="203"/>
                </a:lnTo>
                <a:lnTo>
                  <a:pt x="120" y="200"/>
                </a:lnTo>
                <a:lnTo>
                  <a:pt x="139" y="193"/>
                </a:lnTo>
                <a:lnTo>
                  <a:pt x="158" y="184"/>
                </a:lnTo>
                <a:lnTo>
                  <a:pt x="172" y="172"/>
                </a:lnTo>
                <a:lnTo>
                  <a:pt x="183" y="158"/>
                </a:lnTo>
                <a:lnTo>
                  <a:pt x="193" y="142"/>
                </a:lnTo>
                <a:lnTo>
                  <a:pt x="200" y="123"/>
                </a:lnTo>
                <a:lnTo>
                  <a:pt x="202" y="102"/>
                </a:lnTo>
              </a:path>
            </a:pathLst>
          </a:custGeom>
          <a:solidFill>
            <a:srgbClr val="FFCC66"/>
          </a:solidFill>
          <a:ln w="12700">
            <a:solidFill>
              <a:srgbClr val="000000"/>
            </a:solidFill>
            <a:round/>
            <a:headEnd/>
            <a:tailEnd/>
          </a:ln>
        </p:spPr>
        <p:txBody>
          <a:bodyPr/>
          <a:lstStyle/>
          <a:p>
            <a:endParaRPr lang="de-DE"/>
          </a:p>
        </p:txBody>
      </p:sp>
      <p:sp>
        <p:nvSpPr>
          <p:cNvPr id="3096" name="Freeform 21"/>
          <p:cNvSpPr>
            <a:spLocks/>
          </p:cNvSpPr>
          <p:nvPr/>
        </p:nvSpPr>
        <p:spPr bwMode="auto">
          <a:xfrm>
            <a:off x="3470275" y="2995613"/>
            <a:ext cx="320675" cy="322262"/>
          </a:xfrm>
          <a:custGeom>
            <a:avLst/>
            <a:gdLst>
              <a:gd name="T0" fmla="*/ 2147483647 w 202"/>
              <a:gd name="T1" fmla="*/ 2147483647 h 203"/>
              <a:gd name="T2" fmla="*/ 2147483647 w 202"/>
              <a:gd name="T3" fmla="*/ 2147483647 h 203"/>
              <a:gd name="T4" fmla="*/ 2147483647 w 202"/>
              <a:gd name="T5" fmla="*/ 2147483647 h 203"/>
              <a:gd name="T6" fmla="*/ 2147483647 w 202"/>
              <a:gd name="T7" fmla="*/ 2147483647 h 203"/>
              <a:gd name="T8" fmla="*/ 2147483647 w 202"/>
              <a:gd name="T9" fmla="*/ 2147483647 h 203"/>
              <a:gd name="T10" fmla="*/ 2147483647 w 202"/>
              <a:gd name="T11" fmla="*/ 2147483647 h 203"/>
              <a:gd name="T12" fmla="*/ 2147483647 w 202"/>
              <a:gd name="T13" fmla="*/ 2147483647 h 203"/>
              <a:gd name="T14" fmla="*/ 2147483647 w 202"/>
              <a:gd name="T15" fmla="*/ 2147483647 h 203"/>
              <a:gd name="T16" fmla="*/ 2147483647 w 202"/>
              <a:gd name="T17" fmla="*/ 0 h 203"/>
              <a:gd name="T18" fmla="*/ 2147483647 w 202"/>
              <a:gd name="T19" fmla="*/ 2147483647 h 203"/>
              <a:gd name="T20" fmla="*/ 2147483647 w 202"/>
              <a:gd name="T21" fmla="*/ 2147483647 h 203"/>
              <a:gd name="T22" fmla="*/ 2147483647 w 202"/>
              <a:gd name="T23" fmla="*/ 2147483647 h 203"/>
              <a:gd name="T24" fmla="*/ 2147483647 w 202"/>
              <a:gd name="T25" fmla="*/ 2147483647 h 203"/>
              <a:gd name="T26" fmla="*/ 2147483647 w 202"/>
              <a:gd name="T27" fmla="*/ 2147483647 h 203"/>
              <a:gd name="T28" fmla="*/ 2147483647 w 202"/>
              <a:gd name="T29" fmla="*/ 2147483647 h 203"/>
              <a:gd name="T30" fmla="*/ 2147483647 w 202"/>
              <a:gd name="T31" fmla="*/ 2147483647 h 203"/>
              <a:gd name="T32" fmla="*/ 0 w 202"/>
              <a:gd name="T33" fmla="*/ 2147483647 h 203"/>
              <a:gd name="T34" fmla="*/ 2147483647 w 202"/>
              <a:gd name="T35" fmla="*/ 2147483647 h 203"/>
              <a:gd name="T36" fmla="*/ 2147483647 w 202"/>
              <a:gd name="T37" fmla="*/ 2147483647 h 203"/>
              <a:gd name="T38" fmla="*/ 2147483647 w 202"/>
              <a:gd name="T39" fmla="*/ 2147483647 h 203"/>
              <a:gd name="T40" fmla="*/ 2147483647 w 202"/>
              <a:gd name="T41" fmla="*/ 2147483647 h 203"/>
              <a:gd name="T42" fmla="*/ 2147483647 w 202"/>
              <a:gd name="T43" fmla="*/ 2147483647 h 203"/>
              <a:gd name="T44" fmla="*/ 2147483647 w 202"/>
              <a:gd name="T45" fmla="*/ 2147483647 h 203"/>
              <a:gd name="T46" fmla="*/ 2147483647 w 202"/>
              <a:gd name="T47" fmla="*/ 2147483647 h 203"/>
              <a:gd name="T48" fmla="*/ 2147483647 w 202"/>
              <a:gd name="T49" fmla="*/ 2147483647 h 203"/>
              <a:gd name="T50" fmla="*/ 2147483647 w 202"/>
              <a:gd name="T51" fmla="*/ 2147483647 h 203"/>
              <a:gd name="T52" fmla="*/ 2147483647 w 202"/>
              <a:gd name="T53" fmla="*/ 2147483647 h 203"/>
              <a:gd name="T54" fmla="*/ 2147483647 w 202"/>
              <a:gd name="T55" fmla="*/ 2147483647 h 203"/>
              <a:gd name="T56" fmla="*/ 2147483647 w 202"/>
              <a:gd name="T57" fmla="*/ 2147483647 h 203"/>
              <a:gd name="T58" fmla="*/ 2147483647 w 202"/>
              <a:gd name="T59" fmla="*/ 2147483647 h 203"/>
              <a:gd name="T60" fmla="*/ 2147483647 w 202"/>
              <a:gd name="T61" fmla="*/ 2147483647 h 203"/>
              <a:gd name="T62" fmla="*/ 2147483647 w 202"/>
              <a:gd name="T63" fmla="*/ 2147483647 h 203"/>
              <a:gd name="T64" fmla="*/ 2147483647 w 202"/>
              <a:gd name="T65" fmla="*/ 2147483647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03"/>
              <a:gd name="T101" fmla="*/ 202 w 202"/>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03">
                <a:moveTo>
                  <a:pt x="202" y="101"/>
                </a:moveTo>
                <a:lnTo>
                  <a:pt x="200" y="80"/>
                </a:lnTo>
                <a:lnTo>
                  <a:pt x="193" y="61"/>
                </a:lnTo>
                <a:lnTo>
                  <a:pt x="183" y="45"/>
                </a:lnTo>
                <a:lnTo>
                  <a:pt x="172" y="31"/>
                </a:lnTo>
                <a:lnTo>
                  <a:pt x="158" y="17"/>
                </a:lnTo>
                <a:lnTo>
                  <a:pt x="139" y="7"/>
                </a:lnTo>
                <a:lnTo>
                  <a:pt x="120" y="3"/>
                </a:lnTo>
                <a:lnTo>
                  <a:pt x="101" y="0"/>
                </a:lnTo>
                <a:lnTo>
                  <a:pt x="80" y="3"/>
                </a:lnTo>
                <a:lnTo>
                  <a:pt x="61" y="7"/>
                </a:lnTo>
                <a:lnTo>
                  <a:pt x="45" y="17"/>
                </a:lnTo>
                <a:lnTo>
                  <a:pt x="28" y="31"/>
                </a:lnTo>
                <a:lnTo>
                  <a:pt x="16" y="45"/>
                </a:lnTo>
                <a:lnTo>
                  <a:pt x="7" y="61"/>
                </a:lnTo>
                <a:lnTo>
                  <a:pt x="2" y="80"/>
                </a:lnTo>
                <a:lnTo>
                  <a:pt x="0" y="101"/>
                </a:lnTo>
                <a:lnTo>
                  <a:pt x="2" y="123"/>
                </a:lnTo>
                <a:lnTo>
                  <a:pt x="7" y="141"/>
                </a:lnTo>
                <a:lnTo>
                  <a:pt x="16" y="158"/>
                </a:lnTo>
                <a:lnTo>
                  <a:pt x="28" y="172"/>
                </a:lnTo>
                <a:lnTo>
                  <a:pt x="45" y="186"/>
                </a:lnTo>
                <a:lnTo>
                  <a:pt x="61" y="196"/>
                </a:lnTo>
                <a:lnTo>
                  <a:pt x="80" y="200"/>
                </a:lnTo>
                <a:lnTo>
                  <a:pt x="101" y="203"/>
                </a:lnTo>
                <a:lnTo>
                  <a:pt x="120" y="200"/>
                </a:lnTo>
                <a:lnTo>
                  <a:pt x="139" y="196"/>
                </a:lnTo>
                <a:lnTo>
                  <a:pt x="158" y="186"/>
                </a:lnTo>
                <a:lnTo>
                  <a:pt x="172" y="172"/>
                </a:lnTo>
                <a:lnTo>
                  <a:pt x="183" y="158"/>
                </a:lnTo>
                <a:lnTo>
                  <a:pt x="193" y="141"/>
                </a:lnTo>
                <a:lnTo>
                  <a:pt x="200" y="123"/>
                </a:lnTo>
                <a:lnTo>
                  <a:pt x="202" y="101"/>
                </a:lnTo>
              </a:path>
            </a:pathLst>
          </a:custGeom>
          <a:solidFill>
            <a:srgbClr val="FFCC66"/>
          </a:solidFill>
          <a:ln w="12700">
            <a:solidFill>
              <a:srgbClr val="000000"/>
            </a:solidFill>
            <a:round/>
            <a:headEnd/>
            <a:tailEnd/>
          </a:ln>
        </p:spPr>
        <p:txBody>
          <a:bodyPr/>
          <a:lstStyle/>
          <a:p>
            <a:endParaRPr lang="de-DE"/>
          </a:p>
        </p:txBody>
      </p:sp>
      <p:sp>
        <p:nvSpPr>
          <p:cNvPr id="3097" name="Freeform 22"/>
          <p:cNvSpPr>
            <a:spLocks/>
          </p:cNvSpPr>
          <p:nvPr/>
        </p:nvSpPr>
        <p:spPr bwMode="auto">
          <a:xfrm>
            <a:off x="3470275" y="3848100"/>
            <a:ext cx="320675" cy="322263"/>
          </a:xfrm>
          <a:custGeom>
            <a:avLst/>
            <a:gdLst>
              <a:gd name="T0" fmla="*/ 2147483647 w 202"/>
              <a:gd name="T1" fmla="*/ 2147483647 h 203"/>
              <a:gd name="T2" fmla="*/ 2147483647 w 202"/>
              <a:gd name="T3" fmla="*/ 2147483647 h 203"/>
              <a:gd name="T4" fmla="*/ 2147483647 w 202"/>
              <a:gd name="T5" fmla="*/ 2147483647 h 203"/>
              <a:gd name="T6" fmla="*/ 2147483647 w 202"/>
              <a:gd name="T7" fmla="*/ 2147483647 h 203"/>
              <a:gd name="T8" fmla="*/ 2147483647 w 202"/>
              <a:gd name="T9" fmla="*/ 2147483647 h 203"/>
              <a:gd name="T10" fmla="*/ 2147483647 w 202"/>
              <a:gd name="T11" fmla="*/ 2147483647 h 203"/>
              <a:gd name="T12" fmla="*/ 2147483647 w 202"/>
              <a:gd name="T13" fmla="*/ 2147483647 h 203"/>
              <a:gd name="T14" fmla="*/ 2147483647 w 202"/>
              <a:gd name="T15" fmla="*/ 2147483647 h 203"/>
              <a:gd name="T16" fmla="*/ 2147483647 w 202"/>
              <a:gd name="T17" fmla="*/ 0 h 203"/>
              <a:gd name="T18" fmla="*/ 2147483647 w 202"/>
              <a:gd name="T19" fmla="*/ 2147483647 h 203"/>
              <a:gd name="T20" fmla="*/ 2147483647 w 202"/>
              <a:gd name="T21" fmla="*/ 2147483647 h 203"/>
              <a:gd name="T22" fmla="*/ 2147483647 w 202"/>
              <a:gd name="T23" fmla="*/ 2147483647 h 203"/>
              <a:gd name="T24" fmla="*/ 2147483647 w 202"/>
              <a:gd name="T25" fmla="*/ 2147483647 h 203"/>
              <a:gd name="T26" fmla="*/ 2147483647 w 202"/>
              <a:gd name="T27" fmla="*/ 2147483647 h 203"/>
              <a:gd name="T28" fmla="*/ 2147483647 w 202"/>
              <a:gd name="T29" fmla="*/ 2147483647 h 203"/>
              <a:gd name="T30" fmla="*/ 2147483647 w 202"/>
              <a:gd name="T31" fmla="*/ 2147483647 h 203"/>
              <a:gd name="T32" fmla="*/ 0 w 202"/>
              <a:gd name="T33" fmla="*/ 2147483647 h 203"/>
              <a:gd name="T34" fmla="*/ 2147483647 w 202"/>
              <a:gd name="T35" fmla="*/ 2147483647 h 203"/>
              <a:gd name="T36" fmla="*/ 2147483647 w 202"/>
              <a:gd name="T37" fmla="*/ 2147483647 h 203"/>
              <a:gd name="T38" fmla="*/ 2147483647 w 202"/>
              <a:gd name="T39" fmla="*/ 2147483647 h 203"/>
              <a:gd name="T40" fmla="*/ 2147483647 w 202"/>
              <a:gd name="T41" fmla="*/ 2147483647 h 203"/>
              <a:gd name="T42" fmla="*/ 2147483647 w 202"/>
              <a:gd name="T43" fmla="*/ 2147483647 h 203"/>
              <a:gd name="T44" fmla="*/ 2147483647 w 202"/>
              <a:gd name="T45" fmla="*/ 2147483647 h 203"/>
              <a:gd name="T46" fmla="*/ 2147483647 w 202"/>
              <a:gd name="T47" fmla="*/ 2147483647 h 203"/>
              <a:gd name="T48" fmla="*/ 2147483647 w 202"/>
              <a:gd name="T49" fmla="*/ 2147483647 h 203"/>
              <a:gd name="T50" fmla="*/ 2147483647 w 202"/>
              <a:gd name="T51" fmla="*/ 2147483647 h 203"/>
              <a:gd name="T52" fmla="*/ 2147483647 w 202"/>
              <a:gd name="T53" fmla="*/ 2147483647 h 203"/>
              <a:gd name="T54" fmla="*/ 2147483647 w 202"/>
              <a:gd name="T55" fmla="*/ 2147483647 h 203"/>
              <a:gd name="T56" fmla="*/ 2147483647 w 202"/>
              <a:gd name="T57" fmla="*/ 2147483647 h 203"/>
              <a:gd name="T58" fmla="*/ 2147483647 w 202"/>
              <a:gd name="T59" fmla="*/ 2147483647 h 203"/>
              <a:gd name="T60" fmla="*/ 2147483647 w 202"/>
              <a:gd name="T61" fmla="*/ 2147483647 h 203"/>
              <a:gd name="T62" fmla="*/ 2147483647 w 202"/>
              <a:gd name="T63" fmla="*/ 2147483647 h 203"/>
              <a:gd name="T64" fmla="*/ 2147483647 w 202"/>
              <a:gd name="T65" fmla="*/ 2147483647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03"/>
              <a:gd name="T101" fmla="*/ 202 w 202"/>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03">
                <a:moveTo>
                  <a:pt x="202" y="101"/>
                </a:moveTo>
                <a:lnTo>
                  <a:pt x="200" y="80"/>
                </a:lnTo>
                <a:lnTo>
                  <a:pt x="193" y="61"/>
                </a:lnTo>
                <a:lnTo>
                  <a:pt x="183" y="45"/>
                </a:lnTo>
                <a:lnTo>
                  <a:pt x="172" y="28"/>
                </a:lnTo>
                <a:lnTo>
                  <a:pt x="158" y="17"/>
                </a:lnTo>
                <a:lnTo>
                  <a:pt x="139" y="7"/>
                </a:lnTo>
                <a:lnTo>
                  <a:pt x="120" y="2"/>
                </a:lnTo>
                <a:lnTo>
                  <a:pt x="101" y="0"/>
                </a:lnTo>
                <a:lnTo>
                  <a:pt x="80" y="2"/>
                </a:lnTo>
                <a:lnTo>
                  <a:pt x="61" y="7"/>
                </a:lnTo>
                <a:lnTo>
                  <a:pt x="45" y="17"/>
                </a:lnTo>
                <a:lnTo>
                  <a:pt x="28" y="28"/>
                </a:lnTo>
                <a:lnTo>
                  <a:pt x="16" y="45"/>
                </a:lnTo>
                <a:lnTo>
                  <a:pt x="7" y="61"/>
                </a:lnTo>
                <a:lnTo>
                  <a:pt x="2" y="80"/>
                </a:lnTo>
                <a:lnTo>
                  <a:pt x="0" y="101"/>
                </a:lnTo>
                <a:lnTo>
                  <a:pt x="2" y="123"/>
                </a:lnTo>
                <a:lnTo>
                  <a:pt x="7" y="141"/>
                </a:lnTo>
                <a:lnTo>
                  <a:pt x="16" y="158"/>
                </a:lnTo>
                <a:lnTo>
                  <a:pt x="28" y="172"/>
                </a:lnTo>
                <a:lnTo>
                  <a:pt x="45" y="186"/>
                </a:lnTo>
                <a:lnTo>
                  <a:pt x="61" y="196"/>
                </a:lnTo>
                <a:lnTo>
                  <a:pt x="80" y="200"/>
                </a:lnTo>
                <a:lnTo>
                  <a:pt x="101" y="203"/>
                </a:lnTo>
                <a:lnTo>
                  <a:pt x="120" y="200"/>
                </a:lnTo>
                <a:lnTo>
                  <a:pt x="139" y="196"/>
                </a:lnTo>
                <a:lnTo>
                  <a:pt x="158" y="186"/>
                </a:lnTo>
                <a:lnTo>
                  <a:pt x="172" y="172"/>
                </a:lnTo>
                <a:lnTo>
                  <a:pt x="183" y="158"/>
                </a:lnTo>
                <a:lnTo>
                  <a:pt x="193" y="141"/>
                </a:lnTo>
                <a:lnTo>
                  <a:pt x="200" y="123"/>
                </a:lnTo>
                <a:lnTo>
                  <a:pt x="202" y="101"/>
                </a:lnTo>
              </a:path>
            </a:pathLst>
          </a:custGeom>
          <a:solidFill>
            <a:srgbClr val="FFCC66"/>
          </a:solidFill>
          <a:ln w="12700">
            <a:solidFill>
              <a:srgbClr val="000000"/>
            </a:solidFill>
            <a:round/>
            <a:headEnd/>
            <a:tailEnd/>
          </a:ln>
        </p:spPr>
        <p:txBody>
          <a:bodyPr/>
          <a:lstStyle/>
          <a:p>
            <a:endParaRPr lang="de-DE"/>
          </a:p>
        </p:txBody>
      </p:sp>
      <p:sp>
        <p:nvSpPr>
          <p:cNvPr id="3098" name="Freeform 23"/>
          <p:cNvSpPr>
            <a:spLocks/>
          </p:cNvSpPr>
          <p:nvPr/>
        </p:nvSpPr>
        <p:spPr bwMode="auto">
          <a:xfrm>
            <a:off x="4989513" y="3059113"/>
            <a:ext cx="425450" cy="430212"/>
          </a:xfrm>
          <a:custGeom>
            <a:avLst/>
            <a:gdLst>
              <a:gd name="T0" fmla="*/ 2147483647 w 268"/>
              <a:gd name="T1" fmla="*/ 2147483647 h 271"/>
              <a:gd name="T2" fmla="*/ 2147483647 w 268"/>
              <a:gd name="T3" fmla="*/ 2147483647 h 271"/>
              <a:gd name="T4" fmla="*/ 2147483647 w 268"/>
              <a:gd name="T5" fmla="*/ 2147483647 h 271"/>
              <a:gd name="T6" fmla="*/ 2147483647 w 268"/>
              <a:gd name="T7" fmla="*/ 2147483647 h 271"/>
              <a:gd name="T8" fmla="*/ 2147483647 w 268"/>
              <a:gd name="T9" fmla="*/ 2147483647 h 271"/>
              <a:gd name="T10" fmla="*/ 2147483647 w 268"/>
              <a:gd name="T11" fmla="*/ 2147483647 h 271"/>
              <a:gd name="T12" fmla="*/ 2147483647 w 268"/>
              <a:gd name="T13" fmla="*/ 2147483647 h 271"/>
              <a:gd name="T14" fmla="*/ 2147483647 w 268"/>
              <a:gd name="T15" fmla="*/ 2147483647 h 271"/>
              <a:gd name="T16" fmla="*/ 2147483647 w 268"/>
              <a:gd name="T17" fmla="*/ 2147483647 h 271"/>
              <a:gd name="T18" fmla="*/ 2147483647 w 268"/>
              <a:gd name="T19" fmla="*/ 2147483647 h 271"/>
              <a:gd name="T20" fmla="*/ 2147483647 w 268"/>
              <a:gd name="T21" fmla="*/ 2147483647 h 271"/>
              <a:gd name="T22" fmla="*/ 2147483647 w 268"/>
              <a:gd name="T23" fmla="*/ 2147483647 h 271"/>
              <a:gd name="T24" fmla="*/ 2147483647 w 268"/>
              <a:gd name="T25" fmla="*/ 2147483647 h 271"/>
              <a:gd name="T26" fmla="*/ 2147483647 w 268"/>
              <a:gd name="T27" fmla="*/ 2147483647 h 271"/>
              <a:gd name="T28" fmla="*/ 2147483647 w 268"/>
              <a:gd name="T29" fmla="*/ 2147483647 h 271"/>
              <a:gd name="T30" fmla="*/ 0 w 268"/>
              <a:gd name="T31" fmla="*/ 2147483647 h 271"/>
              <a:gd name="T32" fmla="*/ 0 w 268"/>
              <a:gd name="T33" fmla="*/ 2147483647 h 271"/>
              <a:gd name="T34" fmla="*/ 2147483647 w 268"/>
              <a:gd name="T35" fmla="*/ 2147483647 h 271"/>
              <a:gd name="T36" fmla="*/ 2147483647 w 268"/>
              <a:gd name="T37" fmla="*/ 2147483647 h 271"/>
              <a:gd name="T38" fmla="*/ 2147483647 w 268"/>
              <a:gd name="T39" fmla="*/ 2147483647 h 271"/>
              <a:gd name="T40" fmla="*/ 2147483647 w 268"/>
              <a:gd name="T41" fmla="*/ 2147483647 h 271"/>
              <a:gd name="T42" fmla="*/ 2147483647 w 268"/>
              <a:gd name="T43" fmla="*/ 2147483647 h 271"/>
              <a:gd name="T44" fmla="*/ 2147483647 w 268"/>
              <a:gd name="T45" fmla="*/ 2147483647 h 271"/>
              <a:gd name="T46" fmla="*/ 2147483647 w 268"/>
              <a:gd name="T47" fmla="*/ 2147483647 h 271"/>
              <a:gd name="T48" fmla="*/ 2147483647 w 268"/>
              <a:gd name="T49" fmla="*/ 2147483647 h 271"/>
              <a:gd name="T50" fmla="*/ 2147483647 w 268"/>
              <a:gd name="T51" fmla="*/ 2147483647 h 271"/>
              <a:gd name="T52" fmla="*/ 2147483647 w 268"/>
              <a:gd name="T53" fmla="*/ 2147483647 h 271"/>
              <a:gd name="T54" fmla="*/ 2147483647 w 268"/>
              <a:gd name="T55" fmla="*/ 2147483647 h 271"/>
              <a:gd name="T56" fmla="*/ 2147483647 w 268"/>
              <a:gd name="T57" fmla="*/ 2147483647 h 271"/>
              <a:gd name="T58" fmla="*/ 2147483647 w 268"/>
              <a:gd name="T59" fmla="*/ 2147483647 h 271"/>
              <a:gd name="T60" fmla="*/ 2147483647 w 268"/>
              <a:gd name="T61" fmla="*/ 2147483647 h 271"/>
              <a:gd name="T62" fmla="*/ 2147483647 w 268"/>
              <a:gd name="T63" fmla="*/ 2147483647 h 2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271"/>
              <a:gd name="T98" fmla="*/ 268 w 268"/>
              <a:gd name="T99" fmla="*/ 271 h 2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271">
                <a:moveTo>
                  <a:pt x="268" y="134"/>
                </a:moveTo>
                <a:lnTo>
                  <a:pt x="268" y="123"/>
                </a:lnTo>
                <a:lnTo>
                  <a:pt x="266" y="109"/>
                </a:lnTo>
                <a:lnTo>
                  <a:pt x="261" y="94"/>
                </a:lnTo>
                <a:lnTo>
                  <a:pt x="257" y="83"/>
                </a:lnTo>
                <a:lnTo>
                  <a:pt x="252" y="71"/>
                </a:lnTo>
                <a:lnTo>
                  <a:pt x="245" y="61"/>
                </a:lnTo>
                <a:lnTo>
                  <a:pt x="238" y="50"/>
                </a:lnTo>
                <a:lnTo>
                  <a:pt x="228" y="40"/>
                </a:lnTo>
                <a:lnTo>
                  <a:pt x="219" y="31"/>
                </a:lnTo>
                <a:lnTo>
                  <a:pt x="210" y="24"/>
                </a:lnTo>
                <a:lnTo>
                  <a:pt x="198" y="17"/>
                </a:lnTo>
                <a:lnTo>
                  <a:pt x="186" y="12"/>
                </a:lnTo>
                <a:lnTo>
                  <a:pt x="174" y="7"/>
                </a:lnTo>
                <a:lnTo>
                  <a:pt x="160" y="5"/>
                </a:lnTo>
                <a:lnTo>
                  <a:pt x="146" y="3"/>
                </a:lnTo>
                <a:lnTo>
                  <a:pt x="134" y="0"/>
                </a:lnTo>
                <a:lnTo>
                  <a:pt x="120" y="3"/>
                </a:lnTo>
                <a:lnTo>
                  <a:pt x="106" y="5"/>
                </a:lnTo>
                <a:lnTo>
                  <a:pt x="94" y="7"/>
                </a:lnTo>
                <a:lnTo>
                  <a:pt x="80" y="12"/>
                </a:lnTo>
                <a:lnTo>
                  <a:pt x="69" y="17"/>
                </a:lnTo>
                <a:lnTo>
                  <a:pt x="59" y="24"/>
                </a:lnTo>
                <a:lnTo>
                  <a:pt x="47" y="31"/>
                </a:lnTo>
                <a:lnTo>
                  <a:pt x="38" y="40"/>
                </a:lnTo>
                <a:lnTo>
                  <a:pt x="31" y="50"/>
                </a:lnTo>
                <a:lnTo>
                  <a:pt x="21" y="61"/>
                </a:lnTo>
                <a:lnTo>
                  <a:pt x="14" y="71"/>
                </a:lnTo>
                <a:lnTo>
                  <a:pt x="10" y="83"/>
                </a:lnTo>
                <a:lnTo>
                  <a:pt x="5" y="94"/>
                </a:lnTo>
                <a:lnTo>
                  <a:pt x="3" y="109"/>
                </a:lnTo>
                <a:lnTo>
                  <a:pt x="0" y="123"/>
                </a:lnTo>
                <a:lnTo>
                  <a:pt x="0" y="134"/>
                </a:lnTo>
                <a:lnTo>
                  <a:pt x="0" y="149"/>
                </a:lnTo>
                <a:lnTo>
                  <a:pt x="3" y="163"/>
                </a:lnTo>
                <a:lnTo>
                  <a:pt x="5" y="174"/>
                </a:lnTo>
                <a:lnTo>
                  <a:pt x="10" y="189"/>
                </a:lnTo>
                <a:lnTo>
                  <a:pt x="14" y="200"/>
                </a:lnTo>
                <a:lnTo>
                  <a:pt x="21" y="210"/>
                </a:lnTo>
                <a:lnTo>
                  <a:pt x="31" y="222"/>
                </a:lnTo>
                <a:lnTo>
                  <a:pt x="38" y="231"/>
                </a:lnTo>
                <a:lnTo>
                  <a:pt x="47" y="240"/>
                </a:lnTo>
                <a:lnTo>
                  <a:pt x="59" y="247"/>
                </a:lnTo>
                <a:lnTo>
                  <a:pt x="69" y="255"/>
                </a:lnTo>
                <a:lnTo>
                  <a:pt x="80" y="259"/>
                </a:lnTo>
                <a:lnTo>
                  <a:pt x="94" y="264"/>
                </a:lnTo>
                <a:lnTo>
                  <a:pt x="106" y="266"/>
                </a:lnTo>
                <a:lnTo>
                  <a:pt x="120" y="269"/>
                </a:lnTo>
                <a:lnTo>
                  <a:pt x="134" y="271"/>
                </a:lnTo>
                <a:lnTo>
                  <a:pt x="146" y="269"/>
                </a:lnTo>
                <a:lnTo>
                  <a:pt x="160" y="266"/>
                </a:lnTo>
                <a:lnTo>
                  <a:pt x="174" y="264"/>
                </a:lnTo>
                <a:lnTo>
                  <a:pt x="186" y="259"/>
                </a:lnTo>
                <a:lnTo>
                  <a:pt x="198" y="255"/>
                </a:lnTo>
                <a:lnTo>
                  <a:pt x="210" y="247"/>
                </a:lnTo>
                <a:lnTo>
                  <a:pt x="219" y="240"/>
                </a:lnTo>
                <a:lnTo>
                  <a:pt x="228" y="231"/>
                </a:lnTo>
                <a:lnTo>
                  <a:pt x="238" y="222"/>
                </a:lnTo>
                <a:lnTo>
                  <a:pt x="245" y="210"/>
                </a:lnTo>
                <a:lnTo>
                  <a:pt x="252" y="200"/>
                </a:lnTo>
                <a:lnTo>
                  <a:pt x="257" y="189"/>
                </a:lnTo>
                <a:lnTo>
                  <a:pt x="261" y="174"/>
                </a:lnTo>
                <a:lnTo>
                  <a:pt x="266" y="163"/>
                </a:lnTo>
                <a:lnTo>
                  <a:pt x="268" y="149"/>
                </a:lnTo>
                <a:lnTo>
                  <a:pt x="268" y="134"/>
                </a:lnTo>
              </a:path>
            </a:pathLst>
          </a:custGeom>
          <a:solidFill>
            <a:srgbClr val="FF3300"/>
          </a:solidFill>
          <a:ln w="28575">
            <a:solidFill>
              <a:srgbClr val="000000"/>
            </a:solidFill>
            <a:round/>
            <a:headEnd/>
            <a:tailEnd/>
          </a:ln>
        </p:spPr>
        <p:txBody>
          <a:bodyPr/>
          <a:lstStyle/>
          <a:p>
            <a:endParaRPr lang="de-DE"/>
          </a:p>
        </p:txBody>
      </p:sp>
      <p:sp>
        <p:nvSpPr>
          <p:cNvPr id="3099" name="Freeform 24"/>
          <p:cNvSpPr>
            <a:spLocks/>
          </p:cNvSpPr>
          <p:nvPr/>
        </p:nvSpPr>
        <p:spPr bwMode="auto">
          <a:xfrm>
            <a:off x="3376613" y="2727325"/>
            <a:ext cx="101600" cy="74613"/>
          </a:xfrm>
          <a:custGeom>
            <a:avLst/>
            <a:gdLst>
              <a:gd name="T0" fmla="*/ 2147483647 w 64"/>
              <a:gd name="T1" fmla="*/ 2147483647 h 47"/>
              <a:gd name="T2" fmla="*/ 2147483647 w 64"/>
              <a:gd name="T3" fmla="*/ 2147483647 h 47"/>
              <a:gd name="T4" fmla="*/ 2147483647 w 64"/>
              <a:gd name="T5" fmla="*/ 2147483647 h 47"/>
              <a:gd name="T6" fmla="*/ 0 w 64"/>
              <a:gd name="T7" fmla="*/ 0 h 47"/>
              <a:gd name="T8" fmla="*/ 2147483647 w 64"/>
              <a:gd name="T9" fmla="*/ 2147483647 h 47"/>
              <a:gd name="T10" fmla="*/ 0 60000 65536"/>
              <a:gd name="T11" fmla="*/ 0 60000 65536"/>
              <a:gd name="T12" fmla="*/ 0 60000 65536"/>
              <a:gd name="T13" fmla="*/ 0 60000 65536"/>
              <a:gd name="T14" fmla="*/ 0 60000 65536"/>
              <a:gd name="T15" fmla="*/ 0 w 64"/>
              <a:gd name="T16" fmla="*/ 0 h 47"/>
              <a:gd name="T17" fmla="*/ 64 w 64"/>
              <a:gd name="T18" fmla="*/ 47 h 47"/>
            </a:gdLst>
            <a:ahLst/>
            <a:cxnLst>
              <a:cxn ang="T10">
                <a:pos x="T0" y="T1"/>
              </a:cxn>
              <a:cxn ang="T11">
                <a:pos x="T2" y="T3"/>
              </a:cxn>
              <a:cxn ang="T12">
                <a:pos x="T4" y="T5"/>
              </a:cxn>
              <a:cxn ang="T13">
                <a:pos x="T6" y="T7"/>
              </a:cxn>
              <a:cxn ang="T14">
                <a:pos x="T8" y="T9"/>
              </a:cxn>
            </a:cxnLst>
            <a:rect l="T15" t="T16" r="T17" b="T18"/>
            <a:pathLst>
              <a:path w="64" h="47">
                <a:moveTo>
                  <a:pt x="5" y="23"/>
                </a:moveTo>
                <a:lnTo>
                  <a:pt x="7" y="47"/>
                </a:lnTo>
                <a:lnTo>
                  <a:pt x="64" y="16"/>
                </a:lnTo>
                <a:lnTo>
                  <a:pt x="0" y="0"/>
                </a:lnTo>
                <a:lnTo>
                  <a:pt x="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00" name="Line 25"/>
          <p:cNvSpPr>
            <a:spLocks noChangeShapeType="1"/>
          </p:cNvSpPr>
          <p:nvPr/>
        </p:nvSpPr>
        <p:spPr bwMode="auto">
          <a:xfrm flipH="1">
            <a:off x="1841500" y="2763838"/>
            <a:ext cx="1543050" cy="1793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01" name="Freeform 26"/>
          <p:cNvSpPr>
            <a:spLocks/>
          </p:cNvSpPr>
          <p:nvPr/>
        </p:nvSpPr>
        <p:spPr bwMode="auto">
          <a:xfrm>
            <a:off x="3376613" y="2824163"/>
            <a:ext cx="101600" cy="74612"/>
          </a:xfrm>
          <a:custGeom>
            <a:avLst/>
            <a:gdLst>
              <a:gd name="T0" fmla="*/ 2147483647 w 64"/>
              <a:gd name="T1" fmla="*/ 2147483647 h 47"/>
              <a:gd name="T2" fmla="*/ 2147483647 w 64"/>
              <a:gd name="T3" fmla="*/ 2147483647 h 47"/>
              <a:gd name="T4" fmla="*/ 2147483647 w 64"/>
              <a:gd name="T5" fmla="*/ 2147483647 h 47"/>
              <a:gd name="T6" fmla="*/ 0 w 64"/>
              <a:gd name="T7" fmla="*/ 0 h 47"/>
              <a:gd name="T8" fmla="*/ 2147483647 w 64"/>
              <a:gd name="T9" fmla="*/ 2147483647 h 47"/>
              <a:gd name="T10" fmla="*/ 0 60000 65536"/>
              <a:gd name="T11" fmla="*/ 0 60000 65536"/>
              <a:gd name="T12" fmla="*/ 0 60000 65536"/>
              <a:gd name="T13" fmla="*/ 0 60000 65536"/>
              <a:gd name="T14" fmla="*/ 0 60000 65536"/>
              <a:gd name="T15" fmla="*/ 0 w 64"/>
              <a:gd name="T16" fmla="*/ 0 h 47"/>
              <a:gd name="T17" fmla="*/ 64 w 64"/>
              <a:gd name="T18" fmla="*/ 47 h 47"/>
            </a:gdLst>
            <a:ahLst/>
            <a:cxnLst>
              <a:cxn ang="T10">
                <a:pos x="T0" y="T1"/>
              </a:cxn>
              <a:cxn ang="T11">
                <a:pos x="T2" y="T3"/>
              </a:cxn>
              <a:cxn ang="T12">
                <a:pos x="T4" y="T5"/>
              </a:cxn>
              <a:cxn ang="T13">
                <a:pos x="T6" y="T7"/>
              </a:cxn>
              <a:cxn ang="T14">
                <a:pos x="T8" y="T9"/>
              </a:cxn>
            </a:cxnLst>
            <a:rect l="T15" t="T16" r="T17" b="T18"/>
            <a:pathLst>
              <a:path w="64" h="47">
                <a:moveTo>
                  <a:pt x="5" y="23"/>
                </a:moveTo>
                <a:lnTo>
                  <a:pt x="7" y="47"/>
                </a:lnTo>
                <a:lnTo>
                  <a:pt x="64" y="16"/>
                </a:lnTo>
                <a:lnTo>
                  <a:pt x="0" y="0"/>
                </a:lnTo>
                <a:lnTo>
                  <a:pt x="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02" name="Line 27"/>
          <p:cNvSpPr>
            <a:spLocks noChangeShapeType="1"/>
          </p:cNvSpPr>
          <p:nvPr/>
        </p:nvSpPr>
        <p:spPr bwMode="auto">
          <a:xfrm flipH="1">
            <a:off x="2222500" y="2860675"/>
            <a:ext cx="1162050" cy="142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03" name="Freeform 28"/>
          <p:cNvSpPr>
            <a:spLocks/>
          </p:cNvSpPr>
          <p:nvPr/>
        </p:nvSpPr>
        <p:spPr bwMode="auto">
          <a:xfrm>
            <a:off x="3381375" y="2655888"/>
            <a:ext cx="96838" cy="74612"/>
          </a:xfrm>
          <a:custGeom>
            <a:avLst/>
            <a:gdLst>
              <a:gd name="T0" fmla="*/ 2147483647 w 61"/>
              <a:gd name="T1" fmla="*/ 2147483647 h 47"/>
              <a:gd name="T2" fmla="*/ 0 w 61"/>
              <a:gd name="T3" fmla="*/ 2147483647 h 47"/>
              <a:gd name="T4" fmla="*/ 2147483647 w 61"/>
              <a:gd name="T5" fmla="*/ 2147483647 h 47"/>
              <a:gd name="T6" fmla="*/ 2147483647 w 61"/>
              <a:gd name="T7" fmla="*/ 0 h 47"/>
              <a:gd name="T8" fmla="*/ 2147483647 w 61"/>
              <a:gd name="T9" fmla="*/ 2147483647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2" y="23"/>
                </a:moveTo>
                <a:lnTo>
                  <a:pt x="0" y="47"/>
                </a:lnTo>
                <a:lnTo>
                  <a:pt x="61" y="26"/>
                </a:lnTo>
                <a:lnTo>
                  <a:pt x="2"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04" name="Line 29"/>
          <p:cNvSpPr>
            <a:spLocks noChangeShapeType="1"/>
          </p:cNvSpPr>
          <p:nvPr/>
        </p:nvSpPr>
        <p:spPr bwMode="auto">
          <a:xfrm flipH="1" flipV="1">
            <a:off x="1431925" y="2622550"/>
            <a:ext cx="1952625"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05" name="Freeform 30"/>
          <p:cNvSpPr>
            <a:spLocks/>
          </p:cNvSpPr>
          <p:nvPr/>
        </p:nvSpPr>
        <p:spPr bwMode="auto">
          <a:xfrm>
            <a:off x="3376613" y="3152775"/>
            <a:ext cx="101600" cy="71438"/>
          </a:xfrm>
          <a:custGeom>
            <a:avLst/>
            <a:gdLst>
              <a:gd name="T0" fmla="*/ 2147483647 w 64"/>
              <a:gd name="T1" fmla="*/ 2147483647 h 45"/>
              <a:gd name="T2" fmla="*/ 2147483647 w 64"/>
              <a:gd name="T3" fmla="*/ 2147483647 h 45"/>
              <a:gd name="T4" fmla="*/ 2147483647 w 64"/>
              <a:gd name="T5" fmla="*/ 2147483647 h 45"/>
              <a:gd name="T6" fmla="*/ 0 w 64"/>
              <a:gd name="T7" fmla="*/ 0 h 45"/>
              <a:gd name="T8" fmla="*/ 2147483647 w 64"/>
              <a:gd name="T9" fmla="*/ 2147483647 h 45"/>
              <a:gd name="T10" fmla="*/ 0 60000 65536"/>
              <a:gd name="T11" fmla="*/ 0 60000 65536"/>
              <a:gd name="T12" fmla="*/ 0 60000 65536"/>
              <a:gd name="T13" fmla="*/ 0 60000 65536"/>
              <a:gd name="T14" fmla="*/ 0 60000 65536"/>
              <a:gd name="T15" fmla="*/ 0 w 64"/>
              <a:gd name="T16" fmla="*/ 0 h 45"/>
              <a:gd name="T17" fmla="*/ 64 w 64"/>
              <a:gd name="T18" fmla="*/ 45 h 45"/>
            </a:gdLst>
            <a:ahLst/>
            <a:cxnLst>
              <a:cxn ang="T10">
                <a:pos x="T0" y="T1"/>
              </a:cxn>
              <a:cxn ang="T11">
                <a:pos x="T2" y="T3"/>
              </a:cxn>
              <a:cxn ang="T12">
                <a:pos x="T4" y="T5"/>
              </a:cxn>
              <a:cxn ang="T13">
                <a:pos x="T6" y="T7"/>
              </a:cxn>
              <a:cxn ang="T14">
                <a:pos x="T8" y="T9"/>
              </a:cxn>
            </a:cxnLst>
            <a:rect l="T15" t="T16" r="T17" b="T18"/>
            <a:pathLst>
              <a:path w="64" h="45">
                <a:moveTo>
                  <a:pt x="5" y="21"/>
                </a:moveTo>
                <a:lnTo>
                  <a:pt x="10" y="45"/>
                </a:lnTo>
                <a:lnTo>
                  <a:pt x="64" y="10"/>
                </a:lnTo>
                <a:lnTo>
                  <a:pt x="0" y="0"/>
                </a:lnTo>
                <a:lnTo>
                  <a:pt x="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06" name="Line 31"/>
          <p:cNvSpPr>
            <a:spLocks noChangeShapeType="1"/>
          </p:cNvSpPr>
          <p:nvPr/>
        </p:nvSpPr>
        <p:spPr bwMode="auto">
          <a:xfrm flipH="1">
            <a:off x="2197100" y="3186113"/>
            <a:ext cx="1187450" cy="254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07" name="Freeform 32"/>
          <p:cNvSpPr>
            <a:spLocks/>
          </p:cNvSpPr>
          <p:nvPr/>
        </p:nvSpPr>
        <p:spPr bwMode="auto">
          <a:xfrm>
            <a:off x="3368675" y="3078163"/>
            <a:ext cx="98425" cy="74612"/>
          </a:xfrm>
          <a:custGeom>
            <a:avLst/>
            <a:gdLst>
              <a:gd name="T0" fmla="*/ 0 w 62"/>
              <a:gd name="T1" fmla="*/ 2147483647 h 47"/>
              <a:gd name="T2" fmla="*/ 2147483647 w 62"/>
              <a:gd name="T3" fmla="*/ 2147483647 h 47"/>
              <a:gd name="T4" fmla="*/ 2147483647 w 62"/>
              <a:gd name="T5" fmla="*/ 2147483647 h 47"/>
              <a:gd name="T6" fmla="*/ 0 w 62"/>
              <a:gd name="T7" fmla="*/ 0 h 47"/>
              <a:gd name="T8" fmla="*/ 0 w 62"/>
              <a:gd name="T9" fmla="*/ 2147483647 h 47"/>
              <a:gd name="T10" fmla="*/ 0 60000 65536"/>
              <a:gd name="T11" fmla="*/ 0 60000 65536"/>
              <a:gd name="T12" fmla="*/ 0 60000 65536"/>
              <a:gd name="T13" fmla="*/ 0 60000 65536"/>
              <a:gd name="T14" fmla="*/ 0 60000 65536"/>
              <a:gd name="T15" fmla="*/ 0 w 62"/>
              <a:gd name="T16" fmla="*/ 0 h 47"/>
              <a:gd name="T17" fmla="*/ 62 w 62"/>
              <a:gd name="T18" fmla="*/ 47 h 47"/>
            </a:gdLst>
            <a:ahLst/>
            <a:cxnLst>
              <a:cxn ang="T10">
                <a:pos x="T0" y="T1"/>
              </a:cxn>
              <a:cxn ang="T11">
                <a:pos x="T2" y="T3"/>
              </a:cxn>
              <a:cxn ang="T12">
                <a:pos x="T4" y="T5"/>
              </a:cxn>
              <a:cxn ang="T13">
                <a:pos x="T6" y="T7"/>
              </a:cxn>
              <a:cxn ang="T14">
                <a:pos x="T8" y="T9"/>
              </a:cxn>
            </a:cxnLst>
            <a:rect l="T15" t="T16" r="T17" b="T18"/>
            <a:pathLst>
              <a:path w="62" h="47">
                <a:moveTo>
                  <a:pt x="0" y="24"/>
                </a:moveTo>
                <a:lnTo>
                  <a:pt x="3" y="47"/>
                </a:lnTo>
                <a:lnTo>
                  <a:pt x="62" y="19"/>
                </a:lnTo>
                <a:lnTo>
                  <a:pt x="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08" name="Line 33"/>
          <p:cNvSpPr>
            <a:spLocks noChangeShapeType="1"/>
          </p:cNvSpPr>
          <p:nvPr/>
        </p:nvSpPr>
        <p:spPr bwMode="auto">
          <a:xfrm flipH="1">
            <a:off x="1617663" y="3116263"/>
            <a:ext cx="1751012" cy="88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09" name="Freeform 34"/>
          <p:cNvSpPr>
            <a:spLocks/>
          </p:cNvSpPr>
          <p:nvPr/>
        </p:nvSpPr>
        <p:spPr bwMode="auto">
          <a:xfrm>
            <a:off x="3376613" y="3133725"/>
            <a:ext cx="101600" cy="74613"/>
          </a:xfrm>
          <a:custGeom>
            <a:avLst/>
            <a:gdLst>
              <a:gd name="T0" fmla="*/ 2147483647 w 64"/>
              <a:gd name="T1" fmla="*/ 2147483647 h 47"/>
              <a:gd name="T2" fmla="*/ 2147483647 w 64"/>
              <a:gd name="T3" fmla="*/ 2147483647 h 47"/>
              <a:gd name="T4" fmla="*/ 2147483647 w 64"/>
              <a:gd name="T5" fmla="*/ 2147483647 h 47"/>
              <a:gd name="T6" fmla="*/ 0 w 64"/>
              <a:gd name="T7" fmla="*/ 0 h 47"/>
              <a:gd name="T8" fmla="*/ 2147483647 w 64"/>
              <a:gd name="T9" fmla="*/ 2147483647 h 47"/>
              <a:gd name="T10" fmla="*/ 0 60000 65536"/>
              <a:gd name="T11" fmla="*/ 0 60000 65536"/>
              <a:gd name="T12" fmla="*/ 0 60000 65536"/>
              <a:gd name="T13" fmla="*/ 0 60000 65536"/>
              <a:gd name="T14" fmla="*/ 0 60000 65536"/>
              <a:gd name="T15" fmla="*/ 0 w 64"/>
              <a:gd name="T16" fmla="*/ 0 h 47"/>
              <a:gd name="T17" fmla="*/ 64 w 64"/>
              <a:gd name="T18" fmla="*/ 47 h 47"/>
            </a:gdLst>
            <a:ahLst/>
            <a:cxnLst>
              <a:cxn ang="T10">
                <a:pos x="T0" y="T1"/>
              </a:cxn>
              <a:cxn ang="T11">
                <a:pos x="T2" y="T3"/>
              </a:cxn>
              <a:cxn ang="T12">
                <a:pos x="T4" y="T5"/>
              </a:cxn>
              <a:cxn ang="T13">
                <a:pos x="T6" y="T7"/>
              </a:cxn>
              <a:cxn ang="T14">
                <a:pos x="T8" y="T9"/>
              </a:cxn>
            </a:cxnLst>
            <a:rect l="T15" t="T16" r="T17" b="T18"/>
            <a:pathLst>
              <a:path w="64" h="47">
                <a:moveTo>
                  <a:pt x="5" y="24"/>
                </a:moveTo>
                <a:lnTo>
                  <a:pt x="10" y="47"/>
                </a:lnTo>
                <a:lnTo>
                  <a:pt x="64" y="14"/>
                </a:lnTo>
                <a:lnTo>
                  <a:pt x="0" y="0"/>
                </a:lnTo>
                <a:lnTo>
                  <a:pt x="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10" name="Line 35"/>
          <p:cNvSpPr>
            <a:spLocks noChangeShapeType="1"/>
          </p:cNvSpPr>
          <p:nvPr/>
        </p:nvSpPr>
        <p:spPr bwMode="auto">
          <a:xfrm flipH="1">
            <a:off x="1181100" y="3171825"/>
            <a:ext cx="2203450" cy="3778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11" name="Freeform 36"/>
          <p:cNvSpPr>
            <a:spLocks/>
          </p:cNvSpPr>
          <p:nvPr/>
        </p:nvSpPr>
        <p:spPr bwMode="auto">
          <a:xfrm>
            <a:off x="3381375" y="4013200"/>
            <a:ext cx="96838" cy="74613"/>
          </a:xfrm>
          <a:custGeom>
            <a:avLst/>
            <a:gdLst>
              <a:gd name="T0" fmla="*/ 2147483647 w 61"/>
              <a:gd name="T1" fmla="*/ 2147483647 h 47"/>
              <a:gd name="T2" fmla="*/ 2147483647 w 61"/>
              <a:gd name="T3" fmla="*/ 2147483647 h 47"/>
              <a:gd name="T4" fmla="*/ 2147483647 w 61"/>
              <a:gd name="T5" fmla="*/ 2147483647 h 47"/>
              <a:gd name="T6" fmla="*/ 0 w 61"/>
              <a:gd name="T7" fmla="*/ 0 h 47"/>
              <a:gd name="T8" fmla="*/ 2147483647 w 61"/>
              <a:gd name="T9" fmla="*/ 2147483647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2" y="23"/>
                </a:moveTo>
                <a:lnTo>
                  <a:pt x="2" y="47"/>
                </a:lnTo>
                <a:lnTo>
                  <a:pt x="61" y="19"/>
                </a:lnTo>
                <a:lnTo>
                  <a:pt x="0"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12" name="Line 37"/>
          <p:cNvSpPr>
            <a:spLocks noChangeShapeType="1"/>
          </p:cNvSpPr>
          <p:nvPr/>
        </p:nvSpPr>
        <p:spPr bwMode="auto">
          <a:xfrm flipH="1">
            <a:off x="1841500" y="4049713"/>
            <a:ext cx="1543050" cy="793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13" name="Freeform 38"/>
          <p:cNvSpPr>
            <a:spLocks/>
          </p:cNvSpPr>
          <p:nvPr/>
        </p:nvSpPr>
        <p:spPr bwMode="auto">
          <a:xfrm>
            <a:off x="3381375" y="3941763"/>
            <a:ext cx="96838" cy="74612"/>
          </a:xfrm>
          <a:custGeom>
            <a:avLst/>
            <a:gdLst>
              <a:gd name="T0" fmla="*/ 2147483647 w 61"/>
              <a:gd name="T1" fmla="*/ 2147483647 h 47"/>
              <a:gd name="T2" fmla="*/ 0 w 61"/>
              <a:gd name="T3" fmla="*/ 2147483647 h 47"/>
              <a:gd name="T4" fmla="*/ 2147483647 w 61"/>
              <a:gd name="T5" fmla="*/ 2147483647 h 47"/>
              <a:gd name="T6" fmla="*/ 2147483647 w 61"/>
              <a:gd name="T7" fmla="*/ 0 h 47"/>
              <a:gd name="T8" fmla="*/ 2147483647 w 61"/>
              <a:gd name="T9" fmla="*/ 2147483647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2" y="24"/>
                </a:moveTo>
                <a:lnTo>
                  <a:pt x="0" y="47"/>
                </a:lnTo>
                <a:lnTo>
                  <a:pt x="61" y="26"/>
                </a:lnTo>
                <a:lnTo>
                  <a:pt x="2" y="0"/>
                </a:ln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14" name="Line 39"/>
          <p:cNvSpPr>
            <a:spLocks noChangeShapeType="1"/>
          </p:cNvSpPr>
          <p:nvPr/>
        </p:nvSpPr>
        <p:spPr bwMode="auto">
          <a:xfrm flipH="1" flipV="1">
            <a:off x="1192213" y="3844925"/>
            <a:ext cx="2192337" cy="134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15" name="Freeform 40"/>
          <p:cNvSpPr>
            <a:spLocks/>
          </p:cNvSpPr>
          <p:nvPr/>
        </p:nvSpPr>
        <p:spPr bwMode="auto">
          <a:xfrm>
            <a:off x="3376613" y="3886200"/>
            <a:ext cx="101600" cy="69850"/>
          </a:xfrm>
          <a:custGeom>
            <a:avLst/>
            <a:gdLst>
              <a:gd name="T0" fmla="*/ 2147483647 w 64"/>
              <a:gd name="T1" fmla="*/ 2147483647 h 44"/>
              <a:gd name="T2" fmla="*/ 0 w 64"/>
              <a:gd name="T3" fmla="*/ 2147483647 h 44"/>
              <a:gd name="T4" fmla="*/ 2147483647 w 64"/>
              <a:gd name="T5" fmla="*/ 2147483647 h 44"/>
              <a:gd name="T6" fmla="*/ 2147483647 w 64"/>
              <a:gd name="T7" fmla="*/ 0 h 44"/>
              <a:gd name="T8" fmla="*/ 2147483647 w 64"/>
              <a:gd name="T9" fmla="*/ 2147483647 h 44"/>
              <a:gd name="T10" fmla="*/ 0 60000 65536"/>
              <a:gd name="T11" fmla="*/ 0 60000 65536"/>
              <a:gd name="T12" fmla="*/ 0 60000 65536"/>
              <a:gd name="T13" fmla="*/ 0 60000 65536"/>
              <a:gd name="T14" fmla="*/ 0 60000 65536"/>
              <a:gd name="T15" fmla="*/ 0 w 64"/>
              <a:gd name="T16" fmla="*/ 0 h 44"/>
              <a:gd name="T17" fmla="*/ 64 w 64"/>
              <a:gd name="T18" fmla="*/ 44 h 44"/>
            </a:gdLst>
            <a:ahLst/>
            <a:cxnLst>
              <a:cxn ang="T10">
                <a:pos x="T0" y="T1"/>
              </a:cxn>
              <a:cxn ang="T11">
                <a:pos x="T2" y="T3"/>
              </a:cxn>
              <a:cxn ang="T12">
                <a:pos x="T4" y="T5"/>
              </a:cxn>
              <a:cxn ang="T13">
                <a:pos x="T6" y="T7"/>
              </a:cxn>
              <a:cxn ang="T14">
                <a:pos x="T8" y="T9"/>
              </a:cxn>
            </a:cxnLst>
            <a:rect l="T15" t="T16" r="T17" b="T18"/>
            <a:pathLst>
              <a:path w="64" h="44">
                <a:moveTo>
                  <a:pt x="7" y="21"/>
                </a:moveTo>
                <a:lnTo>
                  <a:pt x="0" y="44"/>
                </a:lnTo>
                <a:lnTo>
                  <a:pt x="64" y="40"/>
                </a:lnTo>
                <a:lnTo>
                  <a:pt x="14" y="0"/>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16" name="Line 41"/>
          <p:cNvSpPr>
            <a:spLocks noChangeShapeType="1"/>
          </p:cNvSpPr>
          <p:nvPr/>
        </p:nvSpPr>
        <p:spPr bwMode="auto">
          <a:xfrm flipH="1" flipV="1">
            <a:off x="2043113" y="3489325"/>
            <a:ext cx="1344612" cy="430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17" name="Freeform 42"/>
          <p:cNvSpPr>
            <a:spLocks/>
          </p:cNvSpPr>
          <p:nvPr/>
        </p:nvSpPr>
        <p:spPr bwMode="auto">
          <a:xfrm>
            <a:off x="3376613" y="3817938"/>
            <a:ext cx="101600" cy="82550"/>
          </a:xfrm>
          <a:custGeom>
            <a:avLst/>
            <a:gdLst>
              <a:gd name="T0" fmla="*/ 2147483647 w 64"/>
              <a:gd name="T1" fmla="*/ 2147483647 h 52"/>
              <a:gd name="T2" fmla="*/ 0 w 64"/>
              <a:gd name="T3" fmla="*/ 2147483647 h 52"/>
              <a:gd name="T4" fmla="*/ 2147483647 w 64"/>
              <a:gd name="T5" fmla="*/ 2147483647 h 52"/>
              <a:gd name="T6" fmla="*/ 2147483647 w 64"/>
              <a:gd name="T7" fmla="*/ 0 h 52"/>
              <a:gd name="T8" fmla="*/ 2147483647 w 64"/>
              <a:gd name="T9" fmla="*/ 2147483647 h 52"/>
              <a:gd name="T10" fmla="*/ 0 60000 65536"/>
              <a:gd name="T11" fmla="*/ 0 60000 65536"/>
              <a:gd name="T12" fmla="*/ 0 60000 65536"/>
              <a:gd name="T13" fmla="*/ 0 60000 65536"/>
              <a:gd name="T14" fmla="*/ 0 60000 65536"/>
              <a:gd name="T15" fmla="*/ 0 w 64"/>
              <a:gd name="T16" fmla="*/ 0 h 52"/>
              <a:gd name="T17" fmla="*/ 64 w 64"/>
              <a:gd name="T18" fmla="*/ 52 h 52"/>
            </a:gdLst>
            <a:ahLst/>
            <a:cxnLst>
              <a:cxn ang="T10">
                <a:pos x="T0" y="T1"/>
              </a:cxn>
              <a:cxn ang="T11">
                <a:pos x="T2" y="T3"/>
              </a:cxn>
              <a:cxn ang="T12">
                <a:pos x="T4" y="T5"/>
              </a:cxn>
              <a:cxn ang="T13">
                <a:pos x="T6" y="T7"/>
              </a:cxn>
              <a:cxn ang="T14">
                <a:pos x="T8" y="T9"/>
              </a:cxn>
            </a:cxnLst>
            <a:rect l="T15" t="T16" r="T17" b="T18"/>
            <a:pathLst>
              <a:path w="64" h="52">
                <a:moveTo>
                  <a:pt x="14" y="21"/>
                </a:moveTo>
                <a:lnTo>
                  <a:pt x="0" y="40"/>
                </a:lnTo>
                <a:lnTo>
                  <a:pt x="64" y="52"/>
                </a:lnTo>
                <a:lnTo>
                  <a:pt x="26" y="0"/>
                </a:lnTo>
                <a:lnTo>
                  <a:pt x="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18" name="Line 43"/>
          <p:cNvSpPr>
            <a:spLocks noChangeShapeType="1"/>
          </p:cNvSpPr>
          <p:nvPr/>
        </p:nvSpPr>
        <p:spPr bwMode="auto">
          <a:xfrm flipH="1" flipV="1">
            <a:off x="1644650" y="2697163"/>
            <a:ext cx="1754188" cy="1154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19" name="Freeform 44"/>
          <p:cNvSpPr>
            <a:spLocks/>
          </p:cNvSpPr>
          <p:nvPr/>
        </p:nvSpPr>
        <p:spPr bwMode="auto">
          <a:xfrm>
            <a:off x="4900613" y="3092450"/>
            <a:ext cx="100012" cy="71438"/>
          </a:xfrm>
          <a:custGeom>
            <a:avLst/>
            <a:gdLst>
              <a:gd name="T0" fmla="*/ 2147483647 w 63"/>
              <a:gd name="T1" fmla="*/ 2147483647 h 45"/>
              <a:gd name="T2" fmla="*/ 0 w 63"/>
              <a:gd name="T3" fmla="*/ 2147483647 h 45"/>
              <a:gd name="T4" fmla="*/ 2147483647 w 63"/>
              <a:gd name="T5" fmla="*/ 2147483647 h 45"/>
              <a:gd name="T6" fmla="*/ 2147483647 w 63"/>
              <a:gd name="T7" fmla="*/ 0 h 45"/>
              <a:gd name="T8" fmla="*/ 2147483647 w 63"/>
              <a:gd name="T9" fmla="*/ 2147483647 h 45"/>
              <a:gd name="T10" fmla="*/ 0 60000 65536"/>
              <a:gd name="T11" fmla="*/ 0 60000 65536"/>
              <a:gd name="T12" fmla="*/ 0 60000 65536"/>
              <a:gd name="T13" fmla="*/ 0 60000 65536"/>
              <a:gd name="T14" fmla="*/ 0 60000 65536"/>
              <a:gd name="T15" fmla="*/ 0 w 63"/>
              <a:gd name="T16" fmla="*/ 0 h 45"/>
              <a:gd name="T17" fmla="*/ 63 w 63"/>
              <a:gd name="T18" fmla="*/ 45 h 45"/>
            </a:gdLst>
            <a:ahLst/>
            <a:cxnLst>
              <a:cxn ang="T10">
                <a:pos x="T0" y="T1"/>
              </a:cxn>
              <a:cxn ang="T11">
                <a:pos x="T2" y="T3"/>
              </a:cxn>
              <a:cxn ang="T12">
                <a:pos x="T4" y="T5"/>
              </a:cxn>
              <a:cxn ang="T13">
                <a:pos x="T6" y="T7"/>
              </a:cxn>
              <a:cxn ang="T14">
                <a:pos x="T8" y="T9"/>
              </a:cxn>
            </a:cxnLst>
            <a:rect l="T15" t="T16" r="T17" b="T18"/>
            <a:pathLst>
              <a:path w="63" h="45">
                <a:moveTo>
                  <a:pt x="7" y="24"/>
                </a:moveTo>
                <a:lnTo>
                  <a:pt x="0" y="45"/>
                </a:lnTo>
                <a:lnTo>
                  <a:pt x="63" y="40"/>
                </a:lnTo>
                <a:lnTo>
                  <a:pt x="14" y="0"/>
                </a:lnTo>
                <a:lnTo>
                  <a:pt x="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20" name="Line 45"/>
          <p:cNvSpPr>
            <a:spLocks noChangeShapeType="1"/>
          </p:cNvSpPr>
          <p:nvPr/>
        </p:nvSpPr>
        <p:spPr bwMode="auto">
          <a:xfrm flipH="1" flipV="1">
            <a:off x="3784600" y="2790825"/>
            <a:ext cx="1127125" cy="339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21" name="Freeform 46"/>
          <p:cNvSpPr>
            <a:spLocks/>
          </p:cNvSpPr>
          <p:nvPr/>
        </p:nvSpPr>
        <p:spPr bwMode="auto">
          <a:xfrm>
            <a:off x="4870450" y="3205163"/>
            <a:ext cx="96838" cy="74612"/>
          </a:xfrm>
          <a:custGeom>
            <a:avLst/>
            <a:gdLst>
              <a:gd name="T0" fmla="*/ 2147483647 w 61"/>
              <a:gd name="T1" fmla="*/ 2147483647 h 47"/>
              <a:gd name="T2" fmla="*/ 0 w 61"/>
              <a:gd name="T3" fmla="*/ 2147483647 h 47"/>
              <a:gd name="T4" fmla="*/ 2147483647 w 61"/>
              <a:gd name="T5" fmla="*/ 2147483647 h 47"/>
              <a:gd name="T6" fmla="*/ 2147483647 w 61"/>
              <a:gd name="T7" fmla="*/ 0 h 47"/>
              <a:gd name="T8" fmla="*/ 2147483647 w 61"/>
              <a:gd name="T9" fmla="*/ 2147483647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2" y="24"/>
                </a:moveTo>
                <a:lnTo>
                  <a:pt x="0" y="47"/>
                </a:lnTo>
                <a:lnTo>
                  <a:pt x="61" y="28"/>
                </a:lnTo>
                <a:lnTo>
                  <a:pt x="5" y="0"/>
                </a:ln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22" name="Line 47"/>
          <p:cNvSpPr>
            <a:spLocks noChangeShapeType="1"/>
          </p:cNvSpPr>
          <p:nvPr/>
        </p:nvSpPr>
        <p:spPr bwMode="auto">
          <a:xfrm flipH="1" flipV="1">
            <a:off x="3784600" y="3155950"/>
            <a:ext cx="1089025" cy="873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23" name="Freeform 48"/>
          <p:cNvSpPr>
            <a:spLocks/>
          </p:cNvSpPr>
          <p:nvPr/>
        </p:nvSpPr>
        <p:spPr bwMode="auto">
          <a:xfrm>
            <a:off x="4900613" y="3392488"/>
            <a:ext cx="100012" cy="74612"/>
          </a:xfrm>
          <a:custGeom>
            <a:avLst/>
            <a:gdLst>
              <a:gd name="T0" fmla="*/ 2147483647 w 63"/>
              <a:gd name="T1" fmla="*/ 2147483647 h 47"/>
              <a:gd name="T2" fmla="*/ 2147483647 w 63"/>
              <a:gd name="T3" fmla="*/ 2147483647 h 47"/>
              <a:gd name="T4" fmla="*/ 2147483647 w 63"/>
              <a:gd name="T5" fmla="*/ 0 h 47"/>
              <a:gd name="T6" fmla="*/ 0 w 63"/>
              <a:gd name="T7" fmla="*/ 2147483647 h 47"/>
              <a:gd name="T8" fmla="*/ 2147483647 w 63"/>
              <a:gd name="T9" fmla="*/ 2147483647 h 47"/>
              <a:gd name="T10" fmla="*/ 0 60000 65536"/>
              <a:gd name="T11" fmla="*/ 0 60000 65536"/>
              <a:gd name="T12" fmla="*/ 0 60000 65536"/>
              <a:gd name="T13" fmla="*/ 0 60000 65536"/>
              <a:gd name="T14" fmla="*/ 0 60000 65536"/>
              <a:gd name="T15" fmla="*/ 0 w 63"/>
              <a:gd name="T16" fmla="*/ 0 h 47"/>
              <a:gd name="T17" fmla="*/ 63 w 63"/>
              <a:gd name="T18" fmla="*/ 47 h 47"/>
            </a:gdLst>
            <a:ahLst/>
            <a:cxnLst>
              <a:cxn ang="T10">
                <a:pos x="T0" y="T1"/>
              </a:cxn>
              <a:cxn ang="T11">
                <a:pos x="T2" y="T3"/>
              </a:cxn>
              <a:cxn ang="T12">
                <a:pos x="T4" y="T5"/>
              </a:cxn>
              <a:cxn ang="T13">
                <a:pos x="T6" y="T7"/>
              </a:cxn>
              <a:cxn ang="T14">
                <a:pos x="T8" y="T9"/>
              </a:cxn>
            </a:cxnLst>
            <a:rect l="T15" t="T16" r="T17" b="T18"/>
            <a:pathLst>
              <a:path w="63" h="47">
                <a:moveTo>
                  <a:pt x="12" y="26"/>
                </a:moveTo>
                <a:lnTo>
                  <a:pt x="21" y="47"/>
                </a:lnTo>
                <a:lnTo>
                  <a:pt x="63" y="0"/>
                </a:lnTo>
                <a:lnTo>
                  <a:pt x="0" y="5"/>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24" name="Line 49"/>
          <p:cNvSpPr>
            <a:spLocks noChangeShapeType="1"/>
          </p:cNvSpPr>
          <p:nvPr/>
        </p:nvSpPr>
        <p:spPr bwMode="auto">
          <a:xfrm flipH="1">
            <a:off x="3771900" y="3433763"/>
            <a:ext cx="1147763" cy="5635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25" name="Freeform 50"/>
          <p:cNvSpPr>
            <a:spLocks noChangeAspect="1"/>
          </p:cNvSpPr>
          <p:nvPr/>
        </p:nvSpPr>
        <p:spPr bwMode="auto">
          <a:xfrm>
            <a:off x="5688013" y="3175000"/>
            <a:ext cx="190500" cy="152400"/>
          </a:xfrm>
          <a:custGeom>
            <a:avLst/>
            <a:gdLst>
              <a:gd name="T0" fmla="*/ 0 w 59"/>
              <a:gd name="T1" fmla="*/ 2147483647 h 47"/>
              <a:gd name="T2" fmla="*/ 0 w 59"/>
              <a:gd name="T3" fmla="*/ 2147483647 h 47"/>
              <a:gd name="T4" fmla="*/ 2147483647 w 59"/>
              <a:gd name="T5" fmla="*/ 2147483647 h 47"/>
              <a:gd name="T6" fmla="*/ 0 w 59"/>
              <a:gd name="T7" fmla="*/ 0 h 47"/>
              <a:gd name="T8" fmla="*/ 0 w 59"/>
              <a:gd name="T9" fmla="*/ 2147483647 h 47"/>
              <a:gd name="T10" fmla="*/ 0 60000 65536"/>
              <a:gd name="T11" fmla="*/ 0 60000 65536"/>
              <a:gd name="T12" fmla="*/ 0 60000 65536"/>
              <a:gd name="T13" fmla="*/ 0 60000 65536"/>
              <a:gd name="T14" fmla="*/ 0 60000 65536"/>
              <a:gd name="T15" fmla="*/ 0 w 59"/>
              <a:gd name="T16" fmla="*/ 0 h 47"/>
              <a:gd name="T17" fmla="*/ 59 w 59"/>
              <a:gd name="T18" fmla="*/ 47 h 47"/>
            </a:gdLst>
            <a:ahLst/>
            <a:cxnLst>
              <a:cxn ang="T10">
                <a:pos x="T0" y="T1"/>
              </a:cxn>
              <a:cxn ang="T11">
                <a:pos x="T2" y="T3"/>
              </a:cxn>
              <a:cxn ang="T12">
                <a:pos x="T4" y="T5"/>
              </a:cxn>
              <a:cxn ang="T13">
                <a:pos x="T6" y="T7"/>
              </a:cxn>
              <a:cxn ang="T14">
                <a:pos x="T8" y="T9"/>
              </a:cxn>
            </a:cxnLst>
            <a:rect l="T15" t="T16" r="T17" b="T18"/>
            <a:pathLst>
              <a:path w="59" h="47">
                <a:moveTo>
                  <a:pt x="0" y="23"/>
                </a:moveTo>
                <a:lnTo>
                  <a:pt x="0" y="47"/>
                </a:lnTo>
                <a:lnTo>
                  <a:pt x="59" y="23"/>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26" name="Line 51"/>
          <p:cNvSpPr>
            <a:spLocks noChangeShapeType="1"/>
          </p:cNvSpPr>
          <p:nvPr/>
        </p:nvSpPr>
        <p:spPr bwMode="auto">
          <a:xfrm flipH="1">
            <a:off x="5392738" y="3249613"/>
            <a:ext cx="29527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27" name="Rectangle 52"/>
          <p:cNvSpPr>
            <a:spLocks noChangeArrowheads="1"/>
          </p:cNvSpPr>
          <p:nvPr/>
        </p:nvSpPr>
        <p:spPr bwMode="auto">
          <a:xfrm>
            <a:off x="3582988" y="33099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 </a:t>
            </a:r>
            <a:endParaRPr lang="de-DE"/>
          </a:p>
        </p:txBody>
      </p:sp>
      <p:sp>
        <p:nvSpPr>
          <p:cNvPr id="3128" name="Rectangle 53"/>
          <p:cNvSpPr>
            <a:spLocks noChangeArrowheads="1"/>
          </p:cNvSpPr>
          <p:nvPr/>
        </p:nvSpPr>
        <p:spPr bwMode="auto">
          <a:xfrm>
            <a:off x="3582988" y="33099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a:t>
            </a:r>
            <a:endParaRPr lang="de-DE"/>
          </a:p>
        </p:txBody>
      </p:sp>
      <p:sp>
        <p:nvSpPr>
          <p:cNvPr id="3129" name="Rectangle 54"/>
          <p:cNvSpPr>
            <a:spLocks noChangeArrowheads="1"/>
          </p:cNvSpPr>
          <p:nvPr/>
        </p:nvSpPr>
        <p:spPr bwMode="auto">
          <a:xfrm>
            <a:off x="3582988" y="34623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 </a:t>
            </a:r>
            <a:endParaRPr lang="de-DE"/>
          </a:p>
        </p:txBody>
      </p:sp>
      <p:sp>
        <p:nvSpPr>
          <p:cNvPr id="3130" name="Rectangle 55"/>
          <p:cNvSpPr>
            <a:spLocks noChangeArrowheads="1"/>
          </p:cNvSpPr>
          <p:nvPr/>
        </p:nvSpPr>
        <p:spPr bwMode="auto">
          <a:xfrm>
            <a:off x="3582988" y="34623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a:t>
            </a:r>
            <a:endParaRPr lang="de-DE"/>
          </a:p>
        </p:txBody>
      </p:sp>
      <p:sp>
        <p:nvSpPr>
          <p:cNvPr id="3131" name="Rectangle 56"/>
          <p:cNvSpPr>
            <a:spLocks noChangeArrowheads="1"/>
          </p:cNvSpPr>
          <p:nvPr/>
        </p:nvSpPr>
        <p:spPr bwMode="auto">
          <a:xfrm>
            <a:off x="3582988" y="3619500"/>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 </a:t>
            </a:r>
            <a:endParaRPr lang="de-DE"/>
          </a:p>
        </p:txBody>
      </p:sp>
      <p:sp>
        <p:nvSpPr>
          <p:cNvPr id="3132" name="Rectangle 57"/>
          <p:cNvSpPr>
            <a:spLocks noChangeArrowheads="1"/>
          </p:cNvSpPr>
          <p:nvPr/>
        </p:nvSpPr>
        <p:spPr bwMode="auto">
          <a:xfrm>
            <a:off x="3582988" y="3619500"/>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a:t>
            </a:r>
            <a:endParaRPr lang="de-DE"/>
          </a:p>
        </p:txBody>
      </p:sp>
      <p:sp>
        <p:nvSpPr>
          <p:cNvPr id="3133" name="Rectangle 58"/>
          <p:cNvSpPr>
            <a:spLocks noChangeArrowheads="1"/>
          </p:cNvSpPr>
          <p:nvPr/>
        </p:nvSpPr>
        <p:spPr bwMode="auto">
          <a:xfrm>
            <a:off x="4586288" y="320516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3134" name="Rectangle 59"/>
          <p:cNvSpPr>
            <a:spLocks noChangeArrowheads="1"/>
          </p:cNvSpPr>
          <p:nvPr/>
        </p:nvSpPr>
        <p:spPr bwMode="auto">
          <a:xfrm>
            <a:off x="4586288" y="320516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a:t>
            </a:r>
            <a:endParaRPr lang="de-DE"/>
          </a:p>
        </p:txBody>
      </p:sp>
      <p:sp>
        <p:nvSpPr>
          <p:cNvPr id="3135" name="Rectangle 60"/>
          <p:cNvSpPr>
            <a:spLocks noChangeArrowheads="1"/>
          </p:cNvSpPr>
          <p:nvPr/>
        </p:nvSpPr>
        <p:spPr bwMode="auto">
          <a:xfrm>
            <a:off x="4586288" y="331311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3136" name="Rectangle 61"/>
          <p:cNvSpPr>
            <a:spLocks noChangeArrowheads="1"/>
          </p:cNvSpPr>
          <p:nvPr/>
        </p:nvSpPr>
        <p:spPr bwMode="auto">
          <a:xfrm>
            <a:off x="4586288" y="331311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a:t>
            </a:r>
            <a:endParaRPr lang="de-DE"/>
          </a:p>
        </p:txBody>
      </p:sp>
      <p:sp>
        <p:nvSpPr>
          <p:cNvPr id="3137" name="Rectangle 62"/>
          <p:cNvSpPr>
            <a:spLocks noChangeArrowheads="1"/>
          </p:cNvSpPr>
          <p:nvPr/>
        </p:nvSpPr>
        <p:spPr bwMode="auto">
          <a:xfrm>
            <a:off x="4586288" y="341788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3138" name="Rectangle 63"/>
          <p:cNvSpPr>
            <a:spLocks noChangeArrowheads="1"/>
          </p:cNvSpPr>
          <p:nvPr/>
        </p:nvSpPr>
        <p:spPr bwMode="auto">
          <a:xfrm>
            <a:off x="4586288" y="341788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a:t>
            </a:r>
            <a:endParaRPr lang="de-DE"/>
          </a:p>
        </p:txBody>
      </p:sp>
      <p:sp>
        <p:nvSpPr>
          <p:cNvPr id="3139" name="Rectangle 64"/>
          <p:cNvSpPr>
            <a:spLocks noChangeArrowheads="1"/>
          </p:cNvSpPr>
          <p:nvPr/>
        </p:nvSpPr>
        <p:spPr bwMode="auto">
          <a:xfrm>
            <a:off x="1689100" y="4364038"/>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0">
                <a:solidFill>
                  <a:srgbClr val="000000"/>
                </a:solidFill>
                <a:latin typeface="Times New Roman" pitchFamily="18" charset="0"/>
              </a:rPr>
              <a:t>S</a:t>
            </a:r>
            <a:endParaRPr lang="de-DE" sz="2800"/>
          </a:p>
        </p:txBody>
      </p:sp>
      <p:sp>
        <p:nvSpPr>
          <p:cNvPr id="3140" name="Rectangle 65"/>
          <p:cNvSpPr>
            <a:spLocks noChangeArrowheads="1"/>
          </p:cNvSpPr>
          <p:nvPr/>
        </p:nvSpPr>
        <p:spPr bwMode="auto">
          <a:xfrm>
            <a:off x="3533775" y="4337050"/>
            <a:ext cx="27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0">
                <a:solidFill>
                  <a:srgbClr val="000000"/>
                </a:solidFill>
                <a:latin typeface="Times New Roman" pitchFamily="18" charset="0"/>
              </a:rPr>
              <a:t>A</a:t>
            </a:r>
            <a:endParaRPr lang="de-DE" sz="2800"/>
          </a:p>
        </p:txBody>
      </p:sp>
      <p:sp>
        <p:nvSpPr>
          <p:cNvPr id="3141" name="Rectangle 66"/>
          <p:cNvSpPr>
            <a:spLocks noChangeArrowheads="1"/>
          </p:cNvSpPr>
          <p:nvPr/>
        </p:nvSpPr>
        <p:spPr bwMode="auto">
          <a:xfrm>
            <a:off x="5094288" y="4303713"/>
            <a:ext cx="25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0">
                <a:solidFill>
                  <a:srgbClr val="000000"/>
                </a:solidFill>
                <a:latin typeface="Times New Roman" pitchFamily="18" charset="0"/>
              </a:rPr>
              <a:t>R</a:t>
            </a:r>
            <a:endParaRPr lang="de-DE" sz="2800"/>
          </a:p>
        </p:txBody>
      </p:sp>
      <p:sp>
        <p:nvSpPr>
          <p:cNvPr id="3142" name="Rectangle 67"/>
          <p:cNvSpPr>
            <a:spLocks noChangeArrowheads="1"/>
          </p:cNvSpPr>
          <p:nvPr/>
        </p:nvSpPr>
        <p:spPr bwMode="auto">
          <a:xfrm>
            <a:off x="3556000" y="2243138"/>
            <a:ext cx="1682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Symbol" pitchFamily="18" charset="2"/>
              </a:rPr>
              <a:t>j</a:t>
            </a:r>
            <a:endParaRPr lang="de-DE"/>
          </a:p>
        </p:txBody>
      </p:sp>
      <p:sp>
        <p:nvSpPr>
          <p:cNvPr id="3143" name="Rectangle 68"/>
          <p:cNvSpPr>
            <a:spLocks noChangeArrowheads="1"/>
          </p:cNvSpPr>
          <p:nvPr/>
        </p:nvSpPr>
        <p:spPr bwMode="auto">
          <a:xfrm>
            <a:off x="4530725" y="2789238"/>
            <a:ext cx="109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rgbClr val="000000"/>
                </a:solidFill>
                <a:latin typeface="Times New Roman" pitchFamily="18" charset="0"/>
              </a:rPr>
              <a:t>X</a:t>
            </a:r>
            <a:endParaRPr lang="de-DE"/>
          </a:p>
        </p:txBody>
      </p:sp>
      <p:sp>
        <p:nvSpPr>
          <p:cNvPr id="3144" name="Rectangle 69"/>
          <p:cNvSpPr>
            <a:spLocks noChangeArrowheads="1"/>
          </p:cNvSpPr>
          <p:nvPr/>
        </p:nvSpPr>
        <p:spPr bwMode="auto">
          <a:xfrm>
            <a:off x="5640388" y="3365500"/>
            <a:ext cx="1571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800" i="1">
                <a:solidFill>
                  <a:srgbClr val="000000"/>
                </a:solidFill>
                <a:latin typeface="Times New Roman" pitchFamily="18" charset="0"/>
              </a:rPr>
              <a:t>y</a:t>
            </a:r>
            <a:endParaRPr lang="de-DE" sz="4400" i="1"/>
          </a:p>
        </p:txBody>
      </p:sp>
      <p:sp>
        <p:nvSpPr>
          <p:cNvPr id="132166" name="Text Box 70"/>
          <p:cNvSpPr txBox="1">
            <a:spLocks noChangeArrowheads="1"/>
          </p:cNvSpPr>
          <p:nvPr/>
        </p:nvSpPr>
        <p:spPr bwMode="auto">
          <a:xfrm>
            <a:off x="758825" y="5022850"/>
            <a:ext cx="8153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00"/>
              </a:buClr>
              <a:buSzPct val="130000"/>
              <a:buFontTx/>
              <a:buChar char="•"/>
            </a:pPr>
            <a:r>
              <a:rPr lang="de-DE"/>
              <a:t> Verbindungen zu A fix (zufällig):      </a:t>
            </a:r>
            <a:r>
              <a:rPr lang="de-DE" b="1">
                <a:solidFill>
                  <a:srgbClr val="000000"/>
                </a:solidFill>
                <a:latin typeface="TIMES" charset="0"/>
                <a:cs typeface="Times New Roman" pitchFamily="18" charset="0"/>
              </a:rPr>
              <a:t>x</a:t>
            </a:r>
            <a:r>
              <a:rPr lang="de-DE">
                <a:solidFill>
                  <a:srgbClr val="000000"/>
                </a:solidFill>
                <a:latin typeface="TIMES" charset="0"/>
                <a:cs typeface="Times New Roman" pitchFamily="18" charset="0"/>
              </a:rPr>
              <a:t> = (x</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,...,x</a:t>
            </a:r>
            <a:r>
              <a:rPr lang="de-DE" baseline="-30000">
                <a:solidFill>
                  <a:srgbClr val="000000"/>
                </a:solidFill>
                <a:latin typeface="TIMES" charset="0"/>
                <a:cs typeface="Times New Roman" pitchFamily="18" charset="0"/>
              </a:rPr>
              <a:t>n</a:t>
            </a:r>
            <a:r>
              <a:rPr lang="de-DE">
                <a:solidFill>
                  <a:srgbClr val="000000"/>
                </a:solidFill>
                <a:latin typeface="TIMES" charset="0"/>
                <a:cs typeface="Times New Roman" pitchFamily="18" charset="0"/>
              </a:rPr>
              <a:t>)</a:t>
            </a:r>
            <a:r>
              <a:rPr lang="de-DE" baseline="30000">
                <a:solidFill>
                  <a:srgbClr val="000000"/>
                </a:solidFill>
                <a:latin typeface="TIMES" charset="0"/>
                <a:cs typeface="Times New Roman" pitchFamily="18" charset="0"/>
              </a:rPr>
              <a:t>T</a:t>
            </a:r>
            <a:r>
              <a:rPr lang="de-DE">
                <a:solidFill>
                  <a:srgbClr val="000000"/>
                </a:solidFill>
                <a:latin typeface="TIMES" charset="0"/>
                <a:cs typeface="Times New Roman" pitchFamily="18" charset="0"/>
              </a:rPr>
              <a:t> = (</a:t>
            </a:r>
            <a:r>
              <a:rPr lang="de-DE">
                <a:solidFill>
                  <a:srgbClr val="000000"/>
                </a:solidFill>
                <a:cs typeface="Times New Roman" pitchFamily="18" charset="0"/>
                <a:sym typeface="Symbol" pitchFamily="18" charset="2"/>
              </a:rPr>
              <a:t></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(S),...,</a:t>
            </a:r>
            <a:r>
              <a:rPr lang="de-DE">
                <a:solidFill>
                  <a:srgbClr val="000000"/>
                </a:solidFill>
                <a:cs typeface="Times New Roman" pitchFamily="18" charset="0"/>
                <a:sym typeface="Symbol" pitchFamily="18" charset="2"/>
              </a:rPr>
              <a:t></a:t>
            </a:r>
            <a:r>
              <a:rPr lang="de-DE" baseline="-30000">
                <a:solidFill>
                  <a:srgbClr val="000000"/>
                </a:solidFill>
                <a:latin typeface="TIMES" charset="0"/>
                <a:cs typeface="Times New Roman" pitchFamily="18" charset="0"/>
              </a:rPr>
              <a:t>n</a:t>
            </a:r>
            <a:r>
              <a:rPr lang="de-DE">
                <a:solidFill>
                  <a:srgbClr val="000000"/>
                </a:solidFill>
                <a:latin typeface="TIMES" charset="0"/>
                <a:cs typeface="Times New Roman" pitchFamily="18" charset="0"/>
              </a:rPr>
              <a:t>(S))</a:t>
            </a:r>
            <a:r>
              <a:rPr lang="de-DE" baseline="30000">
                <a:solidFill>
                  <a:srgbClr val="000000"/>
                </a:solidFill>
                <a:latin typeface="TIMES" charset="0"/>
                <a:cs typeface="Times New Roman" pitchFamily="18" charset="0"/>
              </a:rPr>
              <a:t>T</a:t>
            </a:r>
            <a:r>
              <a:rPr lang="de-DE"/>
              <a:t> </a:t>
            </a:r>
          </a:p>
          <a:p>
            <a:pPr>
              <a:buClr>
                <a:srgbClr val="FF9900"/>
              </a:buClr>
              <a:buSzPct val="130000"/>
              <a:buFontTx/>
              <a:buChar char="•"/>
            </a:pPr>
            <a:r>
              <a:rPr lang="de-DE"/>
              <a:t> Stärke der Verbindungen zu R veränderbar:    </a:t>
            </a:r>
            <a:r>
              <a:rPr lang="de-DE" b="1">
                <a:solidFill>
                  <a:srgbClr val="000000"/>
                </a:solidFill>
                <a:latin typeface="TIMES" charset="0"/>
                <a:cs typeface="Times New Roman" pitchFamily="18" charset="0"/>
              </a:rPr>
              <a:t>w</a:t>
            </a:r>
            <a:r>
              <a:rPr lang="de-DE">
                <a:solidFill>
                  <a:srgbClr val="000000"/>
                </a:solidFill>
                <a:latin typeface="TIMES" charset="0"/>
                <a:cs typeface="Times New Roman" pitchFamily="18" charset="0"/>
              </a:rPr>
              <a:t> = (w</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,...,w</a:t>
            </a:r>
            <a:r>
              <a:rPr lang="de-DE" baseline="-30000">
                <a:solidFill>
                  <a:srgbClr val="000000"/>
                </a:solidFill>
                <a:latin typeface="TIMES" charset="0"/>
                <a:cs typeface="Times New Roman" pitchFamily="18" charset="0"/>
              </a:rPr>
              <a:t>n</a:t>
            </a:r>
            <a:r>
              <a:rPr lang="de-DE">
                <a:solidFill>
                  <a:srgbClr val="000000"/>
                </a:solidFill>
                <a:latin typeface="TIMES" charset="0"/>
                <a:cs typeface="Times New Roman" pitchFamily="18" charset="0"/>
              </a:rPr>
              <a:t>)</a:t>
            </a:r>
            <a:r>
              <a:rPr lang="de-DE" baseline="30000">
                <a:solidFill>
                  <a:srgbClr val="000000"/>
                </a:solidFill>
                <a:latin typeface="TIMES" charset="0"/>
                <a:cs typeface="Times New Roman" pitchFamily="18" charset="0"/>
              </a:rPr>
              <a:t>T</a:t>
            </a:r>
            <a:r>
              <a:rPr lang="de-DE"/>
              <a:t> </a:t>
            </a:r>
          </a:p>
        </p:txBody>
      </p:sp>
      <p:graphicFrame>
        <p:nvGraphicFramePr>
          <p:cNvPr id="132167" name="Object 71"/>
          <p:cNvGraphicFramePr>
            <a:graphicFrameLocks noGrp="1" noChangeAspect="1"/>
          </p:cNvGraphicFramePr>
          <p:nvPr>
            <p:ph sz="half" idx="2"/>
          </p:nvPr>
        </p:nvGraphicFramePr>
        <p:xfrm>
          <a:off x="5576888" y="3894138"/>
          <a:ext cx="2595562" cy="958850"/>
        </p:xfrm>
        <a:graphic>
          <a:graphicData uri="http://schemas.openxmlformats.org/presentationml/2006/ole">
            <mc:AlternateContent xmlns:mc="http://schemas.openxmlformats.org/markup-compatibility/2006">
              <mc:Choice xmlns:v="urn:schemas-microsoft-com:vml" Requires="v">
                <p:oleObj spid="_x0000_s3198" name="Equation" r:id="rId3" imgW="927000" imgH="342720" progId="Equation.DSMT4">
                  <p:embed/>
                </p:oleObj>
              </mc:Choice>
              <mc:Fallback>
                <p:oleObj name="Equation" r:id="rId3" imgW="927000" imgH="342720" progId="Equation.DSMT4">
                  <p:embed/>
                  <p:pic>
                    <p:nvPicPr>
                      <p:cNvPr id="0" name="Object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88" y="3894138"/>
                        <a:ext cx="2595562"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2100">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3210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216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216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32167"/>
                                        </p:tgtEl>
                                        <p:attrNameLst>
                                          <p:attrName>style.visibility</p:attrName>
                                        </p:attrNameLst>
                                      </p:cBhvr>
                                      <p:to>
                                        <p:strVal val="visible"/>
                                      </p:to>
                                    </p:set>
                                    <p:anim calcmode="lin" valueType="num">
                                      <p:cBhvr>
                                        <p:cTn id="25" dur="500" fill="hold"/>
                                        <p:tgtEl>
                                          <p:spTgt spid="132167"/>
                                        </p:tgtEl>
                                        <p:attrNameLst>
                                          <p:attrName>ppt_w</p:attrName>
                                        </p:attrNameLst>
                                      </p:cBhvr>
                                      <p:tavLst>
                                        <p:tav tm="0">
                                          <p:val>
                                            <p:fltVal val="0"/>
                                          </p:val>
                                        </p:tav>
                                        <p:tav tm="100000">
                                          <p:val>
                                            <p:strVal val="#ppt_w"/>
                                          </p:val>
                                        </p:tav>
                                      </p:tavLst>
                                    </p:anim>
                                    <p:anim calcmode="lin" valueType="num">
                                      <p:cBhvr>
                                        <p:cTn id="26" dur="500" fill="hold"/>
                                        <p:tgtEl>
                                          <p:spTgt spid="1321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4102" name="Rectangle 2"/>
          <p:cNvSpPr>
            <a:spLocks noGrp="1" noChangeArrowheads="1"/>
          </p:cNvSpPr>
          <p:nvPr>
            <p:ph type="title"/>
          </p:nvPr>
        </p:nvSpPr>
        <p:spPr/>
        <p:txBody>
          <a:bodyPr/>
          <a:lstStyle/>
          <a:p>
            <a:r>
              <a:rPr lang="de-DE" dirty="0" smtClean="0"/>
              <a:t>Das </a:t>
            </a:r>
            <a:r>
              <a:rPr lang="de-DE" dirty="0" err="1" smtClean="0"/>
              <a:t>Perzeptron</a:t>
            </a:r>
            <a:endParaRPr lang="de-DE" dirty="0" smtClean="0"/>
          </a:p>
        </p:txBody>
      </p:sp>
      <p:sp>
        <p:nvSpPr>
          <p:cNvPr id="4103" name="Rectangle 3"/>
          <p:cNvSpPr>
            <a:spLocks noGrp="1" noChangeArrowheads="1"/>
          </p:cNvSpPr>
          <p:nvPr>
            <p:ph type="body" sz="half" idx="1"/>
          </p:nvPr>
        </p:nvSpPr>
        <p:spPr/>
        <p:txBody>
          <a:bodyPr/>
          <a:lstStyle/>
          <a:p>
            <a:pPr marL="0" indent="0">
              <a:buFontTx/>
              <a:buNone/>
            </a:pPr>
            <a:r>
              <a:rPr lang="de-DE" dirty="0" smtClean="0"/>
              <a:t>Entscheiden</a:t>
            </a:r>
            <a:r>
              <a:rPr lang="de-DE" sz="2000" b="0" dirty="0" smtClean="0"/>
              <a:t>	</a:t>
            </a:r>
          </a:p>
        </p:txBody>
      </p:sp>
      <p:sp>
        <p:nvSpPr>
          <p:cNvPr id="410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33125" name="Object 5"/>
          <p:cNvGraphicFramePr>
            <a:graphicFrameLocks noChangeAspect="1"/>
          </p:cNvGraphicFramePr>
          <p:nvPr/>
        </p:nvGraphicFramePr>
        <p:xfrm>
          <a:off x="3590925" y="2740025"/>
          <a:ext cx="3463925" cy="955675"/>
        </p:xfrm>
        <a:graphic>
          <a:graphicData uri="http://schemas.openxmlformats.org/presentationml/2006/ole">
            <mc:AlternateContent xmlns:mc="http://schemas.openxmlformats.org/markup-compatibility/2006">
              <mc:Choice xmlns:v="urn:schemas-microsoft-com:vml" Requires="v">
                <p:oleObj spid="_x0000_s4213" name="Equation" r:id="rId3" imgW="1625400" imgH="444240" progId="Equation.DSMT4">
                  <p:embed/>
                </p:oleObj>
              </mc:Choice>
              <mc:Fallback>
                <p:oleObj name="Equation" r:id="rId3" imgW="1625400" imgH="44424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2740025"/>
                        <a:ext cx="3463925"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Text Box 6"/>
          <p:cNvSpPr txBox="1">
            <a:spLocks noChangeArrowheads="1"/>
          </p:cNvSpPr>
          <p:nvPr/>
        </p:nvSpPr>
        <p:spPr bwMode="auto">
          <a:xfrm>
            <a:off x="3187700" y="1320800"/>
            <a:ext cx="52959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Font typeface="Symbol" pitchFamily="18" charset="2"/>
              <a:buChar char="W"/>
            </a:pPr>
            <a:r>
              <a:rPr lang="de-DE">
                <a:solidFill>
                  <a:srgbClr val="000000"/>
                </a:solidFill>
                <a:latin typeface="TIMES" charset="0"/>
                <a:cs typeface="Times New Roman" pitchFamily="18" charset="0"/>
              </a:rPr>
              <a:t>  </a:t>
            </a:r>
            <a:r>
              <a:rPr lang="de-DE">
                <a:solidFill>
                  <a:srgbClr val="000000"/>
                </a:solidFill>
                <a:latin typeface="Times New Roman" pitchFamily="18" charset="0"/>
                <a:cs typeface="Times New Roman" pitchFamily="18" charset="0"/>
              </a:rPr>
              <a:t>:= {</a:t>
            </a:r>
            <a:r>
              <a:rPr lang="de-DE" b="1">
                <a:solidFill>
                  <a:srgbClr val="000000"/>
                </a:solidFill>
                <a:latin typeface="Times New Roman" pitchFamily="18" charset="0"/>
                <a:cs typeface="Times New Roman" pitchFamily="18" charset="0"/>
              </a:rPr>
              <a:t>x</a:t>
            </a:r>
            <a:r>
              <a:rPr lang="de-DE">
                <a:solidFill>
                  <a:srgbClr val="000000"/>
                </a:solidFill>
                <a:latin typeface="Times New Roman" pitchFamily="18" charset="0"/>
                <a:cs typeface="Times New Roman" pitchFamily="18" charset="0"/>
              </a:rPr>
              <a:t>} alle Muster,</a:t>
            </a:r>
            <a:r>
              <a:rPr lang="de-DE">
                <a:solidFill>
                  <a:srgbClr val="000000"/>
                </a:solidFill>
                <a:latin typeface="TIMES" charset="0"/>
                <a:cs typeface="Times New Roman" pitchFamily="18" charset="0"/>
              </a:rPr>
              <a:t> </a:t>
            </a:r>
            <a:r>
              <a:rPr lang="de-DE">
                <a:solidFill>
                  <a:srgbClr val="000000"/>
                </a:solidFill>
                <a:sym typeface="Symbol" pitchFamily="18" charset="2"/>
              </a:rPr>
              <a:t></a:t>
            </a:r>
            <a:r>
              <a:rPr lang="de-DE"/>
              <a:t> </a:t>
            </a:r>
            <a:r>
              <a:rPr lang="de-DE">
                <a:solidFill>
                  <a:srgbClr val="000000"/>
                </a:solidFill>
                <a:latin typeface="TIMES" charset="0"/>
                <a:cs typeface="Times New Roman" pitchFamily="18" charset="0"/>
              </a:rPr>
              <a:t>= </a:t>
            </a:r>
            <a:r>
              <a:rPr lang="de-DE">
                <a:solidFill>
                  <a:srgbClr val="000000"/>
                </a:solidFill>
                <a:cs typeface="Times New Roman" pitchFamily="18" charset="0"/>
                <a:sym typeface="Symbol" pitchFamily="18" charset="2"/>
              </a:rPr>
              <a:t></a:t>
            </a:r>
            <a:r>
              <a:rPr lang="de-DE" baseline="-30000">
                <a:solidFill>
                  <a:srgbClr val="000000"/>
                </a:solidFill>
                <a:latin typeface="TIMES" charset="0"/>
                <a:cs typeface="Times New Roman" pitchFamily="18" charset="0"/>
              </a:rPr>
              <a:t>1 </a:t>
            </a:r>
            <a:r>
              <a:rPr lang="de-DE">
                <a:solidFill>
                  <a:srgbClr val="000000"/>
                </a:solidFill>
                <a:latin typeface="TIMES" charset="0"/>
                <a:cs typeface="Times New Roman" pitchFamily="18" charset="0"/>
              </a:rPr>
              <a:t>+ </a:t>
            </a:r>
            <a:r>
              <a:rPr lang="de-DE">
                <a:solidFill>
                  <a:srgbClr val="000000"/>
                </a:solidFill>
                <a:sym typeface="Symbol" pitchFamily="18" charset="2"/>
              </a:rPr>
              <a:t></a:t>
            </a:r>
            <a:r>
              <a:rPr lang="de-DE" baseline="-25000">
                <a:solidFill>
                  <a:srgbClr val="000000"/>
                </a:solidFill>
                <a:sym typeface="Symbol" pitchFamily="18" charset="2"/>
              </a:rPr>
              <a:t>2</a:t>
            </a:r>
            <a:endParaRPr lang="de-DE" baseline="-25000">
              <a:solidFill>
                <a:srgbClr val="000000"/>
              </a:solidFill>
              <a:latin typeface="TIMES" charset="0"/>
              <a:cs typeface="Times New Roman" pitchFamily="18" charset="0"/>
            </a:endParaRPr>
          </a:p>
          <a:p>
            <a:pPr>
              <a:buFont typeface="Symbol" pitchFamily="18" charset="2"/>
              <a:buNone/>
            </a:pPr>
            <a:r>
              <a:rPr lang="de-DE">
                <a:solidFill>
                  <a:srgbClr val="000000"/>
                </a:solidFill>
                <a:sym typeface="Symbol" pitchFamily="18" charset="2"/>
              </a:rPr>
              <a:t></a:t>
            </a:r>
            <a:r>
              <a:rPr lang="de-DE" baseline="-25000">
                <a:solidFill>
                  <a:srgbClr val="000000"/>
                </a:solidFill>
                <a:sym typeface="Symbol" pitchFamily="18" charset="2"/>
              </a:rPr>
              <a:t>1</a:t>
            </a:r>
            <a:r>
              <a:rPr lang="de-DE"/>
              <a:t> :  Menge aller </a:t>
            </a:r>
            <a:r>
              <a:rPr lang="de-DE" b="1"/>
              <a:t>x</a:t>
            </a:r>
            <a:r>
              <a:rPr lang="de-DE"/>
              <a:t> aus Klasse 1</a:t>
            </a:r>
            <a:endParaRPr lang="de-DE">
              <a:latin typeface="Times New Roman" pitchFamily="18" charset="0"/>
            </a:endParaRPr>
          </a:p>
          <a:p>
            <a:pPr>
              <a:lnSpc>
                <a:spcPct val="60000"/>
              </a:lnSpc>
              <a:buFont typeface="Symbol" pitchFamily="18" charset="2"/>
              <a:buNone/>
            </a:pPr>
            <a:r>
              <a:rPr lang="de-DE">
                <a:solidFill>
                  <a:srgbClr val="000000"/>
                </a:solidFill>
                <a:sym typeface="Symbol" pitchFamily="18" charset="2"/>
              </a:rPr>
              <a:t></a:t>
            </a:r>
            <a:r>
              <a:rPr lang="de-DE" baseline="-25000">
                <a:solidFill>
                  <a:srgbClr val="000000"/>
                </a:solidFill>
                <a:sym typeface="Symbol" pitchFamily="18" charset="2"/>
              </a:rPr>
              <a:t>2</a:t>
            </a:r>
            <a:r>
              <a:rPr lang="de-DE"/>
              <a:t> :  Menge aller </a:t>
            </a:r>
            <a:r>
              <a:rPr lang="de-DE" b="1"/>
              <a:t>x</a:t>
            </a:r>
            <a:r>
              <a:rPr lang="de-DE"/>
              <a:t> aus Klasse 2</a:t>
            </a:r>
            <a:endParaRPr lang="de-DE">
              <a:solidFill>
                <a:srgbClr val="000000"/>
              </a:solidFill>
              <a:latin typeface="Times New Roman" pitchFamily="18" charset="0"/>
            </a:endParaRPr>
          </a:p>
        </p:txBody>
      </p:sp>
      <p:sp>
        <p:nvSpPr>
          <p:cNvPr id="133127" name="Rectangle 7"/>
          <p:cNvSpPr>
            <a:spLocks noChangeArrowheads="1"/>
          </p:cNvSpPr>
          <p:nvPr/>
        </p:nvSpPr>
        <p:spPr bwMode="auto">
          <a:xfrm>
            <a:off x="698500" y="3008313"/>
            <a:ext cx="38417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nSpc>
                <a:spcPct val="85000"/>
              </a:lnSpc>
              <a:spcBef>
                <a:spcPct val="45000"/>
              </a:spcBef>
            </a:pPr>
            <a:r>
              <a:rPr lang="de-DE" sz="2400" b="1" dirty="0"/>
              <a:t>DEF</a:t>
            </a:r>
            <a:r>
              <a:rPr lang="de-DE" sz="2400" dirty="0"/>
              <a:t>   Log. Prädikat 	</a:t>
            </a:r>
          </a:p>
        </p:txBody>
      </p:sp>
      <p:sp>
        <p:nvSpPr>
          <p:cNvPr id="133128" name="Text Box 8"/>
          <p:cNvSpPr txBox="1">
            <a:spLocks noChangeArrowheads="1"/>
          </p:cNvSpPr>
          <p:nvPr/>
        </p:nvSpPr>
        <p:spPr bwMode="auto">
          <a:xfrm>
            <a:off x="812800" y="3797300"/>
            <a:ext cx="751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Mit den Erweiterungen   </a:t>
            </a:r>
            <a:r>
              <a:rPr lang="de-DE" b="1">
                <a:solidFill>
                  <a:srgbClr val="000000"/>
                </a:solidFill>
                <a:latin typeface="TIMES" charset="0"/>
                <a:cs typeface="Times New Roman" pitchFamily="18" charset="0"/>
              </a:rPr>
              <a:t>x</a:t>
            </a:r>
            <a:r>
              <a:rPr lang="de-DE">
                <a:solidFill>
                  <a:srgbClr val="000000"/>
                </a:solidFill>
                <a:latin typeface="TIMES" charset="0"/>
                <a:cs typeface="Times New Roman" pitchFamily="18" charset="0"/>
              </a:rPr>
              <a:t> = (x</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,...,x</a:t>
            </a:r>
            <a:r>
              <a:rPr lang="de-DE" baseline="-30000">
                <a:solidFill>
                  <a:srgbClr val="000000"/>
                </a:solidFill>
                <a:latin typeface="TIMES" charset="0"/>
                <a:cs typeface="Times New Roman" pitchFamily="18" charset="0"/>
              </a:rPr>
              <a:t>n</a:t>
            </a:r>
            <a:r>
              <a:rPr lang="de-DE">
                <a:solidFill>
                  <a:srgbClr val="000000"/>
                </a:solidFill>
                <a:cs typeface="Times New Roman" pitchFamily="18" charset="0"/>
              </a:rPr>
              <a:t>,1</a:t>
            </a:r>
            <a:r>
              <a:rPr lang="de-DE">
                <a:solidFill>
                  <a:srgbClr val="000000"/>
                </a:solidFill>
                <a:latin typeface="TIMES" charset="0"/>
                <a:cs typeface="Times New Roman" pitchFamily="18" charset="0"/>
              </a:rPr>
              <a:t>)</a:t>
            </a:r>
            <a:r>
              <a:rPr lang="de-DE" baseline="30000">
                <a:solidFill>
                  <a:srgbClr val="000000"/>
                </a:solidFill>
                <a:latin typeface="TIMES" charset="0"/>
                <a:cs typeface="Times New Roman" pitchFamily="18" charset="0"/>
              </a:rPr>
              <a:t>T</a:t>
            </a:r>
            <a:r>
              <a:rPr lang="de-DE"/>
              <a:t> </a:t>
            </a:r>
          </a:p>
          <a:p>
            <a:r>
              <a:rPr lang="de-DE"/>
              <a:t>			</a:t>
            </a:r>
            <a:r>
              <a:rPr lang="de-DE" b="1">
                <a:solidFill>
                  <a:srgbClr val="000000"/>
                </a:solidFill>
                <a:latin typeface="TIMES" charset="0"/>
                <a:cs typeface="Times New Roman" pitchFamily="18" charset="0"/>
              </a:rPr>
              <a:t>w</a:t>
            </a:r>
            <a:r>
              <a:rPr lang="de-DE">
                <a:solidFill>
                  <a:srgbClr val="000000"/>
                </a:solidFill>
                <a:latin typeface="TIMES" charset="0"/>
                <a:cs typeface="Times New Roman" pitchFamily="18" charset="0"/>
              </a:rPr>
              <a:t> = (w</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a:t>
            </a:r>
            <a:r>
              <a:rPr lang="de-DE">
                <a:solidFill>
                  <a:srgbClr val="000000"/>
                </a:solidFill>
                <a:cs typeface="Times New Roman" pitchFamily="18" charset="0"/>
              </a:rPr>
              <a:t>w</a:t>
            </a:r>
            <a:r>
              <a:rPr lang="de-DE" baseline="-30000">
                <a:solidFill>
                  <a:srgbClr val="000000"/>
                </a:solidFill>
                <a:latin typeface="(normaler Text)" charset="0"/>
                <a:cs typeface="Times New Roman" pitchFamily="18" charset="0"/>
              </a:rPr>
              <a:t>n</a:t>
            </a:r>
            <a:r>
              <a:rPr lang="de-DE">
                <a:solidFill>
                  <a:srgbClr val="000000"/>
                </a:solidFill>
                <a:cs typeface="Times New Roman" pitchFamily="18" charset="0"/>
              </a:rPr>
              <a:t>,s</a:t>
            </a:r>
            <a:r>
              <a:rPr lang="de-DE">
                <a:solidFill>
                  <a:srgbClr val="000000"/>
                </a:solidFill>
                <a:latin typeface="TIMES" charset="0"/>
                <a:cs typeface="Times New Roman" pitchFamily="18" charset="0"/>
              </a:rPr>
              <a:t>)</a:t>
            </a:r>
            <a:r>
              <a:rPr lang="de-DE" baseline="30000">
                <a:solidFill>
                  <a:srgbClr val="000000"/>
                </a:solidFill>
                <a:latin typeface="TIMES" charset="0"/>
                <a:cs typeface="Times New Roman" pitchFamily="18" charset="0"/>
              </a:rPr>
              <a:t>T</a:t>
            </a:r>
            <a:r>
              <a:rPr lang="de-DE"/>
              <a:t> </a:t>
            </a:r>
          </a:p>
          <a:p>
            <a:r>
              <a:rPr lang="de-DE"/>
              <a:t>wird</a:t>
            </a:r>
          </a:p>
        </p:txBody>
      </p:sp>
      <p:graphicFrame>
        <p:nvGraphicFramePr>
          <p:cNvPr id="133129" name="Object 9"/>
          <p:cNvGraphicFramePr>
            <a:graphicFrameLocks noGrp="1" noChangeAspect="1"/>
          </p:cNvGraphicFramePr>
          <p:nvPr>
            <p:ph sz="half" idx="2"/>
          </p:nvPr>
        </p:nvGraphicFramePr>
        <p:xfrm>
          <a:off x="2503488" y="4891088"/>
          <a:ext cx="3328987" cy="925512"/>
        </p:xfrm>
        <a:graphic>
          <a:graphicData uri="http://schemas.openxmlformats.org/presentationml/2006/ole">
            <mc:AlternateContent xmlns:mc="http://schemas.openxmlformats.org/markup-compatibility/2006">
              <mc:Choice xmlns:v="urn:schemas-microsoft-com:vml" Requires="v">
                <p:oleObj spid="_x0000_s4214" name="Equation" r:id="rId5" imgW="1600200" imgH="444240" progId="Equation.DSMT4">
                  <p:embed/>
                </p:oleObj>
              </mc:Choice>
              <mc:Fallback>
                <p:oleObj name="Equation" r:id="rId5" imgW="1600200" imgH="44424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488" y="4891088"/>
                        <a:ext cx="3328987"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0" name="Text Box 10"/>
          <p:cNvSpPr txBox="1">
            <a:spLocks noChangeArrowheads="1"/>
          </p:cNvSpPr>
          <p:nvPr/>
        </p:nvSpPr>
        <p:spPr bwMode="auto">
          <a:xfrm>
            <a:off x="7213600" y="28575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Schwelle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7" grpId="0"/>
      <p:bldP spid="133128" grpId="0"/>
      <p:bldP spid="1331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29699" name="Titel 1"/>
          <p:cNvSpPr>
            <a:spLocks noGrp="1"/>
          </p:cNvSpPr>
          <p:nvPr>
            <p:ph type="title" idx="4294967295"/>
          </p:nvPr>
        </p:nvSpPr>
        <p:spPr>
          <a:xfrm>
            <a:off x="540773" y="4189207"/>
            <a:ext cx="8407928" cy="703416"/>
          </a:xfrm>
          <a:noFill/>
        </p:spPr>
        <p:txBody>
          <a:bodyPr wrap="square" lIns="91440" anchor="ctr"/>
          <a:lstStyle/>
          <a:p>
            <a:pPr marL="355600" indent="3175" eaLnBrk="1" hangingPunct="1">
              <a:lnSpc>
                <a:spcPct val="90000"/>
              </a:lnSpc>
            </a:pPr>
            <a:r>
              <a:rPr lang="de-DE" sz="3800" dirty="0" err="1" smtClean="0">
                <a:solidFill>
                  <a:srgbClr val="BFBFBF"/>
                </a:solidFill>
                <a:cs typeface="Arial" pitchFamily="34" charset="0"/>
              </a:rPr>
              <a:t>Stochast</a:t>
            </a:r>
            <a:r>
              <a:rPr lang="de-DE" sz="3800" dirty="0">
                <a:solidFill>
                  <a:srgbClr val="BFBFBF"/>
                </a:solidFill>
                <a:cs typeface="Arial" pitchFamily="34" charset="0"/>
              </a:rPr>
              <a:t>. </a:t>
            </a:r>
            <a:r>
              <a:rPr lang="de-DE" sz="3800" dirty="0" smtClean="0">
                <a:solidFill>
                  <a:srgbClr val="BFBFBF"/>
                </a:solidFill>
                <a:cs typeface="Arial" pitchFamily="34" charset="0"/>
              </a:rPr>
              <a:t>Klassifikation</a:t>
            </a:r>
            <a:endParaRPr lang="de-DE" sz="3800" b="0" dirty="0" smtClean="0">
              <a:solidFill>
                <a:srgbClr val="BFBFBF"/>
              </a:solidFill>
              <a:cs typeface="Arial" pitchFamily="34" charset="0"/>
            </a:endParaRPr>
          </a:p>
        </p:txBody>
      </p:sp>
      <p:sp>
        <p:nvSpPr>
          <p:cNvPr id="29700" name="Titel 1"/>
          <p:cNvSpPr txBox="1">
            <a:spLocks/>
          </p:cNvSpPr>
          <p:nvPr/>
        </p:nvSpPr>
        <p:spPr bwMode="auto">
          <a:xfrm>
            <a:off x="569997" y="3420345"/>
            <a:ext cx="7676909" cy="7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kumimoji="0" lang="de-DE" sz="3800" b="0" i="0" u="none" strike="noStrike" kern="0" cap="none" spc="0" normalizeH="0" baseline="0" noProof="0" dirty="0" smtClean="0">
                <a:ln>
                  <a:noFill/>
                </a:ln>
                <a:solidFill>
                  <a:srgbClr val="BFBFBF"/>
                </a:solidFill>
                <a:effectLst/>
                <a:uLnTx/>
                <a:uFillTx/>
                <a:latin typeface="Arial Black" pitchFamily="34" charset="0"/>
                <a:ea typeface="+mj-ea"/>
                <a:cs typeface="Arial" pitchFamily="34" charset="0"/>
              </a:rPr>
              <a:t>Lernen und Zielfunktion</a:t>
            </a:r>
            <a:endParaRPr lang="de-DE" sz="4000" b="1" dirty="0">
              <a:solidFill>
                <a:srgbClr val="BFBFBF"/>
              </a:solidFill>
              <a:latin typeface="Arial Black" pitchFamily="34" charset="0"/>
              <a:cs typeface="Arial" pitchFamily="34" charset="0"/>
            </a:endParaRPr>
          </a:p>
        </p:txBody>
      </p:sp>
      <p:sp>
        <p:nvSpPr>
          <p:cNvPr id="29701" name="Titel 1"/>
          <p:cNvSpPr txBox="1">
            <a:spLocks/>
          </p:cNvSpPr>
          <p:nvPr/>
        </p:nvSpPr>
        <p:spPr bwMode="auto">
          <a:xfrm>
            <a:off x="540773" y="2501797"/>
            <a:ext cx="8603227" cy="87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Lernen linearer Klassifikation</a:t>
            </a:r>
          </a:p>
        </p:txBody>
      </p:sp>
      <p:sp>
        <p:nvSpPr>
          <p:cNvPr id="29703" name="Titel 1"/>
          <p:cNvSpPr>
            <a:spLocks/>
          </p:cNvSpPr>
          <p:nvPr/>
        </p:nvSpPr>
        <p:spPr bwMode="auto">
          <a:xfrm>
            <a:off x="623888" y="2444750"/>
            <a:ext cx="85201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endParaRPr lang="de-DE" sz="3800" dirty="0">
              <a:solidFill>
                <a:srgbClr val="BFBFBF"/>
              </a:solidFill>
              <a:latin typeface="Arial Black" pitchFamily="34" charset="0"/>
              <a:cs typeface="Arial" pitchFamily="34" charset="0"/>
            </a:endParaRPr>
          </a:p>
        </p:txBody>
      </p:sp>
      <p:sp>
        <p:nvSpPr>
          <p:cNvPr id="29704" name="Titel 1"/>
          <p:cNvSpPr>
            <a:spLocks/>
          </p:cNvSpPr>
          <p:nvPr/>
        </p:nvSpPr>
        <p:spPr bwMode="auto">
          <a:xfrm>
            <a:off x="569997" y="4866968"/>
            <a:ext cx="8411057" cy="77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dirty="0">
                <a:solidFill>
                  <a:srgbClr val="BFBFBF"/>
                </a:solidFill>
                <a:latin typeface="Arial Black" pitchFamily="34" charset="0"/>
                <a:cs typeface="Arial" pitchFamily="34" charset="0"/>
              </a:rPr>
              <a:t>Lernen in </a:t>
            </a:r>
            <a:r>
              <a:rPr lang="de-DE" sz="3800" dirty="0" err="1">
                <a:solidFill>
                  <a:srgbClr val="BFBFBF"/>
                </a:solidFill>
                <a:latin typeface="Arial Black" pitchFamily="34" charset="0"/>
                <a:cs typeface="Arial" pitchFamily="34" charset="0"/>
              </a:rPr>
              <a:t>Multilayer</a:t>
            </a:r>
            <a:r>
              <a:rPr lang="de-DE" sz="3800" dirty="0">
                <a:solidFill>
                  <a:srgbClr val="BFBFBF"/>
                </a:solidFill>
                <a:latin typeface="Arial Black" pitchFamily="34" charset="0"/>
                <a:cs typeface="Arial" pitchFamily="34" charset="0"/>
              </a:rPr>
              <a:t>-Netzen</a:t>
            </a:r>
          </a:p>
        </p:txBody>
      </p:sp>
      <p:sp>
        <p:nvSpPr>
          <p:cNvPr id="29705" name="Titel 1"/>
          <p:cNvSpPr>
            <a:spLocks/>
          </p:cNvSpPr>
          <p:nvPr/>
        </p:nvSpPr>
        <p:spPr bwMode="auto">
          <a:xfrm>
            <a:off x="584078" y="5639620"/>
            <a:ext cx="8396976" cy="86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r>
              <a:rPr lang="de-DE" sz="3800" dirty="0">
                <a:solidFill>
                  <a:srgbClr val="BFBFBF"/>
                </a:solidFill>
                <a:latin typeface="Arial Black" pitchFamily="34" charset="0"/>
                <a:cs typeface="Arial" pitchFamily="34" charset="0"/>
              </a:rPr>
              <a:t>Backpropagation-Lernen</a:t>
            </a:r>
          </a:p>
        </p:txBody>
      </p:sp>
      <p:sp>
        <p:nvSpPr>
          <p:cNvPr id="10" name="Titel 1"/>
          <p:cNvSpPr txBox="1">
            <a:spLocks/>
          </p:cNvSpPr>
          <p:nvPr/>
        </p:nvSpPr>
        <p:spPr bwMode="auto">
          <a:xfrm>
            <a:off x="522252" y="1637123"/>
            <a:ext cx="7772400" cy="8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kumimoji="0" lang="de-DE" sz="3800" b="0" i="0" u="none" strike="noStrike" kern="0" cap="none" spc="0" normalizeH="0" baseline="0" noProof="0" dirty="0" smtClean="0">
                <a:ln>
                  <a:noFill/>
                </a:ln>
                <a:solidFill>
                  <a:srgbClr val="BFBFBF"/>
                </a:solidFill>
                <a:effectLst/>
                <a:uLnTx/>
                <a:uFillTx/>
                <a:latin typeface="Arial Black" pitchFamily="34" charset="0"/>
                <a:ea typeface="+mj-ea"/>
                <a:cs typeface="Arial" pitchFamily="34" charset="0"/>
              </a:rPr>
              <a:t>Lineare Klassifikation</a:t>
            </a:r>
            <a:endParaRPr lang="de-DE" sz="4000" b="1" dirty="0">
              <a:solidFill>
                <a:srgbClr val="BFBFBF"/>
              </a:solidFill>
              <a:latin typeface="Arial Black" pitchFamily="34" charset="0"/>
              <a:cs typeface="Arial" pitchFamily="34" charset="0"/>
            </a:endParaRPr>
          </a:p>
        </p:txBody>
      </p:sp>
      <p:sp>
        <p:nvSpPr>
          <p:cNvPr id="11" name="Titel 1"/>
          <p:cNvSpPr txBox="1">
            <a:spLocks/>
          </p:cNvSpPr>
          <p:nvPr/>
        </p:nvSpPr>
        <p:spPr bwMode="auto">
          <a:xfrm>
            <a:off x="510356" y="911355"/>
            <a:ext cx="7772400" cy="873687"/>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1" sz="3800" b="1">
                <a:latin typeface="Arial Black" pitchFamily="34" charset="0"/>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Assoziativspeicher</a:t>
            </a:r>
          </a:p>
        </p:txBody>
      </p:sp>
    </p:spTree>
    <p:extLst>
      <p:ext uri="{BB962C8B-B14F-4D97-AF65-F5344CB8AC3E}">
        <p14:creationId xmlns:p14="http://schemas.microsoft.com/office/powerpoint/2010/main" val="15071747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de-DE" smtClean="0"/>
              <a:t>Das Perzeptron: </a:t>
            </a:r>
            <a:r>
              <a:rPr lang="de-DE" b="0" smtClean="0">
                <a:solidFill>
                  <a:schemeClr val="tx1"/>
                </a:solidFill>
              </a:rPr>
              <a:t>Pseudo-code 3</a:t>
            </a:r>
          </a:p>
        </p:txBody>
      </p:sp>
      <p:sp>
        <p:nvSpPr>
          <p:cNvPr id="138243" name="Rectangle 3"/>
          <p:cNvSpPr>
            <a:spLocks noChangeArrowheads="1"/>
          </p:cNvSpPr>
          <p:nvPr/>
        </p:nvSpPr>
        <p:spPr bwMode="auto">
          <a:xfrm>
            <a:off x="592138" y="3195140"/>
            <a:ext cx="8551862"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a:spcBef>
                <a:spcPct val="0"/>
              </a:spcBef>
            </a:pPr>
            <a:r>
              <a:rPr lang="de-DE" sz="2400" b="1" dirty="0">
                <a:solidFill>
                  <a:srgbClr val="000000"/>
                </a:solidFill>
                <a:latin typeface="Helvetica" charset="0"/>
                <a:cs typeface="Times New Roman" pitchFamily="18" charset="0"/>
              </a:rPr>
              <a:t>PERCEPT3</a:t>
            </a:r>
            <a:r>
              <a:rPr lang="de-DE" sz="2800" dirty="0">
                <a:solidFill>
                  <a:srgbClr val="000000"/>
                </a:solidFill>
                <a:latin typeface="Helvetica" charset="0"/>
                <a:cs typeface="Times New Roman" pitchFamily="18" charset="0"/>
              </a:rPr>
              <a:t>:</a:t>
            </a:r>
          </a:p>
          <a:p>
            <a:pPr algn="just">
              <a:lnSpc>
                <a:spcPct val="120000"/>
              </a:lnSpc>
              <a:spcBef>
                <a:spcPct val="0"/>
              </a:spcBef>
            </a:pPr>
            <a:r>
              <a:rPr lang="de-DE" dirty="0">
                <a:solidFill>
                  <a:srgbClr val="000000"/>
                </a:solidFill>
                <a:latin typeface="Helvetica" charset="0"/>
                <a:cs typeface="Times New Roman" pitchFamily="18" charset="0"/>
              </a:rPr>
              <a:t>Wähle zufällige Gewichte </a:t>
            </a:r>
            <a:r>
              <a:rPr lang="de-DE" b="1" dirty="0">
                <a:solidFill>
                  <a:srgbClr val="000000"/>
                </a:solidFill>
                <a:latin typeface="Times New Roman" pitchFamily="18" charset="0"/>
                <a:cs typeface="Times New Roman" pitchFamily="18" charset="0"/>
              </a:rPr>
              <a:t>w</a:t>
            </a:r>
            <a:r>
              <a:rPr lang="de-DE" dirty="0">
                <a:solidFill>
                  <a:srgbClr val="000000"/>
                </a:solidFill>
                <a:latin typeface="Helvetica" charset="0"/>
                <a:cs typeface="Times New Roman" pitchFamily="18" charset="0"/>
              </a:rPr>
              <a:t>  zum Zeitpunkt t:=0.</a:t>
            </a:r>
            <a:endParaRPr lang="de-DE" dirty="0">
              <a:solidFill>
                <a:srgbClr val="000000"/>
              </a:solidFill>
              <a:latin typeface="Courier" charset="0"/>
              <a:cs typeface="Times New Roman" pitchFamily="18" charset="0"/>
            </a:endParaRPr>
          </a:p>
          <a:p>
            <a:pPr algn="just">
              <a:lnSpc>
                <a:spcPct val="130000"/>
              </a:lnSpc>
              <a:spcBef>
                <a:spcPct val="0"/>
              </a:spcBef>
            </a:pPr>
            <a:r>
              <a:rPr lang="de-DE" sz="2400" dirty="0">
                <a:solidFill>
                  <a:srgbClr val="000000"/>
                </a:solidFill>
                <a:latin typeface="Courier" charset="0"/>
                <a:cs typeface="Times New Roman" pitchFamily="18" charset="0"/>
              </a:rPr>
              <a:t>   </a:t>
            </a:r>
            <a:r>
              <a:rPr lang="de-DE" b="1" dirty="0">
                <a:solidFill>
                  <a:srgbClr val="006699"/>
                </a:solidFill>
                <a:latin typeface="+mj-lt"/>
                <a:cs typeface="Courier New" pitchFamily="49" charset="0"/>
              </a:rPr>
              <a:t>REPEAT</a:t>
            </a:r>
            <a:endParaRPr lang="de-DE" sz="1800" b="1" dirty="0">
              <a:solidFill>
                <a:srgbClr val="006699"/>
              </a:solidFill>
              <a:latin typeface="+mj-lt"/>
              <a:cs typeface="Courier New" pitchFamily="49" charset="0"/>
            </a:endParaRPr>
          </a:p>
          <a:p>
            <a:pPr algn="just">
              <a:lnSpc>
                <a:spcPct val="120000"/>
              </a:lnSpc>
              <a:spcBef>
                <a:spcPct val="0"/>
              </a:spcBef>
            </a:pPr>
            <a:r>
              <a:rPr lang="de-DE" sz="2400" dirty="0">
                <a:solidFill>
                  <a:srgbClr val="000000"/>
                </a:solidFill>
                <a:latin typeface="TIMES" charset="0"/>
                <a:cs typeface="Times New Roman" pitchFamily="18" charset="0"/>
              </a:rPr>
              <a:t> 	  </a:t>
            </a:r>
            <a:r>
              <a:rPr lang="de-DE" dirty="0">
                <a:solidFill>
                  <a:srgbClr val="000000"/>
                </a:solidFill>
                <a:latin typeface="Helvetica" charset="0"/>
                <a:cs typeface="Times New Roman" pitchFamily="18" charset="0"/>
              </a:rPr>
              <a:t>t:= t+1;</a:t>
            </a:r>
            <a:endParaRPr lang="de-DE" dirty="0">
              <a:solidFill>
                <a:srgbClr val="000000"/>
              </a:solidFill>
              <a:latin typeface="Courier" charset="0"/>
              <a:cs typeface="Times New Roman" pitchFamily="18" charset="0"/>
            </a:endParaRPr>
          </a:p>
          <a:p>
            <a:pPr algn="just">
              <a:lnSpc>
                <a:spcPct val="80000"/>
              </a:lnSpc>
              <a:spcBef>
                <a:spcPct val="0"/>
              </a:spcBef>
            </a:pPr>
            <a:r>
              <a:rPr lang="de-DE" sz="2800" dirty="0">
                <a:solidFill>
                  <a:srgbClr val="000000"/>
                </a:solidFill>
                <a:latin typeface="Courier" charset="0"/>
                <a:cs typeface="Times New Roman" pitchFamily="18" charset="0"/>
              </a:rPr>
              <a:t>     </a:t>
            </a:r>
            <a:r>
              <a:rPr lang="de-DE" sz="2400" b="1" dirty="0">
                <a:solidFill>
                  <a:srgbClr val="000000"/>
                </a:solidFill>
                <a:latin typeface="Times New Roman" pitchFamily="18" charset="0"/>
                <a:cs typeface="Times New Roman" pitchFamily="18" charset="0"/>
              </a:rPr>
              <a:t>w</a:t>
            </a:r>
            <a:r>
              <a:rPr lang="de-DE" dirty="0">
                <a:solidFill>
                  <a:srgbClr val="000000"/>
                </a:solidFill>
                <a:latin typeface="Times New Roman" pitchFamily="18" charset="0"/>
                <a:cs typeface="Times New Roman" pitchFamily="18" charset="0"/>
              </a:rPr>
              <a:t>(t)</a:t>
            </a:r>
            <a:r>
              <a:rPr lang="de-DE" sz="2400" dirty="0">
                <a:solidFill>
                  <a:srgbClr val="000000"/>
                </a:solidFill>
                <a:latin typeface="Times New Roman" pitchFamily="18" charset="0"/>
                <a:cs typeface="Times New Roman" pitchFamily="18" charset="0"/>
              </a:rPr>
              <a:t> = </a:t>
            </a:r>
            <a:r>
              <a:rPr lang="de-DE" sz="2400" b="1" dirty="0">
                <a:solidFill>
                  <a:srgbClr val="000000"/>
                </a:solidFill>
                <a:latin typeface="Times New Roman" pitchFamily="18" charset="0"/>
                <a:cs typeface="Times New Roman" pitchFamily="18" charset="0"/>
              </a:rPr>
              <a:t>w</a:t>
            </a:r>
            <a:r>
              <a:rPr lang="de-DE" dirty="0">
                <a:solidFill>
                  <a:srgbClr val="000000"/>
                </a:solidFill>
                <a:latin typeface="Times New Roman" pitchFamily="18" charset="0"/>
                <a:cs typeface="Times New Roman" pitchFamily="18" charset="0"/>
              </a:rPr>
              <a:t>(t–1)</a:t>
            </a:r>
            <a:r>
              <a:rPr lang="de-DE" sz="2400" dirty="0">
                <a:solidFill>
                  <a:srgbClr val="000000"/>
                </a:solidFill>
                <a:latin typeface="Times New Roman" pitchFamily="18" charset="0"/>
                <a:cs typeface="Times New Roman" pitchFamily="18" charset="0"/>
              </a:rPr>
              <a:t> +</a:t>
            </a:r>
            <a:r>
              <a:rPr lang="de-DE" sz="2400" dirty="0">
                <a:solidFill>
                  <a:srgbClr val="000000"/>
                </a:solidFill>
                <a:latin typeface="TIMES" charset="0"/>
                <a:cs typeface="Times New Roman" pitchFamily="18" charset="0"/>
              </a:rPr>
              <a:t> </a:t>
            </a:r>
            <a:r>
              <a:rPr lang="de-DE" sz="2400" dirty="0">
                <a:solidFill>
                  <a:srgbClr val="000000"/>
                </a:solidFill>
                <a:latin typeface="Courier" charset="0"/>
                <a:cs typeface="Times New Roman" pitchFamily="18" charset="0"/>
                <a:sym typeface="Symbol" pitchFamily="18" charset="2"/>
              </a:rPr>
              <a:t></a:t>
            </a:r>
            <a:r>
              <a:rPr lang="de-DE" sz="2400" dirty="0">
                <a:solidFill>
                  <a:srgbClr val="000000"/>
                </a:solidFill>
                <a:latin typeface="Symbol" pitchFamily="18" charset="2"/>
                <a:cs typeface="Times New Roman" pitchFamily="18" charset="0"/>
              </a:rPr>
              <a:t> </a:t>
            </a:r>
            <a:r>
              <a:rPr lang="de-DE" sz="2400" dirty="0">
                <a:solidFill>
                  <a:srgbClr val="FF0000"/>
                </a:solidFill>
                <a:latin typeface="Times New Roman" pitchFamily="18" charset="0"/>
                <a:cs typeface="Times New Roman" pitchFamily="18" charset="0"/>
              </a:rPr>
              <a:t>(L(</a:t>
            </a:r>
            <a:r>
              <a:rPr lang="de-DE" sz="2400" b="1" dirty="0">
                <a:solidFill>
                  <a:srgbClr val="FF0000"/>
                </a:solidFill>
                <a:latin typeface="Times New Roman" pitchFamily="18" charset="0"/>
                <a:cs typeface="Times New Roman" pitchFamily="18" charset="0"/>
              </a:rPr>
              <a:t>x</a:t>
            </a:r>
            <a:r>
              <a:rPr lang="de-DE" sz="2400" dirty="0">
                <a:solidFill>
                  <a:srgbClr val="FF0000"/>
                </a:solidFill>
                <a:latin typeface="Times New Roman" pitchFamily="18" charset="0"/>
                <a:cs typeface="Times New Roman" pitchFamily="18" charset="0"/>
              </a:rPr>
              <a:t>) – y(</a:t>
            </a:r>
            <a:r>
              <a:rPr lang="de-DE" sz="2400" b="1" dirty="0">
                <a:solidFill>
                  <a:srgbClr val="FF0000"/>
                </a:solidFill>
                <a:latin typeface="Times New Roman" pitchFamily="18" charset="0"/>
                <a:cs typeface="Times New Roman" pitchFamily="18" charset="0"/>
              </a:rPr>
              <a:t>x</a:t>
            </a:r>
            <a:r>
              <a:rPr lang="de-DE" sz="2400" dirty="0">
                <a:solidFill>
                  <a:srgbClr val="FF0000"/>
                </a:solidFill>
                <a:latin typeface="Times New Roman" pitchFamily="18" charset="0"/>
                <a:cs typeface="Times New Roman" pitchFamily="18" charset="0"/>
              </a:rPr>
              <a:t>))</a:t>
            </a:r>
            <a:r>
              <a:rPr lang="de-DE" sz="2400" dirty="0">
                <a:solidFill>
                  <a:srgbClr val="FF0000"/>
                </a:solidFill>
                <a:latin typeface="Times New Roman" pitchFamily="18" charset="0"/>
                <a:cs typeface="Times New Roman" pitchFamily="18" charset="0"/>
                <a:sym typeface="Symbol" pitchFamily="18" charset="2"/>
              </a:rPr>
              <a:t> </a:t>
            </a:r>
            <a:r>
              <a:rPr lang="de-DE" sz="2400" b="1" dirty="0">
                <a:solidFill>
                  <a:srgbClr val="000000"/>
                </a:solidFill>
                <a:latin typeface="Times New Roman" pitchFamily="18" charset="0"/>
                <a:cs typeface="Times New Roman" pitchFamily="18" charset="0"/>
              </a:rPr>
              <a:t>x</a:t>
            </a:r>
            <a:r>
              <a:rPr lang="de-DE" dirty="0">
                <a:solidFill>
                  <a:srgbClr val="000000"/>
                </a:solidFill>
              </a:rPr>
              <a:t>(t)</a:t>
            </a:r>
            <a:r>
              <a:rPr lang="de-DE" sz="2400" dirty="0">
                <a:solidFill>
                  <a:srgbClr val="000000"/>
                </a:solidFill>
                <a:latin typeface="Times New Roman" pitchFamily="18" charset="0"/>
                <a:cs typeface="Times New Roman" pitchFamily="18" charset="0"/>
              </a:rPr>
              <a:t>	</a:t>
            </a:r>
            <a:r>
              <a:rPr lang="de-DE" sz="2400" dirty="0" smtClean="0">
                <a:solidFill>
                  <a:srgbClr val="000000"/>
                </a:solidFill>
                <a:latin typeface="Times New Roman" pitchFamily="18" charset="0"/>
                <a:cs typeface="Times New Roman" pitchFamily="18" charset="0"/>
              </a:rPr>
              <a:t>	</a:t>
            </a:r>
            <a:r>
              <a:rPr lang="de-DE" i="1" dirty="0" smtClean="0">
                <a:solidFill>
                  <a:srgbClr val="3399FF"/>
                </a:solidFill>
                <a:latin typeface="+mj-lt"/>
                <a:cs typeface="Times New Roman" pitchFamily="18" charset="0"/>
              </a:rPr>
              <a:t>Fehler-Lernregel</a:t>
            </a:r>
            <a:r>
              <a:rPr lang="de-DE" b="1" dirty="0" smtClean="0">
                <a:solidFill>
                  <a:srgbClr val="006699"/>
                </a:solidFill>
                <a:latin typeface="Courier" charset="0"/>
                <a:cs typeface="Times New Roman" pitchFamily="18" charset="0"/>
              </a:rPr>
              <a:t> </a:t>
            </a:r>
            <a:endParaRPr lang="de-DE" b="1" dirty="0">
              <a:solidFill>
                <a:srgbClr val="006699"/>
              </a:solidFill>
              <a:latin typeface="Courier" charset="0"/>
              <a:cs typeface="Times New Roman" pitchFamily="18" charset="0"/>
            </a:endParaRPr>
          </a:p>
          <a:p>
            <a:pPr algn="just">
              <a:lnSpc>
                <a:spcPct val="150000"/>
              </a:lnSpc>
              <a:spcBef>
                <a:spcPct val="0"/>
              </a:spcBef>
            </a:pPr>
            <a:r>
              <a:rPr lang="de-DE" dirty="0">
                <a:solidFill>
                  <a:srgbClr val="000000"/>
                </a:solidFill>
                <a:latin typeface="Courier" charset="0"/>
                <a:cs typeface="Times New Roman" pitchFamily="18" charset="0"/>
              </a:rPr>
              <a:t>    </a:t>
            </a:r>
            <a:r>
              <a:rPr lang="de-DE" b="1" dirty="0">
                <a:solidFill>
                  <a:srgbClr val="006699"/>
                </a:solidFill>
                <a:latin typeface="+mj-lt"/>
                <a:cs typeface="Courier New" pitchFamily="49" charset="0"/>
              </a:rPr>
              <a:t>UNTIL</a:t>
            </a:r>
            <a:r>
              <a:rPr lang="de-DE" sz="2400" dirty="0">
                <a:solidFill>
                  <a:srgbClr val="000000"/>
                </a:solidFill>
                <a:latin typeface="TIMES" charset="0"/>
                <a:cs typeface="Times New Roman" pitchFamily="18" charset="0"/>
              </a:rPr>
              <a:t> (</a:t>
            </a:r>
            <a:r>
              <a:rPr lang="de-DE" dirty="0">
                <a:solidFill>
                  <a:srgbClr val="000000"/>
                </a:solidFill>
                <a:latin typeface="Helvetica" charset="0"/>
                <a:cs typeface="Times New Roman" pitchFamily="18" charset="0"/>
              </a:rPr>
              <a:t>alle </a:t>
            </a:r>
            <a:r>
              <a:rPr lang="de-DE" b="1" dirty="0">
                <a:solidFill>
                  <a:srgbClr val="000000"/>
                </a:solidFill>
                <a:latin typeface="Helvetica" charset="0"/>
                <a:cs typeface="Times New Roman" pitchFamily="18" charset="0"/>
              </a:rPr>
              <a:t>x</a:t>
            </a:r>
            <a:r>
              <a:rPr lang="de-DE" dirty="0">
                <a:solidFill>
                  <a:srgbClr val="000000"/>
                </a:solidFill>
                <a:latin typeface="Helvetica" charset="0"/>
                <a:cs typeface="Times New Roman" pitchFamily="18" charset="0"/>
              </a:rPr>
              <a:t> richtig klassifiziert</a:t>
            </a:r>
            <a:r>
              <a:rPr lang="de-DE" sz="2400" dirty="0" smtClean="0">
                <a:solidFill>
                  <a:srgbClr val="000000"/>
                </a:solidFill>
                <a:latin typeface="TIMES" charset="0"/>
                <a:cs typeface="Times New Roman" pitchFamily="18" charset="0"/>
              </a:rPr>
              <a:t>)</a:t>
            </a:r>
          </a:p>
          <a:p>
            <a:pPr algn="just">
              <a:lnSpc>
                <a:spcPct val="150000"/>
              </a:lnSpc>
              <a:spcBef>
                <a:spcPct val="0"/>
              </a:spcBef>
            </a:pPr>
            <a:r>
              <a:rPr lang="de-DE" sz="1600" i="1" dirty="0" smtClean="0">
                <a:solidFill>
                  <a:srgbClr val="000000"/>
                </a:solidFill>
                <a:latin typeface="+mj-lt"/>
                <a:cs typeface="Times New Roman" pitchFamily="18" charset="0"/>
              </a:rPr>
              <a:t>				Sogar ohne </a:t>
            </a:r>
            <a:r>
              <a:rPr lang="de-DE" sz="1600" i="1" dirty="0" err="1" smtClean="0">
                <a:solidFill>
                  <a:srgbClr val="000000"/>
                </a:solidFill>
                <a:latin typeface="+mj-lt"/>
                <a:cs typeface="Times New Roman" pitchFamily="18" charset="0"/>
              </a:rPr>
              <a:t>Umdefinition</a:t>
            </a:r>
            <a:r>
              <a:rPr lang="de-DE" sz="1600" i="1" dirty="0" smtClean="0">
                <a:solidFill>
                  <a:srgbClr val="000000"/>
                </a:solidFill>
                <a:latin typeface="+mj-lt"/>
                <a:cs typeface="Times New Roman" pitchFamily="18" charset="0"/>
              </a:rPr>
              <a:t> der Muster aus </a:t>
            </a:r>
            <a:r>
              <a:rPr lang="de-DE" sz="1600" i="1" dirty="0">
                <a:solidFill>
                  <a:srgbClr val="000000"/>
                </a:solidFill>
                <a:latin typeface="Symbol" pitchFamily="18" charset="2"/>
                <a:cs typeface="Times New Roman" pitchFamily="18" charset="0"/>
                <a:sym typeface="Symbol"/>
              </a:rPr>
              <a:t></a:t>
            </a:r>
            <a:r>
              <a:rPr lang="de-DE" sz="1600" i="1" baseline="-25000" dirty="0" smtClean="0">
                <a:solidFill>
                  <a:srgbClr val="000000"/>
                </a:solidFill>
                <a:latin typeface="+mj-lt"/>
                <a:cs typeface="Times New Roman" pitchFamily="18" charset="0"/>
              </a:rPr>
              <a:t>2</a:t>
            </a:r>
            <a:r>
              <a:rPr lang="de-DE" sz="1600" i="1" dirty="0" smtClean="0">
                <a:solidFill>
                  <a:srgbClr val="000000"/>
                </a:solidFill>
                <a:latin typeface="+mj-lt"/>
                <a:cs typeface="Times New Roman" pitchFamily="18" charset="0"/>
              </a:rPr>
              <a:t>!</a:t>
            </a:r>
            <a:endParaRPr lang="de-DE" sz="1600" i="1" dirty="0">
              <a:solidFill>
                <a:srgbClr val="000000"/>
              </a:solidFill>
              <a:latin typeface="+mj-lt"/>
              <a:cs typeface="Times New Roman" pitchFamily="18" charset="0"/>
            </a:endParaRPr>
          </a:p>
        </p:txBody>
      </p:sp>
      <p:sp>
        <p:nvSpPr>
          <p:cNvPr id="25606" name="Text Box 4"/>
          <p:cNvSpPr txBox="1">
            <a:spLocks noChangeArrowheads="1"/>
          </p:cNvSpPr>
          <p:nvPr/>
        </p:nvSpPr>
        <p:spPr bwMode="auto">
          <a:xfrm>
            <a:off x="696913" y="1271588"/>
            <a:ext cx="785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DEF numerische Werte</a:t>
            </a:r>
          </a:p>
        </p:txBody>
      </p:sp>
      <p:graphicFrame>
        <p:nvGraphicFramePr>
          <p:cNvPr id="25607" name="Object 5"/>
          <p:cNvGraphicFramePr>
            <a:graphicFrameLocks noChangeAspect="1"/>
          </p:cNvGraphicFramePr>
          <p:nvPr/>
        </p:nvGraphicFramePr>
        <p:xfrm>
          <a:off x="5129213" y="1190625"/>
          <a:ext cx="2978150" cy="1036638"/>
        </p:xfrm>
        <a:graphic>
          <a:graphicData uri="http://schemas.openxmlformats.org/presentationml/2006/ole">
            <mc:AlternateContent xmlns:mc="http://schemas.openxmlformats.org/markup-compatibility/2006">
              <mc:Choice xmlns:v="urn:schemas-microsoft-com:vml" Requires="v">
                <p:oleObj spid="_x0000_s28760" name="Equation" r:id="rId4" imgW="1282700" imgH="444500" progId="Equation.DSMT4">
                  <p:embed/>
                </p:oleObj>
              </mc:Choice>
              <mc:Fallback>
                <p:oleObj name="Equation" r:id="rId4" imgW="12827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213" y="1190625"/>
                        <a:ext cx="297815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8" name="Rectangle 6"/>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25609" name="Object 7"/>
          <p:cNvGraphicFramePr>
            <a:graphicFrameLocks noChangeAspect="1"/>
          </p:cNvGraphicFramePr>
          <p:nvPr/>
        </p:nvGraphicFramePr>
        <p:xfrm>
          <a:off x="4679950" y="2335213"/>
          <a:ext cx="3217863" cy="949325"/>
        </p:xfrm>
        <a:graphic>
          <a:graphicData uri="http://schemas.openxmlformats.org/presentationml/2006/ole">
            <mc:AlternateContent xmlns:mc="http://schemas.openxmlformats.org/markup-compatibility/2006">
              <mc:Choice xmlns:v="urn:schemas-microsoft-com:vml" Requires="v">
                <p:oleObj spid="_x0000_s28761" name="Equation" r:id="rId6" imgW="1320227" imgH="393529" progId="Equation.DSMT4">
                  <p:embed/>
                </p:oleObj>
              </mc:Choice>
              <mc:Fallback>
                <p:oleObj name="Equation" r:id="rId6" imgW="1320227"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950" y="2335213"/>
                        <a:ext cx="32178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2233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r>
              <a:rPr lang="de-DE" smtClean="0"/>
              <a:t>Das Perzeptron: </a:t>
            </a:r>
            <a:r>
              <a:rPr lang="de-DE" b="0" smtClean="0">
                <a:solidFill>
                  <a:schemeClr val="accent2"/>
                </a:solidFill>
              </a:rPr>
              <a:t>Konvergenz</a:t>
            </a:r>
          </a:p>
        </p:txBody>
      </p:sp>
      <p:sp>
        <p:nvSpPr>
          <p:cNvPr id="30725" name="Text Box 3"/>
          <p:cNvSpPr txBox="1">
            <a:spLocks noChangeArrowheads="1"/>
          </p:cNvSpPr>
          <p:nvPr/>
        </p:nvSpPr>
        <p:spPr bwMode="auto">
          <a:xfrm>
            <a:off x="573088" y="1271588"/>
            <a:ext cx="8245475"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i="1" dirty="0" err="1">
                <a:solidFill>
                  <a:srgbClr val="000000"/>
                </a:solidFill>
                <a:latin typeface="Times New Roman" pitchFamily="18" charset="0"/>
                <a:cs typeface="Times New Roman" pitchFamily="18" charset="0"/>
              </a:rPr>
              <a:t>Perzeptron</a:t>
            </a:r>
            <a:r>
              <a:rPr lang="de-DE" sz="2400" b="1" i="1" dirty="0">
                <a:solidFill>
                  <a:srgbClr val="000000"/>
                </a:solidFill>
                <a:latin typeface="Times New Roman" pitchFamily="18" charset="0"/>
                <a:cs typeface="Times New Roman" pitchFamily="18" charset="0"/>
              </a:rPr>
              <a:t> - Konvergenztheorem</a:t>
            </a:r>
            <a:r>
              <a:rPr lang="de-DE" sz="2400" b="1" dirty="0">
                <a:latin typeface="Times New Roman" pitchFamily="18" charset="0"/>
                <a:cs typeface="Times New Roman" pitchFamily="18" charset="0"/>
              </a:rPr>
              <a:t>  </a:t>
            </a:r>
            <a:r>
              <a:rPr lang="de-DE" sz="2400" b="1" dirty="0">
                <a:solidFill>
                  <a:schemeClr val="bg2"/>
                </a:solidFill>
              </a:rPr>
              <a:t>(</a:t>
            </a:r>
            <a:r>
              <a:rPr lang="de-DE" sz="2400" b="1" dirty="0" err="1">
                <a:solidFill>
                  <a:schemeClr val="bg2"/>
                </a:solidFill>
              </a:rPr>
              <a:t>Minsky</a:t>
            </a:r>
            <a:r>
              <a:rPr lang="de-DE" sz="2400" b="1" dirty="0">
                <a:solidFill>
                  <a:schemeClr val="bg2"/>
                </a:solidFill>
              </a:rPr>
              <a:t> </a:t>
            </a:r>
            <a:r>
              <a:rPr lang="de-DE" sz="2400" b="1" dirty="0" err="1">
                <a:solidFill>
                  <a:schemeClr val="bg2"/>
                </a:solidFill>
              </a:rPr>
              <a:t>Papert</a:t>
            </a:r>
            <a:r>
              <a:rPr lang="de-DE" sz="2400" b="1" dirty="0">
                <a:solidFill>
                  <a:schemeClr val="bg2"/>
                </a:solidFill>
              </a:rPr>
              <a:t> 1988)</a:t>
            </a:r>
          </a:p>
          <a:p>
            <a:pPr>
              <a:lnSpc>
                <a:spcPct val="120000"/>
              </a:lnSpc>
            </a:pPr>
            <a:r>
              <a:rPr lang="de-DE" sz="2400" dirty="0"/>
              <a:t>Wenn die Mustermenge </a:t>
            </a:r>
            <a:r>
              <a:rPr lang="de-DE" sz="2400" dirty="0">
                <a:sym typeface="Symbol" pitchFamily="18" charset="2"/>
              </a:rPr>
              <a:t></a:t>
            </a:r>
            <a:r>
              <a:rPr lang="de-DE" sz="2400" baseline="-25000" dirty="0">
                <a:sym typeface="Symbol" pitchFamily="18" charset="2"/>
              </a:rPr>
              <a:t>i</a:t>
            </a:r>
            <a:r>
              <a:rPr lang="de-DE" sz="2400" dirty="0"/>
              <a:t> </a:t>
            </a:r>
            <a:r>
              <a:rPr lang="de-DE" sz="2400" b="1" dirty="0">
                <a:solidFill>
                  <a:srgbClr val="3399FF"/>
                </a:solidFill>
              </a:rPr>
              <a:t>linear </a:t>
            </a:r>
            <a:r>
              <a:rPr lang="de-DE" sz="2400" b="1" dirty="0" err="1">
                <a:solidFill>
                  <a:srgbClr val="3399FF"/>
                </a:solidFill>
              </a:rPr>
              <a:t>separierbar</a:t>
            </a:r>
            <a:r>
              <a:rPr lang="de-DE" sz="2400" b="1" dirty="0">
                <a:solidFill>
                  <a:srgbClr val="3399FF"/>
                </a:solidFill>
              </a:rPr>
              <a:t> </a:t>
            </a:r>
            <a:r>
              <a:rPr lang="de-DE" sz="2400" dirty="0"/>
              <a:t>ist</a:t>
            </a:r>
            <a:r>
              <a:rPr lang="en-US" sz="2400" dirty="0">
                <a:cs typeface="Arial" pitchFamily="34" charset="0"/>
              </a:rPr>
              <a:t>,</a:t>
            </a:r>
            <a:r>
              <a:rPr lang="de-DE" sz="2400" dirty="0"/>
              <a:t> so konvergiert der Algorithmus bei t </a:t>
            </a:r>
            <a:r>
              <a:rPr lang="de-DE" sz="2800" dirty="0">
                <a:sym typeface="Symbol" pitchFamily="18" charset="2"/>
              </a:rPr>
              <a:t> </a:t>
            </a:r>
          </a:p>
        </p:txBody>
      </p:sp>
      <p:sp>
        <p:nvSpPr>
          <p:cNvPr id="30726" name="Rectangle 4"/>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39269" name="Text Box 5"/>
          <p:cNvSpPr txBox="1">
            <a:spLocks noChangeArrowheads="1"/>
          </p:cNvSpPr>
          <p:nvPr/>
        </p:nvSpPr>
        <p:spPr bwMode="auto">
          <a:xfrm>
            <a:off x="495300" y="3735388"/>
            <a:ext cx="835501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441450" indent="-144145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110000"/>
              </a:lnSpc>
            </a:pPr>
            <a:r>
              <a:rPr lang="de-DE" sz="2400" b="1" dirty="0"/>
              <a:t>Problem</a:t>
            </a:r>
            <a:r>
              <a:rPr lang="de-DE" sz="2400" dirty="0"/>
              <a:t>: 	Wenn Klassen sich überlappen</a:t>
            </a:r>
            <a:r>
              <a:rPr lang="en-US" sz="2400" dirty="0">
                <a:cs typeface="Arial" pitchFamily="34" charset="0"/>
              </a:rPr>
              <a:t>,</a:t>
            </a:r>
            <a:r>
              <a:rPr lang="de-DE" sz="2400" dirty="0"/>
              <a:t> so wird die Grenzlinie bei </a:t>
            </a:r>
            <a:r>
              <a:rPr lang="de-DE" sz="2400" dirty="0">
                <a:latin typeface="Symbol" pitchFamily="18" charset="2"/>
              </a:rPr>
              <a:t>g </a:t>
            </a:r>
            <a:r>
              <a:rPr lang="de-DE" sz="2400" dirty="0"/>
              <a:t>= 1 immer hin und her geschoben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additive="base">
                                        <p:cTn id="7" dur="500" fill="hold"/>
                                        <p:tgtEl>
                                          <p:spTgt spid="139269"/>
                                        </p:tgtEl>
                                        <p:attrNameLst>
                                          <p:attrName>ppt_x</p:attrName>
                                        </p:attrNameLst>
                                      </p:cBhvr>
                                      <p:tavLst>
                                        <p:tav tm="0">
                                          <p:val>
                                            <p:strVal val="#ppt_x"/>
                                          </p:val>
                                        </p:tav>
                                        <p:tav tm="100000">
                                          <p:val>
                                            <p:strVal val="#ppt_x"/>
                                          </p:val>
                                        </p:tav>
                                      </p:tavLst>
                                    </p:anim>
                                    <p:anim calcmode="lin" valueType="num">
                                      <p:cBhvr additive="base">
                                        <p:cTn id="8" dur="500" fill="hold"/>
                                        <p:tgtEl>
                                          <p:spTgt spid="139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Gradientenabstieg</a:t>
            </a:r>
            <a:endParaRPr lang="de-DE" dirty="0"/>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smtClean="0"/>
              <a:t>Rüdiger Brause: Adaptive Systeme AS-2 WS 2013</a:t>
            </a:r>
            <a:endParaRPr lang="de-DE"/>
          </a:p>
        </p:txBody>
      </p:sp>
    </p:spTree>
    <p:extLst>
      <p:ext uri="{BB962C8B-B14F-4D97-AF65-F5344CB8AC3E}">
        <p14:creationId xmlns:p14="http://schemas.microsoft.com/office/powerpoint/2010/main" val="374790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txBox="1">
            <a:spLocks noGrp="1" noChangeArrowheads="1"/>
          </p:cNvSpPr>
          <p:nvPr/>
        </p:nvSpPr>
        <p:spPr bwMode="auto">
          <a:xfrm>
            <a:off x="762000" y="6629400"/>
            <a:ext cx="495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latin typeface="Tahoma" pitchFamily="34" charset="0"/>
              </a:rPr>
              <a:t>Rüdiger Brause: Adaptive Systeme AS-1, WS 2009</a:t>
            </a:r>
          </a:p>
        </p:txBody>
      </p:sp>
      <p:sp>
        <p:nvSpPr>
          <p:cNvPr id="31747"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E866BB13-C36D-4301-B012-D244BA6B9083}" type="slidenum">
              <a:rPr lang="de-DE" sz="1000"/>
              <a:pPr>
                <a:spcBef>
                  <a:spcPct val="0"/>
                </a:spcBef>
              </a:pPr>
              <a:t>23</a:t>
            </a:fld>
            <a:r>
              <a:rPr lang="de-DE" sz="1000"/>
              <a:t> -</a:t>
            </a:r>
          </a:p>
        </p:txBody>
      </p:sp>
      <p:sp>
        <p:nvSpPr>
          <p:cNvPr id="31748" name="Freeform 98"/>
          <p:cNvSpPr>
            <a:spLocks/>
          </p:cNvSpPr>
          <p:nvPr/>
        </p:nvSpPr>
        <p:spPr bwMode="auto">
          <a:xfrm>
            <a:off x="1787525" y="1951038"/>
            <a:ext cx="4760913" cy="2028825"/>
          </a:xfrm>
          <a:custGeom>
            <a:avLst/>
            <a:gdLst>
              <a:gd name="T0" fmla="*/ 2147483647 w 2999"/>
              <a:gd name="T1" fmla="*/ 2147483647 h 1278"/>
              <a:gd name="T2" fmla="*/ 2147483647 w 2999"/>
              <a:gd name="T3" fmla="*/ 2147483647 h 1278"/>
              <a:gd name="T4" fmla="*/ 2147483647 w 2999"/>
              <a:gd name="T5" fmla="*/ 2147483647 h 1278"/>
              <a:gd name="T6" fmla="*/ 2147483647 w 2999"/>
              <a:gd name="T7" fmla="*/ 2147483647 h 1278"/>
              <a:gd name="T8" fmla="*/ 2147483647 w 2999"/>
              <a:gd name="T9" fmla="*/ 2147483647 h 1278"/>
              <a:gd name="T10" fmla="*/ 2147483647 w 2999"/>
              <a:gd name="T11" fmla="*/ 2147483647 h 1278"/>
              <a:gd name="T12" fmla="*/ 2147483647 w 2999"/>
              <a:gd name="T13" fmla="*/ 2147483647 h 1278"/>
              <a:gd name="T14" fmla="*/ 2147483647 w 2999"/>
              <a:gd name="T15" fmla="*/ 2147483647 h 1278"/>
              <a:gd name="T16" fmla="*/ 2147483647 w 2999"/>
              <a:gd name="T17" fmla="*/ 2147483647 h 1278"/>
              <a:gd name="T18" fmla="*/ 2147483647 w 2999"/>
              <a:gd name="T19" fmla="*/ 2147483647 h 1278"/>
              <a:gd name="T20" fmla="*/ 2147483647 w 2999"/>
              <a:gd name="T21" fmla="*/ 2147483647 h 1278"/>
              <a:gd name="T22" fmla="*/ 2147483647 w 2999"/>
              <a:gd name="T23" fmla="*/ 2147483647 h 1278"/>
              <a:gd name="T24" fmla="*/ 2147483647 w 2999"/>
              <a:gd name="T25" fmla="*/ 2147483647 h 1278"/>
              <a:gd name="T26" fmla="*/ 2147483647 w 2999"/>
              <a:gd name="T27" fmla="*/ 2147483647 h 1278"/>
              <a:gd name="T28" fmla="*/ 2147483647 w 2999"/>
              <a:gd name="T29" fmla="*/ 2147483647 h 1278"/>
              <a:gd name="T30" fmla="*/ 2147483647 w 2999"/>
              <a:gd name="T31" fmla="*/ 2147483647 h 1278"/>
              <a:gd name="T32" fmla="*/ 2147483647 w 2999"/>
              <a:gd name="T33" fmla="*/ 2147483647 h 1278"/>
              <a:gd name="T34" fmla="*/ 2147483647 w 2999"/>
              <a:gd name="T35" fmla="*/ 2147483647 h 1278"/>
              <a:gd name="T36" fmla="*/ 2147483647 w 2999"/>
              <a:gd name="T37" fmla="*/ 2147483647 h 1278"/>
              <a:gd name="T38" fmla="*/ 2147483647 w 2999"/>
              <a:gd name="T39" fmla="*/ 2147483647 h 1278"/>
              <a:gd name="T40" fmla="*/ 2147483647 w 2999"/>
              <a:gd name="T41" fmla="*/ 2147483647 h 1278"/>
              <a:gd name="T42" fmla="*/ 2147483647 w 2999"/>
              <a:gd name="T43" fmla="*/ 2147483647 h 1278"/>
              <a:gd name="T44" fmla="*/ 2147483647 w 2999"/>
              <a:gd name="T45" fmla="*/ 2147483647 h 1278"/>
              <a:gd name="T46" fmla="*/ 2147483647 w 2999"/>
              <a:gd name="T47" fmla="*/ 2147483647 h 1278"/>
              <a:gd name="T48" fmla="*/ 2147483647 w 2999"/>
              <a:gd name="T49" fmla="*/ 2147483647 h 1278"/>
              <a:gd name="T50" fmla="*/ 2147483647 w 2999"/>
              <a:gd name="T51" fmla="*/ 2147483647 h 1278"/>
              <a:gd name="T52" fmla="*/ 2147483647 w 2999"/>
              <a:gd name="T53" fmla="*/ 2147483647 h 1278"/>
              <a:gd name="T54" fmla="*/ 2147483647 w 2999"/>
              <a:gd name="T55" fmla="*/ 2147483647 h 1278"/>
              <a:gd name="T56" fmla="*/ 2147483647 w 2999"/>
              <a:gd name="T57" fmla="*/ 2147483647 h 1278"/>
              <a:gd name="T58" fmla="*/ 2147483647 w 2999"/>
              <a:gd name="T59" fmla="*/ 2147483647 h 1278"/>
              <a:gd name="T60" fmla="*/ 2147483647 w 2999"/>
              <a:gd name="T61" fmla="*/ 2147483647 h 1278"/>
              <a:gd name="T62" fmla="*/ 2147483647 w 2999"/>
              <a:gd name="T63" fmla="*/ 2147483647 h 1278"/>
              <a:gd name="T64" fmla="*/ 2147483647 w 2999"/>
              <a:gd name="T65" fmla="*/ 2147483647 h 1278"/>
              <a:gd name="T66" fmla="*/ 2147483647 w 2999"/>
              <a:gd name="T67" fmla="*/ 2147483647 h 1278"/>
              <a:gd name="T68" fmla="*/ 2147483647 w 2999"/>
              <a:gd name="T69" fmla="*/ 2147483647 h 1278"/>
              <a:gd name="T70" fmla="*/ 2147483647 w 2999"/>
              <a:gd name="T71" fmla="*/ 2147483647 h 1278"/>
              <a:gd name="T72" fmla="*/ 2147483647 w 2999"/>
              <a:gd name="T73" fmla="*/ 2147483647 h 1278"/>
              <a:gd name="T74" fmla="*/ 2147483647 w 2999"/>
              <a:gd name="T75" fmla="*/ 2147483647 h 1278"/>
              <a:gd name="T76" fmla="*/ 2147483647 w 2999"/>
              <a:gd name="T77" fmla="*/ 2147483647 h 1278"/>
              <a:gd name="T78" fmla="*/ 2147483647 w 2999"/>
              <a:gd name="T79" fmla="*/ 2147483647 h 1278"/>
              <a:gd name="T80" fmla="*/ 2147483647 w 2999"/>
              <a:gd name="T81" fmla="*/ 2147483647 h 1278"/>
              <a:gd name="T82" fmla="*/ 2147483647 w 2999"/>
              <a:gd name="T83" fmla="*/ 2147483647 h 1278"/>
              <a:gd name="T84" fmla="*/ 2147483647 w 2999"/>
              <a:gd name="T85" fmla="*/ 2147483647 h 1278"/>
              <a:gd name="T86" fmla="*/ 2147483647 w 2999"/>
              <a:gd name="T87" fmla="*/ 2147483647 h 1278"/>
              <a:gd name="T88" fmla="*/ 2147483647 w 2999"/>
              <a:gd name="T89" fmla="*/ 2147483647 h 1278"/>
              <a:gd name="T90" fmla="*/ 2147483647 w 2999"/>
              <a:gd name="T91" fmla="*/ 2147483647 h 1278"/>
              <a:gd name="T92" fmla="*/ 2147483647 w 2999"/>
              <a:gd name="T93" fmla="*/ 2147483647 h 1278"/>
              <a:gd name="T94" fmla="*/ 2147483647 w 2999"/>
              <a:gd name="T95" fmla="*/ 2147483647 h 12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99"/>
              <a:gd name="T145" fmla="*/ 0 h 1278"/>
              <a:gd name="T146" fmla="*/ 2999 w 2999"/>
              <a:gd name="T147" fmla="*/ 1278 h 12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99" h="1278">
                <a:moveTo>
                  <a:pt x="0" y="439"/>
                </a:moveTo>
                <a:lnTo>
                  <a:pt x="2" y="442"/>
                </a:lnTo>
                <a:lnTo>
                  <a:pt x="6" y="447"/>
                </a:lnTo>
                <a:lnTo>
                  <a:pt x="11" y="453"/>
                </a:lnTo>
                <a:lnTo>
                  <a:pt x="15" y="458"/>
                </a:lnTo>
                <a:lnTo>
                  <a:pt x="20" y="464"/>
                </a:lnTo>
                <a:lnTo>
                  <a:pt x="23" y="471"/>
                </a:lnTo>
                <a:lnTo>
                  <a:pt x="33" y="484"/>
                </a:lnTo>
                <a:lnTo>
                  <a:pt x="43" y="499"/>
                </a:lnTo>
                <a:lnTo>
                  <a:pt x="54" y="514"/>
                </a:lnTo>
                <a:lnTo>
                  <a:pt x="65" y="531"/>
                </a:lnTo>
                <a:lnTo>
                  <a:pt x="77" y="548"/>
                </a:lnTo>
                <a:lnTo>
                  <a:pt x="90" y="565"/>
                </a:lnTo>
                <a:lnTo>
                  <a:pt x="102" y="585"/>
                </a:lnTo>
                <a:lnTo>
                  <a:pt x="115" y="603"/>
                </a:lnTo>
                <a:lnTo>
                  <a:pt x="129" y="624"/>
                </a:lnTo>
                <a:lnTo>
                  <a:pt x="142" y="644"/>
                </a:lnTo>
                <a:lnTo>
                  <a:pt x="157" y="665"/>
                </a:lnTo>
                <a:lnTo>
                  <a:pt x="172" y="685"/>
                </a:lnTo>
                <a:lnTo>
                  <a:pt x="188" y="706"/>
                </a:lnTo>
                <a:lnTo>
                  <a:pt x="219" y="749"/>
                </a:lnTo>
                <a:lnTo>
                  <a:pt x="250" y="791"/>
                </a:lnTo>
                <a:lnTo>
                  <a:pt x="266" y="813"/>
                </a:lnTo>
                <a:lnTo>
                  <a:pt x="282" y="833"/>
                </a:lnTo>
                <a:lnTo>
                  <a:pt x="298" y="854"/>
                </a:lnTo>
                <a:lnTo>
                  <a:pt x="316" y="873"/>
                </a:lnTo>
                <a:lnTo>
                  <a:pt x="331" y="893"/>
                </a:lnTo>
                <a:lnTo>
                  <a:pt x="347" y="911"/>
                </a:lnTo>
                <a:lnTo>
                  <a:pt x="365" y="930"/>
                </a:lnTo>
                <a:lnTo>
                  <a:pt x="381" y="947"/>
                </a:lnTo>
                <a:lnTo>
                  <a:pt x="397" y="963"/>
                </a:lnTo>
                <a:lnTo>
                  <a:pt x="412" y="978"/>
                </a:lnTo>
                <a:lnTo>
                  <a:pt x="428" y="992"/>
                </a:lnTo>
                <a:lnTo>
                  <a:pt x="444" y="1006"/>
                </a:lnTo>
                <a:lnTo>
                  <a:pt x="475" y="1030"/>
                </a:lnTo>
                <a:lnTo>
                  <a:pt x="507" y="1054"/>
                </a:lnTo>
                <a:lnTo>
                  <a:pt x="523" y="1066"/>
                </a:lnTo>
                <a:lnTo>
                  <a:pt x="539" y="1077"/>
                </a:lnTo>
                <a:lnTo>
                  <a:pt x="555" y="1087"/>
                </a:lnTo>
                <a:lnTo>
                  <a:pt x="571" y="1098"/>
                </a:lnTo>
                <a:lnTo>
                  <a:pt x="587" y="1108"/>
                </a:lnTo>
                <a:lnTo>
                  <a:pt x="603" y="1117"/>
                </a:lnTo>
                <a:lnTo>
                  <a:pt x="620" y="1127"/>
                </a:lnTo>
                <a:lnTo>
                  <a:pt x="636" y="1136"/>
                </a:lnTo>
                <a:lnTo>
                  <a:pt x="653" y="1146"/>
                </a:lnTo>
                <a:lnTo>
                  <a:pt x="669" y="1154"/>
                </a:lnTo>
                <a:lnTo>
                  <a:pt x="686" y="1162"/>
                </a:lnTo>
                <a:lnTo>
                  <a:pt x="703" y="1170"/>
                </a:lnTo>
                <a:lnTo>
                  <a:pt x="721" y="1178"/>
                </a:lnTo>
                <a:lnTo>
                  <a:pt x="738" y="1185"/>
                </a:lnTo>
                <a:lnTo>
                  <a:pt x="755" y="1191"/>
                </a:lnTo>
                <a:lnTo>
                  <a:pt x="772" y="1198"/>
                </a:lnTo>
                <a:lnTo>
                  <a:pt x="789" y="1205"/>
                </a:lnTo>
                <a:lnTo>
                  <a:pt x="808" y="1211"/>
                </a:lnTo>
                <a:lnTo>
                  <a:pt x="826" y="1216"/>
                </a:lnTo>
                <a:lnTo>
                  <a:pt x="843" y="1222"/>
                </a:lnTo>
                <a:lnTo>
                  <a:pt x="862" y="1227"/>
                </a:lnTo>
                <a:lnTo>
                  <a:pt x="881" y="1230"/>
                </a:lnTo>
                <a:lnTo>
                  <a:pt x="900" y="1235"/>
                </a:lnTo>
                <a:lnTo>
                  <a:pt x="918" y="1239"/>
                </a:lnTo>
                <a:lnTo>
                  <a:pt x="938" y="1243"/>
                </a:lnTo>
                <a:lnTo>
                  <a:pt x="958" y="1246"/>
                </a:lnTo>
                <a:lnTo>
                  <a:pt x="977" y="1249"/>
                </a:lnTo>
                <a:lnTo>
                  <a:pt x="997" y="1251"/>
                </a:lnTo>
                <a:lnTo>
                  <a:pt x="1016" y="1254"/>
                </a:lnTo>
                <a:lnTo>
                  <a:pt x="1037" y="1256"/>
                </a:lnTo>
                <a:lnTo>
                  <a:pt x="1058" y="1259"/>
                </a:lnTo>
                <a:lnTo>
                  <a:pt x="1080" y="1261"/>
                </a:lnTo>
                <a:lnTo>
                  <a:pt x="1101" y="1264"/>
                </a:lnTo>
                <a:lnTo>
                  <a:pt x="1123" y="1267"/>
                </a:lnTo>
                <a:lnTo>
                  <a:pt x="1169" y="1271"/>
                </a:lnTo>
                <a:lnTo>
                  <a:pt x="1214" y="1275"/>
                </a:lnTo>
                <a:lnTo>
                  <a:pt x="1237" y="1276"/>
                </a:lnTo>
                <a:lnTo>
                  <a:pt x="1261" y="1277"/>
                </a:lnTo>
                <a:lnTo>
                  <a:pt x="1284" y="1278"/>
                </a:lnTo>
                <a:lnTo>
                  <a:pt x="1309" y="1278"/>
                </a:lnTo>
                <a:lnTo>
                  <a:pt x="1332" y="1278"/>
                </a:lnTo>
                <a:lnTo>
                  <a:pt x="1355" y="1277"/>
                </a:lnTo>
                <a:lnTo>
                  <a:pt x="1380" y="1276"/>
                </a:lnTo>
                <a:lnTo>
                  <a:pt x="1403" y="1275"/>
                </a:lnTo>
                <a:lnTo>
                  <a:pt x="1428" y="1272"/>
                </a:lnTo>
                <a:lnTo>
                  <a:pt x="1451" y="1268"/>
                </a:lnTo>
                <a:lnTo>
                  <a:pt x="1476" y="1265"/>
                </a:lnTo>
                <a:lnTo>
                  <a:pt x="1499" y="1260"/>
                </a:lnTo>
                <a:lnTo>
                  <a:pt x="1522" y="1254"/>
                </a:lnTo>
                <a:lnTo>
                  <a:pt x="1546" y="1248"/>
                </a:lnTo>
                <a:lnTo>
                  <a:pt x="1569" y="1240"/>
                </a:lnTo>
                <a:lnTo>
                  <a:pt x="1592" y="1232"/>
                </a:lnTo>
                <a:lnTo>
                  <a:pt x="1616" y="1223"/>
                </a:lnTo>
                <a:lnTo>
                  <a:pt x="1638" y="1212"/>
                </a:lnTo>
                <a:lnTo>
                  <a:pt x="1660" y="1201"/>
                </a:lnTo>
                <a:lnTo>
                  <a:pt x="1682" y="1189"/>
                </a:lnTo>
                <a:lnTo>
                  <a:pt x="1704" y="1174"/>
                </a:lnTo>
                <a:lnTo>
                  <a:pt x="1715" y="1167"/>
                </a:lnTo>
                <a:lnTo>
                  <a:pt x="1726" y="1159"/>
                </a:lnTo>
                <a:lnTo>
                  <a:pt x="1747" y="1142"/>
                </a:lnTo>
                <a:lnTo>
                  <a:pt x="1769" y="1122"/>
                </a:lnTo>
                <a:lnTo>
                  <a:pt x="1790" y="1101"/>
                </a:lnTo>
                <a:lnTo>
                  <a:pt x="1812" y="1077"/>
                </a:lnTo>
                <a:lnTo>
                  <a:pt x="1834" y="1051"/>
                </a:lnTo>
                <a:lnTo>
                  <a:pt x="1856" y="1024"/>
                </a:lnTo>
                <a:lnTo>
                  <a:pt x="1877" y="995"/>
                </a:lnTo>
                <a:lnTo>
                  <a:pt x="1899" y="964"/>
                </a:lnTo>
                <a:lnTo>
                  <a:pt x="1921" y="932"/>
                </a:lnTo>
                <a:lnTo>
                  <a:pt x="1943" y="900"/>
                </a:lnTo>
                <a:lnTo>
                  <a:pt x="1964" y="866"/>
                </a:lnTo>
                <a:lnTo>
                  <a:pt x="1986" y="831"/>
                </a:lnTo>
                <a:lnTo>
                  <a:pt x="2029" y="760"/>
                </a:lnTo>
                <a:lnTo>
                  <a:pt x="2071" y="689"/>
                </a:lnTo>
                <a:lnTo>
                  <a:pt x="2113" y="618"/>
                </a:lnTo>
                <a:lnTo>
                  <a:pt x="2153" y="548"/>
                </a:lnTo>
                <a:lnTo>
                  <a:pt x="2173" y="515"/>
                </a:lnTo>
                <a:lnTo>
                  <a:pt x="2193" y="482"/>
                </a:lnTo>
                <a:lnTo>
                  <a:pt x="2211" y="451"/>
                </a:lnTo>
                <a:lnTo>
                  <a:pt x="2229" y="420"/>
                </a:lnTo>
                <a:lnTo>
                  <a:pt x="2248" y="392"/>
                </a:lnTo>
                <a:lnTo>
                  <a:pt x="2266" y="365"/>
                </a:lnTo>
                <a:lnTo>
                  <a:pt x="2283" y="339"/>
                </a:lnTo>
                <a:lnTo>
                  <a:pt x="2301" y="316"/>
                </a:lnTo>
                <a:lnTo>
                  <a:pt x="2317" y="295"/>
                </a:lnTo>
                <a:lnTo>
                  <a:pt x="2332" y="277"/>
                </a:lnTo>
                <a:lnTo>
                  <a:pt x="2347" y="259"/>
                </a:lnTo>
                <a:lnTo>
                  <a:pt x="2363" y="246"/>
                </a:lnTo>
                <a:lnTo>
                  <a:pt x="2369" y="241"/>
                </a:lnTo>
                <a:lnTo>
                  <a:pt x="2377" y="235"/>
                </a:lnTo>
                <a:lnTo>
                  <a:pt x="2384" y="231"/>
                </a:lnTo>
                <a:lnTo>
                  <a:pt x="2390" y="226"/>
                </a:lnTo>
                <a:lnTo>
                  <a:pt x="2396" y="224"/>
                </a:lnTo>
                <a:lnTo>
                  <a:pt x="2402" y="220"/>
                </a:lnTo>
                <a:lnTo>
                  <a:pt x="2410" y="218"/>
                </a:lnTo>
                <a:lnTo>
                  <a:pt x="2415" y="216"/>
                </a:lnTo>
                <a:lnTo>
                  <a:pt x="2421" y="215"/>
                </a:lnTo>
                <a:lnTo>
                  <a:pt x="2427" y="214"/>
                </a:lnTo>
                <a:lnTo>
                  <a:pt x="2432" y="213"/>
                </a:lnTo>
                <a:lnTo>
                  <a:pt x="2438" y="213"/>
                </a:lnTo>
                <a:lnTo>
                  <a:pt x="2443" y="214"/>
                </a:lnTo>
                <a:lnTo>
                  <a:pt x="2449" y="214"/>
                </a:lnTo>
                <a:lnTo>
                  <a:pt x="2454" y="215"/>
                </a:lnTo>
                <a:lnTo>
                  <a:pt x="2459" y="218"/>
                </a:lnTo>
                <a:lnTo>
                  <a:pt x="2464" y="219"/>
                </a:lnTo>
                <a:lnTo>
                  <a:pt x="2469" y="221"/>
                </a:lnTo>
                <a:lnTo>
                  <a:pt x="2472" y="224"/>
                </a:lnTo>
                <a:lnTo>
                  <a:pt x="2477" y="228"/>
                </a:lnTo>
                <a:lnTo>
                  <a:pt x="2486" y="234"/>
                </a:lnTo>
                <a:lnTo>
                  <a:pt x="2495" y="241"/>
                </a:lnTo>
                <a:lnTo>
                  <a:pt x="2503" y="250"/>
                </a:lnTo>
                <a:lnTo>
                  <a:pt x="2512" y="258"/>
                </a:lnTo>
                <a:lnTo>
                  <a:pt x="2519" y="268"/>
                </a:lnTo>
                <a:lnTo>
                  <a:pt x="2526" y="278"/>
                </a:lnTo>
                <a:lnTo>
                  <a:pt x="2541" y="299"/>
                </a:lnTo>
                <a:lnTo>
                  <a:pt x="2556" y="320"/>
                </a:lnTo>
                <a:lnTo>
                  <a:pt x="2563" y="329"/>
                </a:lnTo>
                <a:lnTo>
                  <a:pt x="2571" y="338"/>
                </a:lnTo>
                <a:lnTo>
                  <a:pt x="2578" y="347"/>
                </a:lnTo>
                <a:lnTo>
                  <a:pt x="2585" y="355"/>
                </a:lnTo>
                <a:lnTo>
                  <a:pt x="2593" y="363"/>
                </a:lnTo>
                <a:lnTo>
                  <a:pt x="2601" y="369"/>
                </a:lnTo>
                <a:lnTo>
                  <a:pt x="2605" y="371"/>
                </a:lnTo>
                <a:lnTo>
                  <a:pt x="2609" y="374"/>
                </a:lnTo>
                <a:lnTo>
                  <a:pt x="2614" y="376"/>
                </a:lnTo>
                <a:lnTo>
                  <a:pt x="2617" y="377"/>
                </a:lnTo>
                <a:lnTo>
                  <a:pt x="2622" y="379"/>
                </a:lnTo>
                <a:lnTo>
                  <a:pt x="2626" y="380"/>
                </a:lnTo>
                <a:lnTo>
                  <a:pt x="2631" y="380"/>
                </a:lnTo>
                <a:lnTo>
                  <a:pt x="2634" y="381"/>
                </a:lnTo>
                <a:lnTo>
                  <a:pt x="2639" y="380"/>
                </a:lnTo>
                <a:lnTo>
                  <a:pt x="2644" y="380"/>
                </a:lnTo>
                <a:lnTo>
                  <a:pt x="2649" y="379"/>
                </a:lnTo>
                <a:lnTo>
                  <a:pt x="2654" y="376"/>
                </a:lnTo>
                <a:lnTo>
                  <a:pt x="2664" y="372"/>
                </a:lnTo>
                <a:lnTo>
                  <a:pt x="2674" y="367"/>
                </a:lnTo>
                <a:lnTo>
                  <a:pt x="2685" y="363"/>
                </a:lnTo>
                <a:lnTo>
                  <a:pt x="2695" y="355"/>
                </a:lnTo>
                <a:lnTo>
                  <a:pt x="2704" y="349"/>
                </a:lnTo>
                <a:lnTo>
                  <a:pt x="2716" y="342"/>
                </a:lnTo>
                <a:lnTo>
                  <a:pt x="2725" y="333"/>
                </a:lnTo>
                <a:lnTo>
                  <a:pt x="2736" y="325"/>
                </a:lnTo>
                <a:lnTo>
                  <a:pt x="2746" y="315"/>
                </a:lnTo>
                <a:lnTo>
                  <a:pt x="2757" y="305"/>
                </a:lnTo>
                <a:lnTo>
                  <a:pt x="2767" y="295"/>
                </a:lnTo>
                <a:lnTo>
                  <a:pt x="2778" y="284"/>
                </a:lnTo>
                <a:lnTo>
                  <a:pt x="2789" y="273"/>
                </a:lnTo>
                <a:lnTo>
                  <a:pt x="2800" y="261"/>
                </a:lnTo>
                <a:lnTo>
                  <a:pt x="2811" y="248"/>
                </a:lnTo>
                <a:lnTo>
                  <a:pt x="2821" y="236"/>
                </a:lnTo>
                <a:lnTo>
                  <a:pt x="2832" y="223"/>
                </a:lnTo>
                <a:lnTo>
                  <a:pt x="2843" y="210"/>
                </a:lnTo>
                <a:lnTo>
                  <a:pt x="2854" y="197"/>
                </a:lnTo>
                <a:lnTo>
                  <a:pt x="2865" y="182"/>
                </a:lnTo>
                <a:lnTo>
                  <a:pt x="2887" y="154"/>
                </a:lnTo>
                <a:lnTo>
                  <a:pt x="2909" y="124"/>
                </a:lnTo>
                <a:lnTo>
                  <a:pt x="2933" y="94"/>
                </a:lnTo>
                <a:lnTo>
                  <a:pt x="2955" y="63"/>
                </a:lnTo>
                <a:lnTo>
                  <a:pt x="2977" y="32"/>
                </a:lnTo>
                <a:lnTo>
                  <a:pt x="2999" y="0"/>
                </a:lnTo>
              </a:path>
            </a:pathLst>
          </a:custGeom>
          <a:noFill/>
          <a:ln w="38100">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749" name="Rectangle 2"/>
          <p:cNvSpPr>
            <a:spLocks noGrp="1" noChangeArrowheads="1"/>
          </p:cNvSpPr>
          <p:nvPr>
            <p:ph type="title" idx="4294967295"/>
          </p:nvPr>
        </p:nvSpPr>
        <p:spPr/>
        <p:txBody>
          <a:bodyPr/>
          <a:lstStyle/>
          <a:p>
            <a:r>
              <a:rPr lang="de-DE" smtClean="0"/>
              <a:t>Lernen durch Iteration</a:t>
            </a:r>
          </a:p>
        </p:txBody>
      </p:sp>
      <p:sp>
        <p:nvSpPr>
          <p:cNvPr id="31750" name="Rectangle 3"/>
          <p:cNvSpPr>
            <a:spLocks noGrp="1" noChangeArrowheads="1"/>
          </p:cNvSpPr>
          <p:nvPr>
            <p:ph type="body" idx="4294967295"/>
          </p:nvPr>
        </p:nvSpPr>
        <p:spPr>
          <a:xfrm>
            <a:off x="611188" y="1268413"/>
            <a:ext cx="8242300" cy="5184775"/>
          </a:xfrm>
        </p:spPr>
        <p:txBody>
          <a:bodyPr/>
          <a:lstStyle/>
          <a:p>
            <a:pPr marL="0" indent="0">
              <a:buFontTx/>
              <a:buNone/>
            </a:pPr>
            <a:r>
              <a:rPr lang="de-DE" dirty="0" err="1" smtClean="0"/>
              <a:t>Gradientenabstieg</a:t>
            </a:r>
            <a:r>
              <a:rPr lang="de-DE" dirty="0" smtClean="0"/>
              <a:t> einer Zielfunktion R(w)</a:t>
            </a:r>
          </a:p>
        </p:txBody>
      </p:sp>
      <p:sp>
        <p:nvSpPr>
          <p:cNvPr id="31751" name="Rectangle 5"/>
          <p:cNvSpPr>
            <a:spLocks noChangeArrowheads="1"/>
          </p:cNvSpPr>
          <p:nvPr/>
        </p:nvSpPr>
        <p:spPr bwMode="auto">
          <a:xfrm>
            <a:off x="0" y="2486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31752" name="Rectangle 7"/>
          <p:cNvSpPr>
            <a:spLocks noChangeArrowheads="1"/>
          </p:cNvSpPr>
          <p:nvPr/>
        </p:nvSpPr>
        <p:spPr bwMode="auto">
          <a:xfrm>
            <a:off x="1244600" y="5189538"/>
            <a:ext cx="481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sz="2400" dirty="0">
                <a:latin typeface="Times New Roman" pitchFamily="18" charset="0"/>
                <a:cs typeface="Times New Roman" pitchFamily="18" charset="0"/>
                <a:sym typeface="Symbol" pitchFamily="18" charset="2"/>
              </a:rPr>
              <a:t></a:t>
            </a:r>
            <a:r>
              <a:rPr lang="de-DE" sz="2400" b="1" dirty="0">
                <a:latin typeface="Times New Roman" pitchFamily="18" charset="0"/>
                <a:cs typeface="Times New Roman" pitchFamily="18" charset="0"/>
              </a:rPr>
              <a:t>w</a:t>
            </a:r>
            <a:r>
              <a:rPr lang="de-DE" sz="2400" dirty="0">
                <a:latin typeface="Times New Roman" pitchFamily="18" charset="0"/>
                <a:cs typeface="Times New Roman" pitchFamily="18" charset="0"/>
                <a:sym typeface="Symbol" pitchFamily="18" charset="2"/>
              </a:rPr>
              <a:t> := (</a:t>
            </a:r>
            <a:r>
              <a:rPr lang="de-DE" sz="2400" b="1" dirty="0">
                <a:latin typeface="Times New Roman" pitchFamily="18" charset="0"/>
                <a:cs typeface="Times New Roman" pitchFamily="18" charset="0"/>
                <a:sym typeface="Symbol" pitchFamily="18" charset="2"/>
              </a:rPr>
              <a:t>w</a:t>
            </a:r>
            <a:r>
              <a:rPr lang="de-DE" dirty="0">
                <a:latin typeface="Times New Roman" pitchFamily="18" charset="0"/>
                <a:cs typeface="Times New Roman" pitchFamily="18" charset="0"/>
                <a:sym typeface="Symbol" pitchFamily="18" charset="2"/>
              </a:rPr>
              <a:t>(t-1)</a:t>
            </a:r>
            <a:r>
              <a:rPr lang="de-DE" sz="2400" dirty="0">
                <a:latin typeface="Times New Roman" pitchFamily="18" charset="0"/>
                <a:cs typeface="Times New Roman" pitchFamily="18" charset="0"/>
                <a:sym typeface="Symbol" pitchFamily="18" charset="2"/>
              </a:rPr>
              <a:t> – </a:t>
            </a:r>
            <a:r>
              <a:rPr lang="de-DE" sz="2400" b="1" dirty="0">
                <a:latin typeface="Times New Roman" pitchFamily="18" charset="0"/>
                <a:cs typeface="Times New Roman" pitchFamily="18" charset="0"/>
                <a:sym typeface="Symbol" pitchFamily="18" charset="2"/>
              </a:rPr>
              <a:t>w</a:t>
            </a:r>
            <a:r>
              <a:rPr lang="de-DE" dirty="0">
                <a:latin typeface="Times New Roman" pitchFamily="18" charset="0"/>
                <a:cs typeface="Times New Roman" pitchFamily="18" charset="0"/>
                <a:sym typeface="Symbol" pitchFamily="18" charset="2"/>
              </a:rPr>
              <a:t>(t)</a:t>
            </a:r>
            <a:r>
              <a:rPr lang="de-DE" sz="2400" dirty="0">
                <a:latin typeface="Times New Roman" pitchFamily="18" charset="0"/>
                <a:cs typeface="Times New Roman" pitchFamily="18" charset="0"/>
                <a:sym typeface="Symbol" pitchFamily="18" charset="2"/>
              </a:rPr>
              <a:t>) ~  – </a:t>
            </a:r>
            <a:r>
              <a:rPr lang="de-DE" sz="2400" b="1" baseline="-30000" dirty="0" err="1">
                <a:latin typeface="Times New Roman" pitchFamily="18" charset="0"/>
                <a:cs typeface="Times New Roman" pitchFamily="18" charset="0"/>
              </a:rPr>
              <a:t>w</a:t>
            </a:r>
            <a:r>
              <a:rPr lang="de-DE" sz="2400" dirty="0" err="1">
                <a:latin typeface="Times New Roman" pitchFamily="18" charset="0"/>
                <a:cs typeface="Times New Roman" pitchFamily="18" charset="0"/>
                <a:sym typeface="Symbol" pitchFamily="18" charset="2"/>
              </a:rPr>
              <a:t>R</a:t>
            </a:r>
            <a:r>
              <a:rPr lang="de-DE" sz="2400" dirty="0">
                <a:latin typeface="Times New Roman" pitchFamily="18" charset="0"/>
                <a:cs typeface="Times New Roman" pitchFamily="18" charset="0"/>
                <a:sym typeface="Symbol" pitchFamily="18" charset="2"/>
              </a:rPr>
              <a:t>(</a:t>
            </a:r>
            <a:r>
              <a:rPr lang="de-DE" sz="2400" b="1" dirty="0">
                <a:latin typeface="Times New Roman" pitchFamily="18" charset="0"/>
                <a:cs typeface="Times New Roman" pitchFamily="18" charset="0"/>
                <a:sym typeface="Symbol" pitchFamily="18" charset="2"/>
              </a:rPr>
              <a:t>w</a:t>
            </a:r>
            <a:r>
              <a:rPr lang="de-DE" dirty="0">
                <a:latin typeface="Times New Roman" pitchFamily="18" charset="0"/>
                <a:cs typeface="Times New Roman" pitchFamily="18" charset="0"/>
                <a:sym typeface="Symbol" pitchFamily="18" charset="2"/>
              </a:rPr>
              <a:t>(t–1)</a:t>
            </a:r>
            <a:r>
              <a:rPr lang="de-DE" sz="2400" dirty="0">
                <a:latin typeface="Times New Roman" pitchFamily="18" charset="0"/>
                <a:cs typeface="Times New Roman" pitchFamily="18" charset="0"/>
                <a:sym typeface="Symbol" pitchFamily="18" charset="2"/>
              </a:rPr>
              <a:t>)</a:t>
            </a:r>
            <a:r>
              <a:rPr lang="de-DE" sz="2400" dirty="0">
                <a:latin typeface="Times New Roman" pitchFamily="18" charset="0"/>
                <a:sym typeface="Symbol" pitchFamily="18" charset="2"/>
              </a:rPr>
              <a:t> </a:t>
            </a:r>
          </a:p>
        </p:txBody>
      </p:sp>
      <p:sp>
        <p:nvSpPr>
          <p:cNvPr id="193545" name="Rectangle 9"/>
          <p:cNvSpPr>
            <a:spLocks noChangeArrowheads="1"/>
          </p:cNvSpPr>
          <p:nvPr/>
        </p:nvSpPr>
        <p:spPr bwMode="auto">
          <a:xfrm>
            <a:off x="1314450" y="5813425"/>
            <a:ext cx="403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sz="2400" b="1">
                <a:latin typeface="Times New Roman" pitchFamily="18" charset="0"/>
                <a:cs typeface="Times New Roman" pitchFamily="18" charset="0"/>
              </a:rPr>
              <a:t>w</a:t>
            </a:r>
            <a:r>
              <a:rPr lang="de-DE">
                <a:latin typeface="Times New Roman" pitchFamily="18" charset="0"/>
                <a:cs typeface="Times New Roman" pitchFamily="18" charset="0"/>
              </a:rPr>
              <a:t>(t)</a:t>
            </a:r>
            <a:r>
              <a:rPr lang="de-DE" sz="2400">
                <a:latin typeface="Times New Roman" pitchFamily="18" charset="0"/>
                <a:cs typeface="Times New Roman" pitchFamily="18" charset="0"/>
              </a:rPr>
              <a:t> = </a:t>
            </a:r>
            <a:r>
              <a:rPr lang="de-DE" sz="2400" b="1">
                <a:latin typeface="Times New Roman" pitchFamily="18" charset="0"/>
                <a:cs typeface="Times New Roman" pitchFamily="18" charset="0"/>
              </a:rPr>
              <a:t>w</a:t>
            </a:r>
            <a:r>
              <a:rPr lang="de-DE">
                <a:latin typeface="Times New Roman" pitchFamily="18" charset="0"/>
                <a:cs typeface="Times New Roman" pitchFamily="18" charset="0"/>
              </a:rPr>
              <a:t>(t–1)</a:t>
            </a:r>
            <a:r>
              <a:rPr lang="de-DE" sz="2400">
                <a:latin typeface="Times New Roman" pitchFamily="18" charset="0"/>
                <a:cs typeface="Times New Roman" pitchFamily="18" charset="0"/>
              </a:rPr>
              <a:t> – </a:t>
            </a:r>
            <a:r>
              <a:rPr lang="de-DE" sz="2400">
                <a:latin typeface="Times New Roman" pitchFamily="18" charset="0"/>
                <a:cs typeface="Times New Roman" pitchFamily="18" charset="0"/>
                <a:sym typeface="Symbol" pitchFamily="18" charset="2"/>
              </a:rPr>
              <a:t></a:t>
            </a:r>
            <a:r>
              <a:rPr lang="de-DE" sz="2400">
                <a:latin typeface="Times New Roman" pitchFamily="18" charset="0"/>
                <a:cs typeface="Times New Roman" pitchFamily="18" charset="0"/>
              </a:rPr>
              <a:t>(t) </a:t>
            </a:r>
            <a:r>
              <a:rPr lang="de-DE" sz="2400">
                <a:latin typeface="Times New Roman" pitchFamily="18" charset="0"/>
                <a:cs typeface="Times New Roman" pitchFamily="18" charset="0"/>
                <a:sym typeface="Symbol" pitchFamily="18" charset="2"/>
              </a:rPr>
              <a:t></a:t>
            </a:r>
            <a:r>
              <a:rPr lang="de-DE" sz="2400" b="1" baseline="-30000">
                <a:latin typeface="Times New Roman" pitchFamily="18" charset="0"/>
                <a:cs typeface="Times New Roman" pitchFamily="18" charset="0"/>
              </a:rPr>
              <a:t>w</a:t>
            </a:r>
            <a:r>
              <a:rPr lang="de-DE" sz="2400">
                <a:latin typeface="Times New Roman" pitchFamily="18" charset="0"/>
                <a:cs typeface="Times New Roman" pitchFamily="18" charset="0"/>
                <a:sym typeface="Symbol" pitchFamily="18" charset="2"/>
              </a:rPr>
              <a:t>R(</a:t>
            </a:r>
            <a:r>
              <a:rPr lang="de-DE" sz="2400" b="1">
                <a:latin typeface="Times New Roman" pitchFamily="18" charset="0"/>
                <a:cs typeface="Times New Roman" pitchFamily="18" charset="0"/>
                <a:sym typeface="Symbol" pitchFamily="18" charset="2"/>
              </a:rPr>
              <a:t>w</a:t>
            </a:r>
            <a:r>
              <a:rPr lang="de-DE">
                <a:latin typeface="Times New Roman" pitchFamily="18" charset="0"/>
                <a:cs typeface="Times New Roman" pitchFamily="18" charset="0"/>
                <a:sym typeface="Symbol" pitchFamily="18" charset="2"/>
              </a:rPr>
              <a:t>(t–1)</a:t>
            </a:r>
            <a:r>
              <a:rPr lang="de-DE" sz="2400">
                <a:latin typeface="Times New Roman" pitchFamily="18" charset="0"/>
                <a:cs typeface="Times New Roman" pitchFamily="18" charset="0"/>
                <a:sym typeface="Symbol" pitchFamily="18" charset="2"/>
              </a:rPr>
              <a:t>)</a:t>
            </a:r>
            <a:r>
              <a:rPr lang="de-DE" sz="2400">
                <a:latin typeface="Times New Roman" pitchFamily="18" charset="0"/>
                <a:sym typeface="Symbol" pitchFamily="18" charset="2"/>
              </a:rPr>
              <a:t> </a:t>
            </a:r>
          </a:p>
        </p:txBody>
      </p:sp>
      <p:sp>
        <p:nvSpPr>
          <p:cNvPr id="31754" name="Rectangle 12"/>
          <p:cNvSpPr>
            <a:spLocks noChangeArrowheads="1"/>
          </p:cNvSpPr>
          <p:nvPr/>
        </p:nvSpPr>
        <p:spPr bwMode="auto">
          <a:xfrm>
            <a:off x="1265238" y="1987550"/>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R</a:t>
            </a:r>
            <a:endParaRPr lang="de-DE"/>
          </a:p>
        </p:txBody>
      </p:sp>
      <p:sp>
        <p:nvSpPr>
          <p:cNvPr id="31755" name="Rectangle 13"/>
          <p:cNvSpPr>
            <a:spLocks noChangeArrowheads="1"/>
          </p:cNvSpPr>
          <p:nvPr/>
        </p:nvSpPr>
        <p:spPr bwMode="auto">
          <a:xfrm>
            <a:off x="1400175" y="1987550"/>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1756" name="Rectangle 14"/>
          <p:cNvSpPr>
            <a:spLocks noChangeArrowheads="1"/>
          </p:cNvSpPr>
          <p:nvPr/>
        </p:nvSpPr>
        <p:spPr bwMode="auto">
          <a:xfrm>
            <a:off x="1468438" y="198755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1757" name="Rectangle 15"/>
          <p:cNvSpPr>
            <a:spLocks noChangeArrowheads="1"/>
          </p:cNvSpPr>
          <p:nvPr/>
        </p:nvSpPr>
        <p:spPr bwMode="auto">
          <a:xfrm>
            <a:off x="1612900" y="1987550"/>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1758" name="Rectangle 16"/>
          <p:cNvSpPr>
            <a:spLocks noChangeArrowheads="1"/>
          </p:cNvSpPr>
          <p:nvPr/>
        </p:nvSpPr>
        <p:spPr bwMode="auto">
          <a:xfrm>
            <a:off x="38338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59" name="Rectangle 17"/>
          <p:cNvSpPr>
            <a:spLocks noChangeArrowheads="1"/>
          </p:cNvSpPr>
          <p:nvPr/>
        </p:nvSpPr>
        <p:spPr bwMode="auto">
          <a:xfrm>
            <a:off x="3887788"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60" name="Rectangle 18"/>
          <p:cNvSpPr>
            <a:spLocks noChangeArrowheads="1"/>
          </p:cNvSpPr>
          <p:nvPr/>
        </p:nvSpPr>
        <p:spPr bwMode="auto">
          <a:xfrm>
            <a:off x="39354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61" name="Rectangle 19"/>
          <p:cNvSpPr>
            <a:spLocks noChangeArrowheads="1"/>
          </p:cNvSpPr>
          <p:nvPr/>
        </p:nvSpPr>
        <p:spPr bwMode="auto">
          <a:xfrm>
            <a:off x="3984625"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62" name="Rectangle 20"/>
          <p:cNvSpPr>
            <a:spLocks noChangeArrowheads="1"/>
          </p:cNvSpPr>
          <p:nvPr/>
        </p:nvSpPr>
        <p:spPr bwMode="auto">
          <a:xfrm>
            <a:off x="40370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63" name="Rectangle 21"/>
          <p:cNvSpPr>
            <a:spLocks noChangeArrowheads="1"/>
          </p:cNvSpPr>
          <p:nvPr/>
        </p:nvSpPr>
        <p:spPr bwMode="auto">
          <a:xfrm>
            <a:off x="4084638"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64" name="Rectangle 22"/>
          <p:cNvSpPr>
            <a:spLocks noChangeArrowheads="1"/>
          </p:cNvSpPr>
          <p:nvPr/>
        </p:nvSpPr>
        <p:spPr bwMode="auto">
          <a:xfrm>
            <a:off x="41386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65" name="Rectangle 23"/>
          <p:cNvSpPr>
            <a:spLocks noChangeArrowheads="1"/>
          </p:cNvSpPr>
          <p:nvPr/>
        </p:nvSpPr>
        <p:spPr bwMode="auto">
          <a:xfrm>
            <a:off x="4186238"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66" name="Rectangle 24"/>
          <p:cNvSpPr>
            <a:spLocks noChangeArrowheads="1"/>
          </p:cNvSpPr>
          <p:nvPr/>
        </p:nvSpPr>
        <p:spPr bwMode="auto">
          <a:xfrm>
            <a:off x="4241800" y="2486025"/>
            <a:ext cx="111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a:t>
            </a:r>
            <a:endParaRPr lang="de-DE"/>
          </a:p>
        </p:txBody>
      </p:sp>
      <p:sp>
        <p:nvSpPr>
          <p:cNvPr id="31767" name="Rectangle 25"/>
          <p:cNvSpPr>
            <a:spLocks noChangeArrowheads="1"/>
          </p:cNvSpPr>
          <p:nvPr/>
        </p:nvSpPr>
        <p:spPr bwMode="auto">
          <a:xfrm>
            <a:off x="4346575" y="24860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 </a:t>
            </a:r>
            <a:endParaRPr lang="de-DE"/>
          </a:p>
        </p:txBody>
      </p:sp>
      <p:sp>
        <p:nvSpPr>
          <p:cNvPr id="31768" name="Rectangle 26"/>
          <p:cNvSpPr>
            <a:spLocks noChangeArrowheads="1"/>
          </p:cNvSpPr>
          <p:nvPr/>
        </p:nvSpPr>
        <p:spPr bwMode="auto">
          <a:xfrm>
            <a:off x="4398963" y="24860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 </a:t>
            </a:r>
            <a:endParaRPr lang="de-DE"/>
          </a:p>
        </p:txBody>
      </p:sp>
      <p:sp>
        <p:nvSpPr>
          <p:cNvPr id="31769" name="Rectangle 27"/>
          <p:cNvSpPr>
            <a:spLocks noChangeArrowheads="1"/>
          </p:cNvSpPr>
          <p:nvPr/>
        </p:nvSpPr>
        <p:spPr bwMode="auto">
          <a:xfrm>
            <a:off x="4398963" y="2486025"/>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a:t>
            </a:r>
            <a:endParaRPr lang="de-DE"/>
          </a:p>
        </p:txBody>
      </p:sp>
      <p:sp>
        <p:nvSpPr>
          <p:cNvPr id="31770" name="Line 28"/>
          <p:cNvSpPr>
            <a:spLocks noChangeShapeType="1"/>
          </p:cNvSpPr>
          <p:nvPr/>
        </p:nvSpPr>
        <p:spPr bwMode="auto">
          <a:xfrm>
            <a:off x="4398963" y="2709863"/>
            <a:ext cx="1016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71" name="Rectangle 29"/>
          <p:cNvSpPr>
            <a:spLocks noChangeArrowheads="1"/>
          </p:cNvSpPr>
          <p:nvPr/>
        </p:nvSpPr>
        <p:spPr bwMode="auto">
          <a:xfrm>
            <a:off x="4500563" y="2509838"/>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R</a:t>
            </a:r>
            <a:endParaRPr lang="de-DE"/>
          </a:p>
        </p:txBody>
      </p:sp>
      <p:sp>
        <p:nvSpPr>
          <p:cNvPr id="31772" name="Line 30"/>
          <p:cNvSpPr>
            <a:spLocks noChangeShapeType="1"/>
          </p:cNvSpPr>
          <p:nvPr/>
        </p:nvSpPr>
        <p:spPr bwMode="auto">
          <a:xfrm>
            <a:off x="4500563" y="2709863"/>
            <a:ext cx="130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73" name="Rectangle 31"/>
          <p:cNvSpPr>
            <a:spLocks noChangeArrowheads="1"/>
          </p:cNvSpPr>
          <p:nvPr/>
        </p:nvSpPr>
        <p:spPr bwMode="auto">
          <a:xfrm>
            <a:off x="4630738" y="2509838"/>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1774" name="Line 32"/>
          <p:cNvSpPr>
            <a:spLocks noChangeShapeType="1"/>
          </p:cNvSpPr>
          <p:nvPr/>
        </p:nvSpPr>
        <p:spPr bwMode="auto">
          <a:xfrm>
            <a:off x="4630738" y="2709863"/>
            <a:ext cx="682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75" name="Rectangle 33"/>
          <p:cNvSpPr>
            <a:spLocks noChangeArrowheads="1"/>
          </p:cNvSpPr>
          <p:nvPr/>
        </p:nvSpPr>
        <p:spPr bwMode="auto">
          <a:xfrm>
            <a:off x="4699000" y="250983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1776" name="Line 34"/>
          <p:cNvSpPr>
            <a:spLocks noChangeShapeType="1"/>
          </p:cNvSpPr>
          <p:nvPr/>
        </p:nvSpPr>
        <p:spPr bwMode="auto">
          <a:xfrm>
            <a:off x="4699000" y="2709863"/>
            <a:ext cx="1444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77" name="Rectangle 35"/>
          <p:cNvSpPr>
            <a:spLocks noChangeArrowheads="1"/>
          </p:cNvSpPr>
          <p:nvPr/>
        </p:nvSpPr>
        <p:spPr bwMode="auto">
          <a:xfrm>
            <a:off x="4843463" y="2509838"/>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1778" name="Line 36"/>
          <p:cNvSpPr>
            <a:spLocks noChangeShapeType="1"/>
          </p:cNvSpPr>
          <p:nvPr/>
        </p:nvSpPr>
        <p:spPr bwMode="auto">
          <a:xfrm>
            <a:off x="4843463" y="2709863"/>
            <a:ext cx="682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79" name="Rectangle 37"/>
          <p:cNvSpPr>
            <a:spLocks noChangeArrowheads="1"/>
          </p:cNvSpPr>
          <p:nvPr/>
        </p:nvSpPr>
        <p:spPr bwMode="auto">
          <a:xfrm>
            <a:off x="38338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0" name="Rectangle 38"/>
          <p:cNvSpPr>
            <a:spLocks noChangeArrowheads="1"/>
          </p:cNvSpPr>
          <p:nvPr/>
        </p:nvSpPr>
        <p:spPr bwMode="auto">
          <a:xfrm>
            <a:off x="388778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1" name="Rectangle 39"/>
          <p:cNvSpPr>
            <a:spLocks noChangeArrowheads="1"/>
          </p:cNvSpPr>
          <p:nvPr/>
        </p:nvSpPr>
        <p:spPr bwMode="auto">
          <a:xfrm>
            <a:off x="39354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2" name="Rectangle 40"/>
          <p:cNvSpPr>
            <a:spLocks noChangeArrowheads="1"/>
          </p:cNvSpPr>
          <p:nvPr/>
        </p:nvSpPr>
        <p:spPr bwMode="auto">
          <a:xfrm>
            <a:off x="3984625"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3" name="Rectangle 41"/>
          <p:cNvSpPr>
            <a:spLocks noChangeArrowheads="1"/>
          </p:cNvSpPr>
          <p:nvPr/>
        </p:nvSpPr>
        <p:spPr bwMode="auto">
          <a:xfrm>
            <a:off x="40370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4" name="Rectangle 42"/>
          <p:cNvSpPr>
            <a:spLocks noChangeArrowheads="1"/>
          </p:cNvSpPr>
          <p:nvPr/>
        </p:nvSpPr>
        <p:spPr bwMode="auto">
          <a:xfrm>
            <a:off x="408463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5" name="Rectangle 43"/>
          <p:cNvSpPr>
            <a:spLocks noChangeArrowheads="1"/>
          </p:cNvSpPr>
          <p:nvPr/>
        </p:nvSpPr>
        <p:spPr bwMode="auto">
          <a:xfrm>
            <a:off x="41386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6" name="Rectangle 44"/>
          <p:cNvSpPr>
            <a:spLocks noChangeArrowheads="1"/>
          </p:cNvSpPr>
          <p:nvPr/>
        </p:nvSpPr>
        <p:spPr bwMode="auto">
          <a:xfrm>
            <a:off x="418623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7" name="Rectangle 45"/>
          <p:cNvSpPr>
            <a:spLocks noChangeArrowheads="1"/>
          </p:cNvSpPr>
          <p:nvPr/>
        </p:nvSpPr>
        <p:spPr bwMode="auto">
          <a:xfrm>
            <a:off x="4241800"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8" name="Rectangle 46"/>
          <p:cNvSpPr>
            <a:spLocks noChangeArrowheads="1"/>
          </p:cNvSpPr>
          <p:nvPr/>
        </p:nvSpPr>
        <p:spPr bwMode="auto">
          <a:xfrm>
            <a:off x="428783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89" name="Rectangle 47"/>
          <p:cNvSpPr>
            <a:spLocks noChangeArrowheads="1"/>
          </p:cNvSpPr>
          <p:nvPr/>
        </p:nvSpPr>
        <p:spPr bwMode="auto">
          <a:xfrm>
            <a:off x="4337050"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90" name="Rectangle 48"/>
          <p:cNvSpPr>
            <a:spLocks noChangeArrowheads="1"/>
          </p:cNvSpPr>
          <p:nvPr/>
        </p:nvSpPr>
        <p:spPr bwMode="auto">
          <a:xfrm>
            <a:off x="4389438" y="2654300"/>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 </a:t>
            </a:r>
            <a:endParaRPr lang="de-DE"/>
          </a:p>
        </p:txBody>
      </p:sp>
      <p:sp>
        <p:nvSpPr>
          <p:cNvPr id="31791" name="Rectangle 49"/>
          <p:cNvSpPr>
            <a:spLocks noChangeArrowheads="1"/>
          </p:cNvSpPr>
          <p:nvPr/>
        </p:nvSpPr>
        <p:spPr bwMode="auto">
          <a:xfrm>
            <a:off x="4389438" y="2654300"/>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a:t>
            </a:r>
            <a:endParaRPr lang="de-DE"/>
          </a:p>
        </p:txBody>
      </p:sp>
      <p:sp>
        <p:nvSpPr>
          <p:cNvPr id="31792" name="Rectangle 50"/>
          <p:cNvSpPr>
            <a:spLocks noChangeArrowheads="1"/>
          </p:cNvSpPr>
          <p:nvPr/>
        </p:nvSpPr>
        <p:spPr bwMode="auto">
          <a:xfrm>
            <a:off x="4491038" y="2714625"/>
            <a:ext cx="1555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W</a:t>
            </a:r>
            <a:endParaRPr lang="de-DE"/>
          </a:p>
        </p:txBody>
      </p:sp>
      <p:sp>
        <p:nvSpPr>
          <p:cNvPr id="31793" name="Rectangle 54"/>
          <p:cNvSpPr>
            <a:spLocks noChangeArrowheads="1"/>
          </p:cNvSpPr>
          <p:nvPr/>
        </p:nvSpPr>
        <p:spPr bwMode="auto">
          <a:xfrm>
            <a:off x="4130675"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94" name="Rectangle 55"/>
          <p:cNvSpPr>
            <a:spLocks noChangeArrowheads="1"/>
          </p:cNvSpPr>
          <p:nvPr/>
        </p:nvSpPr>
        <p:spPr bwMode="auto">
          <a:xfrm>
            <a:off x="41830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95" name="Rectangle 56"/>
          <p:cNvSpPr>
            <a:spLocks noChangeArrowheads="1"/>
          </p:cNvSpPr>
          <p:nvPr/>
        </p:nvSpPr>
        <p:spPr bwMode="auto">
          <a:xfrm>
            <a:off x="4230688"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96" name="Rectangle 57"/>
          <p:cNvSpPr>
            <a:spLocks noChangeArrowheads="1"/>
          </p:cNvSpPr>
          <p:nvPr/>
        </p:nvSpPr>
        <p:spPr bwMode="auto">
          <a:xfrm>
            <a:off x="42846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97" name="Rectangle 58"/>
          <p:cNvSpPr>
            <a:spLocks noChangeArrowheads="1"/>
          </p:cNvSpPr>
          <p:nvPr/>
        </p:nvSpPr>
        <p:spPr bwMode="auto">
          <a:xfrm>
            <a:off x="4332288"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98" name="Rectangle 59"/>
          <p:cNvSpPr>
            <a:spLocks noChangeArrowheads="1"/>
          </p:cNvSpPr>
          <p:nvPr/>
        </p:nvSpPr>
        <p:spPr bwMode="auto">
          <a:xfrm>
            <a:off x="4384675"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799" name="Rectangle 60"/>
          <p:cNvSpPr>
            <a:spLocks noChangeArrowheads="1"/>
          </p:cNvSpPr>
          <p:nvPr/>
        </p:nvSpPr>
        <p:spPr bwMode="auto">
          <a:xfrm>
            <a:off x="4433888"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800" name="Rectangle 61"/>
          <p:cNvSpPr>
            <a:spLocks noChangeArrowheads="1"/>
          </p:cNvSpPr>
          <p:nvPr/>
        </p:nvSpPr>
        <p:spPr bwMode="auto">
          <a:xfrm>
            <a:off x="4486275"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801" name="Rectangle 63"/>
          <p:cNvSpPr>
            <a:spLocks noChangeArrowheads="1"/>
          </p:cNvSpPr>
          <p:nvPr/>
        </p:nvSpPr>
        <p:spPr bwMode="auto">
          <a:xfrm>
            <a:off x="4679950" y="449421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1802" name="Rectangle 64"/>
          <p:cNvSpPr>
            <a:spLocks noChangeArrowheads="1"/>
          </p:cNvSpPr>
          <p:nvPr/>
        </p:nvSpPr>
        <p:spPr bwMode="auto">
          <a:xfrm>
            <a:off x="4748213" y="44942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t</a:t>
            </a:r>
            <a:endParaRPr lang="de-DE"/>
          </a:p>
        </p:txBody>
      </p:sp>
      <p:sp>
        <p:nvSpPr>
          <p:cNvPr id="31803" name="Rectangle 66"/>
          <p:cNvSpPr>
            <a:spLocks noChangeArrowheads="1"/>
          </p:cNvSpPr>
          <p:nvPr/>
        </p:nvSpPr>
        <p:spPr bwMode="auto">
          <a:xfrm>
            <a:off x="48688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chemeClr val="accent2"/>
                </a:solidFill>
                <a:latin typeface="Times New Roman" pitchFamily="18" charset="0"/>
              </a:rPr>
              <a:t> </a:t>
            </a:r>
            <a:endParaRPr lang="de-DE" b="1">
              <a:solidFill>
                <a:schemeClr val="accent2"/>
              </a:solidFill>
            </a:endParaRPr>
          </a:p>
        </p:txBody>
      </p:sp>
      <p:sp>
        <p:nvSpPr>
          <p:cNvPr id="31804" name="Rectangle 67"/>
          <p:cNvSpPr>
            <a:spLocks noChangeArrowheads="1"/>
          </p:cNvSpPr>
          <p:nvPr/>
        </p:nvSpPr>
        <p:spPr bwMode="auto">
          <a:xfrm>
            <a:off x="4921250"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805" name="Rectangle 68"/>
          <p:cNvSpPr>
            <a:spLocks noChangeArrowheads="1"/>
          </p:cNvSpPr>
          <p:nvPr/>
        </p:nvSpPr>
        <p:spPr bwMode="auto">
          <a:xfrm>
            <a:off x="49704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806" name="Rectangle 69"/>
          <p:cNvSpPr>
            <a:spLocks noChangeArrowheads="1"/>
          </p:cNvSpPr>
          <p:nvPr/>
        </p:nvSpPr>
        <p:spPr bwMode="auto">
          <a:xfrm>
            <a:off x="5022850"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807" name="Rectangle 70"/>
          <p:cNvSpPr>
            <a:spLocks noChangeArrowheads="1"/>
          </p:cNvSpPr>
          <p:nvPr/>
        </p:nvSpPr>
        <p:spPr bwMode="auto">
          <a:xfrm>
            <a:off x="50720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808" name="Rectangle 71"/>
          <p:cNvSpPr>
            <a:spLocks noChangeArrowheads="1"/>
          </p:cNvSpPr>
          <p:nvPr/>
        </p:nvSpPr>
        <p:spPr bwMode="auto">
          <a:xfrm>
            <a:off x="5119688" y="449421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1809" name="Rectangle 72"/>
          <p:cNvSpPr>
            <a:spLocks noChangeArrowheads="1"/>
          </p:cNvSpPr>
          <p:nvPr/>
        </p:nvSpPr>
        <p:spPr bwMode="auto">
          <a:xfrm>
            <a:off x="5264150" y="449421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1810" name="Rectangle 73"/>
          <p:cNvSpPr>
            <a:spLocks noChangeArrowheads="1"/>
          </p:cNvSpPr>
          <p:nvPr/>
        </p:nvSpPr>
        <p:spPr bwMode="auto">
          <a:xfrm>
            <a:off x="5332413" y="44942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t</a:t>
            </a:r>
            <a:endParaRPr lang="de-DE"/>
          </a:p>
        </p:txBody>
      </p:sp>
      <p:sp>
        <p:nvSpPr>
          <p:cNvPr id="31811" name="Rectangle 74"/>
          <p:cNvSpPr>
            <a:spLocks noChangeArrowheads="1"/>
          </p:cNvSpPr>
          <p:nvPr/>
        </p:nvSpPr>
        <p:spPr bwMode="auto">
          <a:xfrm>
            <a:off x="5389563" y="4494213"/>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1812" name="Rectangle 75"/>
          <p:cNvSpPr>
            <a:spLocks noChangeArrowheads="1"/>
          </p:cNvSpPr>
          <p:nvPr/>
        </p:nvSpPr>
        <p:spPr bwMode="auto">
          <a:xfrm>
            <a:off x="5457825" y="4494213"/>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1</a:t>
            </a:r>
            <a:endParaRPr lang="de-DE"/>
          </a:p>
        </p:txBody>
      </p:sp>
      <p:sp>
        <p:nvSpPr>
          <p:cNvPr id="31813" name="Rectangle 76"/>
          <p:cNvSpPr>
            <a:spLocks noChangeArrowheads="1"/>
          </p:cNvSpPr>
          <p:nvPr/>
        </p:nvSpPr>
        <p:spPr bwMode="auto">
          <a:xfrm>
            <a:off x="5557838" y="4494213"/>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1814" name="Rectangle 77"/>
          <p:cNvSpPr>
            <a:spLocks noChangeArrowheads="1"/>
          </p:cNvSpPr>
          <p:nvPr/>
        </p:nvSpPr>
        <p:spPr bwMode="auto">
          <a:xfrm>
            <a:off x="6408738" y="449421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1815" name="Freeform 78"/>
          <p:cNvSpPr>
            <a:spLocks/>
          </p:cNvSpPr>
          <p:nvPr/>
        </p:nvSpPr>
        <p:spPr bwMode="auto">
          <a:xfrm>
            <a:off x="1758950" y="1819275"/>
            <a:ext cx="95250" cy="120650"/>
          </a:xfrm>
          <a:custGeom>
            <a:avLst/>
            <a:gdLst>
              <a:gd name="T0" fmla="*/ 2147483647 w 60"/>
              <a:gd name="T1" fmla="*/ 2147483647 h 76"/>
              <a:gd name="T2" fmla="*/ 2147483647 w 60"/>
              <a:gd name="T3" fmla="*/ 2147483647 h 76"/>
              <a:gd name="T4" fmla="*/ 2147483647 w 60"/>
              <a:gd name="T5" fmla="*/ 0 h 76"/>
              <a:gd name="T6" fmla="*/ 0 w 60"/>
              <a:gd name="T7" fmla="*/ 2147483647 h 76"/>
              <a:gd name="T8" fmla="*/ 2147483647 w 60"/>
              <a:gd name="T9" fmla="*/ 2147483647 h 76"/>
              <a:gd name="T10" fmla="*/ 0 60000 65536"/>
              <a:gd name="T11" fmla="*/ 0 60000 65536"/>
              <a:gd name="T12" fmla="*/ 0 60000 65536"/>
              <a:gd name="T13" fmla="*/ 0 60000 65536"/>
              <a:gd name="T14" fmla="*/ 0 60000 65536"/>
              <a:gd name="T15" fmla="*/ 0 w 60"/>
              <a:gd name="T16" fmla="*/ 0 h 76"/>
              <a:gd name="T17" fmla="*/ 60 w 60"/>
              <a:gd name="T18" fmla="*/ 76 h 76"/>
            </a:gdLst>
            <a:ahLst/>
            <a:cxnLst>
              <a:cxn ang="T10">
                <a:pos x="T0" y="T1"/>
              </a:cxn>
              <a:cxn ang="T11">
                <a:pos x="T2" y="T3"/>
              </a:cxn>
              <a:cxn ang="T12">
                <a:pos x="T4" y="T5"/>
              </a:cxn>
              <a:cxn ang="T13">
                <a:pos x="T6" y="T7"/>
              </a:cxn>
              <a:cxn ang="T14">
                <a:pos x="T8" y="T9"/>
              </a:cxn>
            </a:cxnLst>
            <a:rect l="T15" t="T16" r="T17" b="T18"/>
            <a:pathLst>
              <a:path w="60" h="76">
                <a:moveTo>
                  <a:pt x="30" y="76"/>
                </a:moveTo>
                <a:lnTo>
                  <a:pt x="60" y="76"/>
                </a:lnTo>
                <a:lnTo>
                  <a:pt x="30" y="0"/>
                </a:lnTo>
                <a:lnTo>
                  <a:pt x="0" y="76"/>
                </a:lnTo>
                <a:lnTo>
                  <a:pt x="3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816" name="Line 79"/>
          <p:cNvSpPr>
            <a:spLocks noChangeShapeType="1"/>
          </p:cNvSpPr>
          <p:nvPr/>
        </p:nvSpPr>
        <p:spPr bwMode="auto">
          <a:xfrm>
            <a:off x="1806575" y="1939925"/>
            <a:ext cx="1588" cy="256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17" name="Freeform 80"/>
          <p:cNvSpPr>
            <a:spLocks/>
          </p:cNvSpPr>
          <p:nvPr/>
        </p:nvSpPr>
        <p:spPr bwMode="auto">
          <a:xfrm>
            <a:off x="6548438" y="4451350"/>
            <a:ext cx="120650" cy="98425"/>
          </a:xfrm>
          <a:custGeom>
            <a:avLst/>
            <a:gdLst>
              <a:gd name="T0" fmla="*/ 0 w 76"/>
              <a:gd name="T1" fmla="*/ 2147483647 h 62"/>
              <a:gd name="T2" fmla="*/ 0 w 76"/>
              <a:gd name="T3" fmla="*/ 2147483647 h 62"/>
              <a:gd name="T4" fmla="*/ 2147483647 w 76"/>
              <a:gd name="T5" fmla="*/ 2147483647 h 62"/>
              <a:gd name="T6" fmla="*/ 0 w 76"/>
              <a:gd name="T7" fmla="*/ 0 h 62"/>
              <a:gd name="T8" fmla="*/ 0 w 76"/>
              <a:gd name="T9" fmla="*/ 2147483647 h 62"/>
              <a:gd name="T10" fmla="*/ 0 60000 65536"/>
              <a:gd name="T11" fmla="*/ 0 60000 65536"/>
              <a:gd name="T12" fmla="*/ 0 60000 65536"/>
              <a:gd name="T13" fmla="*/ 0 60000 65536"/>
              <a:gd name="T14" fmla="*/ 0 60000 65536"/>
              <a:gd name="T15" fmla="*/ 0 w 76"/>
              <a:gd name="T16" fmla="*/ 0 h 62"/>
              <a:gd name="T17" fmla="*/ 76 w 76"/>
              <a:gd name="T18" fmla="*/ 62 h 62"/>
            </a:gdLst>
            <a:ahLst/>
            <a:cxnLst>
              <a:cxn ang="T10">
                <a:pos x="T0" y="T1"/>
              </a:cxn>
              <a:cxn ang="T11">
                <a:pos x="T2" y="T3"/>
              </a:cxn>
              <a:cxn ang="T12">
                <a:pos x="T4" y="T5"/>
              </a:cxn>
              <a:cxn ang="T13">
                <a:pos x="T6" y="T7"/>
              </a:cxn>
              <a:cxn ang="T14">
                <a:pos x="T8" y="T9"/>
              </a:cxn>
            </a:cxnLst>
            <a:rect l="T15" t="T16" r="T17" b="T18"/>
            <a:pathLst>
              <a:path w="76" h="62">
                <a:moveTo>
                  <a:pt x="0" y="31"/>
                </a:moveTo>
                <a:lnTo>
                  <a:pt x="0" y="62"/>
                </a:lnTo>
                <a:lnTo>
                  <a:pt x="76" y="31"/>
                </a:lnTo>
                <a:lnTo>
                  <a:pt x="0"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818" name="Line 81"/>
          <p:cNvSpPr>
            <a:spLocks noChangeShapeType="1"/>
          </p:cNvSpPr>
          <p:nvPr/>
        </p:nvSpPr>
        <p:spPr bwMode="auto">
          <a:xfrm flipH="1">
            <a:off x="1806575" y="4500563"/>
            <a:ext cx="4741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2" name="Group 101"/>
          <p:cNvGrpSpPr>
            <a:grpSpLocks/>
          </p:cNvGrpSpPr>
          <p:nvPr/>
        </p:nvGrpSpPr>
        <p:grpSpPr bwMode="auto">
          <a:xfrm>
            <a:off x="4535488" y="3600450"/>
            <a:ext cx="333375" cy="1138238"/>
            <a:chOff x="2857" y="2268"/>
            <a:chExt cx="210" cy="717"/>
          </a:xfrm>
        </p:grpSpPr>
        <p:sp>
          <p:nvSpPr>
            <p:cNvPr id="31837" name="Rectangle 62"/>
            <p:cNvSpPr>
              <a:spLocks noChangeArrowheads="1"/>
            </p:cNvSpPr>
            <p:nvPr/>
          </p:nvSpPr>
          <p:spPr bwMode="auto">
            <a:xfrm>
              <a:off x="2857" y="2831"/>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chemeClr val="accent2"/>
                  </a:solidFill>
                  <a:latin typeface="Times New Roman" pitchFamily="18" charset="0"/>
                </a:rPr>
                <a:t>w</a:t>
              </a:r>
              <a:endParaRPr lang="de-DE" b="1">
                <a:solidFill>
                  <a:schemeClr val="accent2"/>
                </a:solidFill>
              </a:endParaRPr>
            </a:p>
          </p:txBody>
        </p:sp>
        <p:sp>
          <p:nvSpPr>
            <p:cNvPr id="31838" name="Rectangle 65"/>
            <p:cNvSpPr>
              <a:spLocks noChangeArrowheads="1"/>
            </p:cNvSpPr>
            <p:nvPr/>
          </p:nvSpPr>
          <p:spPr bwMode="auto">
            <a:xfrm>
              <a:off x="3024" y="2831"/>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grpSp>
          <p:nvGrpSpPr>
            <p:cNvPr id="31839" name="Group 99"/>
            <p:cNvGrpSpPr>
              <a:grpSpLocks/>
            </p:cNvGrpSpPr>
            <p:nvPr/>
          </p:nvGrpSpPr>
          <p:grpSpPr bwMode="auto">
            <a:xfrm>
              <a:off x="2969" y="2268"/>
              <a:ext cx="1" cy="558"/>
              <a:chOff x="2969" y="2268"/>
              <a:chExt cx="1" cy="558"/>
            </a:xfrm>
          </p:grpSpPr>
          <p:sp>
            <p:nvSpPr>
              <p:cNvPr id="31840" name="Line 82"/>
              <p:cNvSpPr>
                <a:spLocks noChangeShapeType="1"/>
              </p:cNvSpPr>
              <p:nvPr/>
            </p:nvSpPr>
            <p:spPr bwMode="auto">
              <a:xfrm>
                <a:off x="2969" y="2268"/>
                <a:ext cx="1"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41" name="Line 83"/>
              <p:cNvSpPr>
                <a:spLocks noChangeShapeType="1"/>
              </p:cNvSpPr>
              <p:nvPr/>
            </p:nvSpPr>
            <p:spPr bwMode="auto">
              <a:xfrm>
                <a:off x="2969" y="2473"/>
                <a:ext cx="1" cy="1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42" name="Line 84"/>
              <p:cNvSpPr>
                <a:spLocks noChangeShapeType="1"/>
              </p:cNvSpPr>
              <p:nvPr/>
            </p:nvSpPr>
            <p:spPr bwMode="auto">
              <a:xfrm>
                <a:off x="2969" y="2674"/>
                <a:ext cx="1"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31820" name="Line 85"/>
          <p:cNvSpPr>
            <a:spLocks noChangeShapeType="1"/>
          </p:cNvSpPr>
          <p:nvPr/>
        </p:nvSpPr>
        <p:spPr bwMode="auto">
          <a:xfrm>
            <a:off x="5322888" y="2638425"/>
            <a:ext cx="1587" cy="236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21" name="Line 86"/>
          <p:cNvSpPr>
            <a:spLocks noChangeShapeType="1"/>
          </p:cNvSpPr>
          <p:nvPr/>
        </p:nvSpPr>
        <p:spPr bwMode="auto">
          <a:xfrm>
            <a:off x="5322888" y="2957513"/>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22" name="Line 87"/>
          <p:cNvSpPr>
            <a:spLocks noChangeShapeType="1"/>
          </p:cNvSpPr>
          <p:nvPr/>
        </p:nvSpPr>
        <p:spPr bwMode="auto">
          <a:xfrm>
            <a:off x="5322888" y="3281363"/>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23" name="Line 88"/>
          <p:cNvSpPr>
            <a:spLocks noChangeShapeType="1"/>
          </p:cNvSpPr>
          <p:nvPr/>
        </p:nvSpPr>
        <p:spPr bwMode="auto">
          <a:xfrm>
            <a:off x="5322888" y="3600450"/>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24" name="Line 89"/>
          <p:cNvSpPr>
            <a:spLocks noChangeShapeType="1"/>
          </p:cNvSpPr>
          <p:nvPr/>
        </p:nvSpPr>
        <p:spPr bwMode="auto">
          <a:xfrm>
            <a:off x="5322888" y="3925888"/>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25" name="Line 90"/>
          <p:cNvSpPr>
            <a:spLocks noChangeShapeType="1"/>
          </p:cNvSpPr>
          <p:nvPr/>
        </p:nvSpPr>
        <p:spPr bwMode="auto">
          <a:xfrm>
            <a:off x="5322888" y="4249738"/>
            <a:ext cx="1587" cy="2365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 name="Group 100"/>
          <p:cNvGrpSpPr>
            <a:grpSpLocks/>
          </p:cNvGrpSpPr>
          <p:nvPr/>
        </p:nvGrpSpPr>
        <p:grpSpPr bwMode="auto">
          <a:xfrm>
            <a:off x="3833813" y="3981450"/>
            <a:ext cx="298450" cy="757238"/>
            <a:chOff x="2415" y="2508"/>
            <a:chExt cx="188" cy="477"/>
          </a:xfrm>
        </p:grpSpPr>
        <p:sp>
          <p:nvSpPr>
            <p:cNvPr id="31832" name="Rectangle 51"/>
            <p:cNvSpPr>
              <a:spLocks noChangeArrowheads="1"/>
            </p:cNvSpPr>
            <p:nvPr/>
          </p:nvSpPr>
          <p:spPr bwMode="auto">
            <a:xfrm>
              <a:off x="2415" y="2831"/>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BC0000"/>
                  </a:solidFill>
                  <a:latin typeface="Times New Roman" pitchFamily="18" charset="0"/>
                </a:rPr>
                <a:t>w</a:t>
              </a:r>
              <a:endParaRPr lang="de-DE" b="1">
                <a:solidFill>
                  <a:srgbClr val="BC0000"/>
                </a:solidFill>
              </a:endParaRPr>
            </a:p>
          </p:txBody>
        </p:sp>
        <p:sp>
          <p:nvSpPr>
            <p:cNvPr id="31833" name="Rectangle 52"/>
            <p:cNvSpPr>
              <a:spLocks noChangeArrowheads="1"/>
            </p:cNvSpPr>
            <p:nvPr/>
          </p:nvSpPr>
          <p:spPr bwMode="auto">
            <a:xfrm>
              <a:off x="2507" y="283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BC0000"/>
                  </a:solidFill>
                  <a:latin typeface="Times New Roman" pitchFamily="18" charset="0"/>
                </a:rPr>
                <a:t>*</a:t>
              </a:r>
              <a:endParaRPr lang="de-DE" b="1">
                <a:solidFill>
                  <a:srgbClr val="BC0000"/>
                </a:solidFill>
              </a:endParaRPr>
            </a:p>
          </p:txBody>
        </p:sp>
        <p:sp>
          <p:nvSpPr>
            <p:cNvPr id="31834" name="Rectangle 53"/>
            <p:cNvSpPr>
              <a:spLocks noChangeArrowheads="1"/>
            </p:cNvSpPr>
            <p:nvPr/>
          </p:nvSpPr>
          <p:spPr bwMode="auto">
            <a:xfrm>
              <a:off x="2571" y="2831"/>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1835" name="Line 91"/>
            <p:cNvSpPr>
              <a:spLocks noChangeShapeType="1"/>
            </p:cNvSpPr>
            <p:nvPr/>
          </p:nvSpPr>
          <p:spPr bwMode="auto">
            <a:xfrm>
              <a:off x="2449" y="2508"/>
              <a:ext cx="1" cy="154"/>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36" name="Line 92"/>
            <p:cNvSpPr>
              <a:spLocks noChangeShapeType="1"/>
            </p:cNvSpPr>
            <p:nvPr/>
          </p:nvSpPr>
          <p:spPr bwMode="auto">
            <a:xfrm>
              <a:off x="2449" y="2713"/>
              <a:ext cx="1" cy="113"/>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31827" name="Freeform 93"/>
          <p:cNvSpPr>
            <a:spLocks/>
          </p:cNvSpPr>
          <p:nvPr/>
        </p:nvSpPr>
        <p:spPr bwMode="auto">
          <a:xfrm>
            <a:off x="4954588" y="3016250"/>
            <a:ext cx="111125" cy="123825"/>
          </a:xfrm>
          <a:custGeom>
            <a:avLst/>
            <a:gdLst>
              <a:gd name="T0" fmla="*/ 2147483647 w 70"/>
              <a:gd name="T1" fmla="*/ 2147483647 h 78"/>
              <a:gd name="T2" fmla="*/ 2147483647 w 70"/>
              <a:gd name="T3" fmla="*/ 0 h 78"/>
              <a:gd name="T4" fmla="*/ 0 w 70"/>
              <a:gd name="T5" fmla="*/ 2147483647 h 78"/>
              <a:gd name="T6" fmla="*/ 2147483647 w 70"/>
              <a:gd name="T7" fmla="*/ 2147483647 h 78"/>
              <a:gd name="T8" fmla="*/ 2147483647 w 70"/>
              <a:gd name="T9" fmla="*/ 2147483647 h 78"/>
              <a:gd name="T10" fmla="*/ 0 60000 65536"/>
              <a:gd name="T11" fmla="*/ 0 60000 65536"/>
              <a:gd name="T12" fmla="*/ 0 60000 65536"/>
              <a:gd name="T13" fmla="*/ 0 60000 65536"/>
              <a:gd name="T14" fmla="*/ 0 60000 65536"/>
              <a:gd name="T15" fmla="*/ 0 w 70"/>
              <a:gd name="T16" fmla="*/ 0 h 78"/>
              <a:gd name="T17" fmla="*/ 70 w 70"/>
              <a:gd name="T18" fmla="*/ 78 h 78"/>
            </a:gdLst>
            <a:ahLst/>
            <a:cxnLst>
              <a:cxn ang="T10">
                <a:pos x="T0" y="T1"/>
              </a:cxn>
              <a:cxn ang="T11">
                <a:pos x="T2" y="T3"/>
              </a:cxn>
              <a:cxn ang="T12">
                <a:pos x="T4" y="T5"/>
              </a:cxn>
              <a:cxn ang="T13">
                <a:pos x="T6" y="T7"/>
              </a:cxn>
              <a:cxn ang="T14">
                <a:pos x="T8" y="T9"/>
              </a:cxn>
            </a:cxnLst>
            <a:rect l="T15" t="T16" r="T17" b="T18"/>
            <a:pathLst>
              <a:path w="70" h="78">
                <a:moveTo>
                  <a:pt x="45" y="14"/>
                </a:moveTo>
                <a:lnTo>
                  <a:pt x="22" y="0"/>
                </a:lnTo>
                <a:lnTo>
                  <a:pt x="0" y="78"/>
                </a:lnTo>
                <a:lnTo>
                  <a:pt x="70" y="33"/>
                </a:lnTo>
                <a:lnTo>
                  <a:pt x="45" y="14"/>
                </a:lnTo>
                <a:close/>
              </a:path>
            </a:pathLst>
          </a:custGeom>
          <a:solidFill>
            <a:srgbClr val="000000"/>
          </a:solidFill>
          <a:ln w="28575">
            <a:solidFill>
              <a:srgbClr val="BC0000"/>
            </a:solidFill>
            <a:round/>
            <a:headEnd/>
            <a:tailEnd/>
          </a:ln>
        </p:spPr>
        <p:txBody>
          <a:bodyPr/>
          <a:lstStyle/>
          <a:p>
            <a:endParaRPr lang="de-DE"/>
          </a:p>
        </p:txBody>
      </p:sp>
      <p:sp>
        <p:nvSpPr>
          <p:cNvPr id="31828" name="Line 94"/>
          <p:cNvSpPr>
            <a:spLocks noChangeShapeType="1"/>
          </p:cNvSpPr>
          <p:nvPr/>
        </p:nvSpPr>
        <p:spPr bwMode="auto">
          <a:xfrm flipV="1">
            <a:off x="5026025" y="2846388"/>
            <a:ext cx="141288" cy="192087"/>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29" name="Line 95"/>
          <p:cNvSpPr>
            <a:spLocks noChangeShapeType="1"/>
          </p:cNvSpPr>
          <p:nvPr/>
        </p:nvSpPr>
        <p:spPr bwMode="auto">
          <a:xfrm flipV="1">
            <a:off x="5211763" y="2617788"/>
            <a:ext cx="111125" cy="160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30" name="Rectangle 96"/>
          <p:cNvSpPr>
            <a:spLocks noChangeArrowheads="1"/>
          </p:cNvSpPr>
          <p:nvPr/>
        </p:nvSpPr>
        <p:spPr bwMode="auto">
          <a:xfrm>
            <a:off x="6669088" y="4541838"/>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31831" name="Rectangle 97"/>
          <p:cNvSpPr>
            <a:spLocks noChangeArrowheads="1"/>
          </p:cNvSpPr>
          <p:nvPr/>
        </p:nvSpPr>
        <p:spPr bwMode="auto">
          <a:xfrm>
            <a:off x="6767513" y="454183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3" name="Fußzeilenplatzhalter 2"/>
          <p:cNvSpPr>
            <a:spLocks noGrp="1"/>
          </p:cNvSpPr>
          <p:nvPr>
            <p:ph type="ftr" sz="quarter" idx="10"/>
          </p:nvPr>
        </p:nvSpPr>
        <p:spPr/>
        <p:txBody>
          <a:bodyPr/>
          <a:lstStyle/>
          <a:p>
            <a:pPr>
              <a:defRPr/>
            </a:pPr>
            <a:r>
              <a:rPr lang="de-DE" smtClean="0"/>
              <a:t>Rüdiger Brause: Adaptive Systeme AS-2 WS 2013</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2"/>
          <p:cNvSpPr>
            <a:spLocks noGrp="1" noChangeArrowheads="1"/>
          </p:cNvSpPr>
          <p:nvPr>
            <p:ph type="title"/>
          </p:nvPr>
        </p:nvSpPr>
        <p:spPr/>
        <p:txBody>
          <a:bodyPr/>
          <a:lstStyle/>
          <a:p>
            <a:r>
              <a:rPr lang="de-DE" dirty="0" smtClean="0"/>
              <a:t>Das Perzeptron: </a:t>
            </a:r>
            <a:r>
              <a:rPr lang="de-DE" b="0" dirty="0" smtClean="0">
                <a:solidFill>
                  <a:srgbClr val="3399FF"/>
                </a:solidFill>
              </a:rPr>
              <a:t>Zielfunktion</a:t>
            </a:r>
          </a:p>
        </p:txBody>
      </p:sp>
      <p:sp>
        <p:nvSpPr>
          <p:cNvPr id="140291" name="Rectangle 3"/>
          <p:cNvSpPr>
            <a:spLocks noChangeArrowheads="1"/>
          </p:cNvSpPr>
          <p:nvPr/>
        </p:nvSpPr>
        <p:spPr bwMode="auto">
          <a:xfrm>
            <a:off x="561975" y="2462213"/>
            <a:ext cx="7800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sz="2400" b="1" dirty="0">
                <a:solidFill>
                  <a:srgbClr val="000000"/>
                </a:solidFill>
                <a:latin typeface="Helvetica" charset="0"/>
                <a:cs typeface="Times New Roman" pitchFamily="18" charset="0"/>
              </a:rPr>
              <a:t>DEF					</a:t>
            </a:r>
            <a:r>
              <a:rPr lang="de-DE" b="1" i="1" dirty="0" err="1"/>
              <a:t>Perzeptron</a:t>
            </a:r>
            <a:r>
              <a:rPr lang="de-DE" b="1" i="1" dirty="0"/>
              <a:t>-Zielfunktion</a:t>
            </a:r>
          </a:p>
          <a:p>
            <a:pPr>
              <a:spcBef>
                <a:spcPct val="0"/>
              </a:spcBef>
            </a:pPr>
            <a:r>
              <a:rPr lang="de-DE" b="1" i="1" dirty="0"/>
              <a:t>					„Energie“</a:t>
            </a:r>
            <a:r>
              <a:rPr lang="de-DE" dirty="0"/>
              <a:t> </a:t>
            </a:r>
          </a:p>
        </p:txBody>
      </p:sp>
      <p:sp>
        <p:nvSpPr>
          <p:cNvPr id="6154" name="Text Box 4"/>
          <p:cNvSpPr txBox="1">
            <a:spLocks noChangeArrowheads="1"/>
          </p:cNvSpPr>
          <p:nvPr/>
        </p:nvSpPr>
        <p:spPr bwMode="auto">
          <a:xfrm>
            <a:off x="696913" y="1271588"/>
            <a:ext cx="7858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dirty="0"/>
              <a:t>Ziel:  </a:t>
            </a:r>
            <a:r>
              <a:rPr lang="de-DE" sz="2400" dirty="0"/>
              <a:t>Verallgemeinerung der Lernregel</a:t>
            </a:r>
          </a:p>
          <a:p>
            <a:r>
              <a:rPr lang="de-DE" sz="2400" b="1" dirty="0"/>
              <a:t>Hier: </a:t>
            </a:r>
            <a:r>
              <a:rPr lang="de-DE" sz="2400" dirty="0"/>
              <a:t>Minimierung </a:t>
            </a:r>
            <a:r>
              <a:rPr lang="de-DE" sz="2400" b="1" dirty="0">
                <a:solidFill>
                  <a:srgbClr val="3399FF"/>
                </a:solidFill>
              </a:rPr>
              <a:t>aller</a:t>
            </a:r>
            <a:r>
              <a:rPr lang="de-DE" sz="2400" dirty="0"/>
              <a:t> </a:t>
            </a:r>
            <a:r>
              <a:rPr lang="de-DE" sz="2400" dirty="0" smtClean="0"/>
              <a:t>Fehlentscheidungen mit L=1</a:t>
            </a:r>
            <a:endParaRPr lang="de-DE" sz="2400" dirty="0"/>
          </a:p>
        </p:txBody>
      </p:sp>
      <p:sp>
        <p:nvSpPr>
          <p:cNvPr id="6155"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6146" name="Object 6"/>
          <p:cNvGraphicFramePr>
            <a:graphicFrameLocks noChangeAspect="1"/>
          </p:cNvGraphicFramePr>
          <p:nvPr/>
        </p:nvGraphicFramePr>
        <p:xfrm>
          <a:off x="1704975" y="2368550"/>
          <a:ext cx="2625725" cy="900113"/>
        </p:xfrm>
        <a:graphic>
          <a:graphicData uri="http://schemas.openxmlformats.org/presentationml/2006/ole">
            <mc:AlternateContent xmlns:mc="http://schemas.openxmlformats.org/markup-compatibility/2006">
              <mc:Choice xmlns:v="urn:schemas-microsoft-com:vml" Requires="v">
                <p:oleObj spid="_x0000_s6367" name="Equation" r:id="rId4" imgW="1002865" imgH="342751" progId="Equation.DSMT4">
                  <p:embed/>
                </p:oleObj>
              </mc:Choice>
              <mc:Fallback>
                <p:oleObj name="Equation" r:id="rId4" imgW="1002865" imgH="342751"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975" y="2368550"/>
                        <a:ext cx="2625725"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5" name="Text Box 7"/>
          <p:cNvSpPr txBox="1">
            <a:spLocks noChangeArrowheads="1"/>
          </p:cNvSpPr>
          <p:nvPr/>
        </p:nvSpPr>
        <p:spPr bwMode="auto">
          <a:xfrm>
            <a:off x="758825" y="3284538"/>
            <a:ext cx="605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Neuformulierung erwartetes Lernen:</a:t>
            </a:r>
          </a:p>
        </p:txBody>
      </p:sp>
      <p:graphicFrame>
        <p:nvGraphicFramePr>
          <p:cNvPr id="140296" name="Object 8"/>
          <p:cNvGraphicFramePr>
            <a:graphicFrameLocks noChangeAspect="1"/>
          </p:cNvGraphicFramePr>
          <p:nvPr>
            <p:extLst>
              <p:ext uri="{D42A27DB-BD31-4B8C-83A1-F6EECF244321}">
                <p14:modId xmlns:p14="http://schemas.microsoft.com/office/powerpoint/2010/main" val="1397752589"/>
              </p:ext>
            </p:extLst>
          </p:nvPr>
        </p:nvGraphicFramePr>
        <p:xfrm>
          <a:off x="1042988" y="4457260"/>
          <a:ext cx="3529012" cy="917575"/>
        </p:xfrm>
        <a:graphic>
          <a:graphicData uri="http://schemas.openxmlformats.org/presentationml/2006/ole">
            <mc:AlternateContent xmlns:mc="http://schemas.openxmlformats.org/markup-compatibility/2006">
              <mc:Choice xmlns:v="urn:schemas-microsoft-com:vml" Requires="v">
                <p:oleObj spid="_x0000_s6368" name="Equation" r:id="rId6" imgW="1320480" imgH="342720" progId="Equation.DSMT4">
                  <p:embed/>
                </p:oleObj>
              </mc:Choice>
              <mc:Fallback>
                <p:oleObj name="Equation" r:id="rId6" imgW="1320480" imgH="342720" progId="Equation.DSMT4">
                  <p:embed/>
                  <p:pic>
                    <p:nvPicPr>
                      <p:cNvPr id="0" name="Object 8"/>
                      <p:cNvPicPr>
                        <a:picLocks noChangeAspect="1" noChangeArrowheads="1"/>
                      </p:cNvPicPr>
                      <p:nvPr/>
                    </p:nvPicPr>
                    <p:blipFill>
                      <a:blip r:embed="rId7"/>
                      <a:srcRect/>
                      <a:stretch>
                        <a:fillRect/>
                      </a:stretch>
                    </p:blipFill>
                    <p:spPr bwMode="auto">
                      <a:xfrm>
                        <a:off x="1042988" y="4457260"/>
                        <a:ext cx="3529012"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297" name="Object 9"/>
          <p:cNvGraphicFramePr>
            <a:graphicFrameLocks noChangeAspect="1"/>
          </p:cNvGraphicFramePr>
          <p:nvPr>
            <p:extLst>
              <p:ext uri="{D42A27DB-BD31-4B8C-83A1-F6EECF244321}">
                <p14:modId xmlns:p14="http://schemas.microsoft.com/office/powerpoint/2010/main" val="2404986969"/>
              </p:ext>
            </p:extLst>
          </p:nvPr>
        </p:nvGraphicFramePr>
        <p:xfrm>
          <a:off x="1006475" y="3821113"/>
          <a:ext cx="4138613" cy="596900"/>
        </p:xfrm>
        <a:graphic>
          <a:graphicData uri="http://schemas.openxmlformats.org/presentationml/2006/ole">
            <mc:AlternateContent xmlns:mc="http://schemas.openxmlformats.org/markup-compatibility/2006">
              <mc:Choice xmlns:v="urn:schemas-microsoft-com:vml" Requires="v">
                <p:oleObj spid="_x0000_s6369" name="Equation" r:id="rId8" imgW="1523880" imgH="215640" progId="Equation.DSMT4">
                  <p:embed/>
                </p:oleObj>
              </mc:Choice>
              <mc:Fallback>
                <p:oleObj name="Equation" r:id="rId8" imgW="1523880" imgH="215640" progId="Equation.DSMT4">
                  <p:embed/>
                  <p:pic>
                    <p:nvPicPr>
                      <p:cNvPr id="0" name="Object 9"/>
                      <p:cNvPicPr>
                        <a:picLocks noChangeAspect="1" noChangeArrowheads="1"/>
                      </p:cNvPicPr>
                      <p:nvPr/>
                    </p:nvPicPr>
                    <p:blipFill>
                      <a:blip r:embed="rId9"/>
                      <a:srcRect/>
                      <a:stretch>
                        <a:fillRect/>
                      </a:stretch>
                    </p:blipFill>
                    <p:spPr bwMode="auto">
                      <a:xfrm>
                        <a:off x="1006475" y="3821113"/>
                        <a:ext cx="4138613"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298" name="Object 10"/>
          <p:cNvGraphicFramePr>
            <a:graphicFrameLocks noChangeAspect="1"/>
          </p:cNvGraphicFramePr>
          <p:nvPr>
            <p:extLst>
              <p:ext uri="{D42A27DB-BD31-4B8C-83A1-F6EECF244321}">
                <p14:modId xmlns:p14="http://schemas.microsoft.com/office/powerpoint/2010/main" val="3407297102"/>
              </p:ext>
            </p:extLst>
          </p:nvPr>
        </p:nvGraphicFramePr>
        <p:xfrm>
          <a:off x="1017050" y="5816600"/>
          <a:ext cx="5189538" cy="608013"/>
        </p:xfrm>
        <a:graphic>
          <a:graphicData uri="http://schemas.openxmlformats.org/presentationml/2006/ole">
            <mc:AlternateContent xmlns:mc="http://schemas.openxmlformats.org/markup-compatibility/2006">
              <mc:Choice xmlns:v="urn:schemas-microsoft-com:vml" Requires="v">
                <p:oleObj spid="_x0000_s6370" name="Formel" r:id="rId10" imgW="1981080" imgH="228600" progId="Equation.DSMT4">
                  <p:embed/>
                </p:oleObj>
              </mc:Choice>
              <mc:Fallback>
                <p:oleObj name="Formel" r:id="rId10" imgW="1981080" imgH="22860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050" y="5816600"/>
                        <a:ext cx="5189538"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9" name="Text Box 11"/>
          <p:cNvSpPr txBox="1">
            <a:spLocks noChangeArrowheads="1"/>
          </p:cNvSpPr>
          <p:nvPr/>
        </p:nvSpPr>
        <p:spPr bwMode="auto">
          <a:xfrm>
            <a:off x="5261768" y="3838575"/>
            <a:ext cx="203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i="1" dirty="0"/>
              <a:t>Gradient</a:t>
            </a:r>
          </a:p>
        </p:txBody>
      </p:sp>
      <p:sp>
        <p:nvSpPr>
          <p:cNvPr id="140300" name="Text Box 12"/>
          <p:cNvSpPr txBox="1">
            <a:spLocks noChangeArrowheads="1"/>
          </p:cNvSpPr>
          <p:nvPr/>
        </p:nvSpPr>
        <p:spPr bwMode="auto">
          <a:xfrm>
            <a:off x="6556375" y="5802967"/>
            <a:ext cx="258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dirty="0" err="1">
                <a:solidFill>
                  <a:srgbClr val="00B050"/>
                </a:solidFill>
              </a:rPr>
              <a:t>Stochast</a:t>
            </a:r>
            <a:r>
              <a:rPr lang="de-DE" sz="2400" dirty="0">
                <a:solidFill>
                  <a:srgbClr val="00B050"/>
                </a:solidFill>
              </a:rPr>
              <a:t>. Lernen</a:t>
            </a:r>
          </a:p>
        </p:txBody>
      </p:sp>
      <p:sp>
        <p:nvSpPr>
          <p:cNvPr id="2" name="Textfeld 1"/>
          <p:cNvSpPr txBox="1"/>
          <p:nvPr/>
        </p:nvSpPr>
        <p:spPr>
          <a:xfrm>
            <a:off x="513976" y="4665346"/>
            <a:ext cx="885032" cy="400110"/>
          </a:xfrm>
          <a:prstGeom prst="rect">
            <a:avLst/>
          </a:prstGeom>
          <a:noFill/>
        </p:spPr>
        <p:txBody>
          <a:bodyPr wrap="square" rtlCol="0">
            <a:spAutoFit/>
          </a:bodyPr>
          <a:lstStyle/>
          <a:p>
            <a:r>
              <a:rPr lang="de-DE" dirty="0" smtClean="0"/>
              <a:t>d.h.</a:t>
            </a:r>
            <a:endParaRPr lang="de-DE" dirty="0"/>
          </a:p>
        </p:txBody>
      </p:sp>
      <p:sp>
        <p:nvSpPr>
          <p:cNvPr id="3" name="Rechteck 2"/>
          <p:cNvSpPr/>
          <p:nvPr/>
        </p:nvSpPr>
        <p:spPr bwMode="auto">
          <a:xfrm>
            <a:off x="1017050" y="4411406"/>
            <a:ext cx="4244718" cy="907990"/>
          </a:xfrm>
          <a:prstGeom prst="rect">
            <a:avLst/>
          </a:prstGeom>
          <a:noFill/>
          <a:ln w="38100"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02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2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02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P spid="140295" grpId="0"/>
      <p:bldP spid="140299" grpId="0"/>
      <p:bldP spid="1403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Perzeptronleistungen</a:t>
            </a:r>
            <a:endParaRPr lang="de-DE" dirty="0"/>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smtClean="0"/>
              <a:t>Rüdiger Brause: Adaptive Systeme AS-2 WS 2013</a:t>
            </a:r>
            <a:endParaRPr lang="de-DE"/>
          </a:p>
        </p:txBody>
      </p:sp>
    </p:spTree>
    <p:extLst>
      <p:ext uri="{BB962C8B-B14F-4D97-AF65-F5344CB8AC3E}">
        <p14:creationId xmlns:p14="http://schemas.microsoft.com/office/powerpoint/2010/main" val="51313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de-DE" smtClean="0"/>
              <a:t>Was kann ein Perzeptron</a:t>
            </a:r>
            <a:r>
              <a:rPr lang="de-DE" b="0" smtClean="0"/>
              <a:t> ?</a:t>
            </a:r>
          </a:p>
        </p:txBody>
      </p:sp>
      <p:sp>
        <p:nvSpPr>
          <p:cNvPr id="141315" name="Rectangle 3"/>
          <p:cNvSpPr>
            <a:spLocks noGrp="1" noChangeArrowheads="1"/>
          </p:cNvSpPr>
          <p:nvPr>
            <p:ph type="body" idx="1"/>
          </p:nvPr>
        </p:nvSpPr>
        <p:spPr>
          <a:xfrm>
            <a:off x="565150" y="1236663"/>
            <a:ext cx="8578850" cy="4997450"/>
          </a:xfrm>
        </p:spPr>
        <p:txBody>
          <a:bodyPr/>
          <a:lstStyle/>
          <a:p>
            <a:pPr marL="449263" indent="-449263">
              <a:buFontTx/>
              <a:buNone/>
            </a:pPr>
            <a:r>
              <a:rPr lang="de-DE" smtClean="0"/>
              <a:t>Erwartung: </a:t>
            </a:r>
            <a:r>
              <a:rPr lang="de-DE" b="0" smtClean="0"/>
              <a:t>„Intelligente Leistungen“ durch Wahl von </a:t>
            </a:r>
            <a:r>
              <a:rPr lang="de-DE" b="0" smtClean="0">
                <a:sym typeface="Symbol" pitchFamily="18" charset="2"/>
              </a:rPr>
              <a:t></a:t>
            </a:r>
            <a:r>
              <a:rPr lang="de-DE" b="0" smtClean="0"/>
              <a:t>(S)</a:t>
            </a:r>
          </a:p>
          <a:p>
            <a:pPr marL="449263" indent="-449263">
              <a:buFontTx/>
              <a:buNone/>
            </a:pPr>
            <a:r>
              <a:rPr lang="de-DE" b="0" smtClean="0"/>
              <a:t>	Abbildung der Merkmale auf linear separierbare Mustermengen</a:t>
            </a:r>
            <a:r>
              <a:rPr lang="de-DE" smtClean="0"/>
              <a:t> </a:t>
            </a:r>
          </a:p>
          <a:p>
            <a:pPr marL="449263" indent="-449263">
              <a:lnSpc>
                <a:spcPct val="205000"/>
              </a:lnSpc>
              <a:buFontTx/>
              <a:buNone/>
            </a:pPr>
            <a:r>
              <a:rPr lang="de-DE" smtClean="0"/>
              <a:t>Perzeptronarten</a:t>
            </a:r>
          </a:p>
          <a:p>
            <a:pPr marL="1062038" lvl="1" indent="-349250"/>
            <a:r>
              <a:rPr lang="de-DE" sz="2400" b="1" i="1" smtClean="0"/>
              <a:t>diameter-limited perceptrons</a:t>
            </a:r>
            <a:r>
              <a:rPr lang="de-DE" sz="2400" b="1" smtClean="0"/>
              <a:t> </a:t>
            </a:r>
          </a:p>
          <a:p>
            <a:pPr marL="1062038" lvl="1" indent="-349250">
              <a:buFont typeface="Wingdings" pitchFamily="2" charset="2"/>
              <a:buNone/>
            </a:pPr>
            <a:r>
              <a:rPr lang="de-DE" sz="2400" b="1" smtClean="0"/>
              <a:t>	</a:t>
            </a:r>
            <a:r>
              <a:rPr lang="de-DE" sz="2400" smtClean="0"/>
              <a:t>nur Bildpunkte aus einem begrenzten Radius</a:t>
            </a:r>
          </a:p>
          <a:p>
            <a:pPr marL="1062038" lvl="1" indent="-349250"/>
            <a:r>
              <a:rPr lang="de-DE" sz="2400" b="1" i="1" smtClean="0"/>
              <a:t>order-restricted perceptrons</a:t>
            </a:r>
            <a:endParaRPr lang="de-DE" sz="2400" b="1" smtClean="0"/>
          </a:p>
          <a:p>
            <a:pPr marL="1062038" lvl="1" indent="-349250">
              <a:buFont typeface="Wingdings" pitchFamily="2" charset="2"/>
              <a:buNone/>
            </a:pPr>
            <a:r>
              <a:rPr lang="de-DE" sz="2400" b="1" smtClean="0"/>
              <a:t>	</a:t>
            </a:r>
            <a:r>
              <a:rPr lang="de-DE" sz="2400" smtClean="0"/>
              <a:t>von maximal </a:t>
            </a:r>
            <a:r>
              <a:rPr lang="de-DE" sz="2400" i="1" smtClean="0"/>
              <a:t>n</a:t>
            </a:r>
            <a:r>
              <a:rPr lang="de-DE" sz="2400" smtClean="0"/>
              <a:t> (beliebigen) Bildpunkten abhängig</a:t>
            </a:r>
            <a:endParaRPr lang="de-DE" sz="2400" i="1" smtClean="0"/>
          </a:p>
          <a:p>
            <a:pPr marL="1062038" lvl="1" indent="-349250"/>
            <a:r>
              <a:rPr lang="de-DE" sz="2400" b="1" i="1" smtClean="0"/>
              <a:t>random perceptrons</a:t>
            </a:r>
          </a:p>
          <a:p>
            <a:pPr marL="1062038" lvl="1" indent="-349250">
              <a:buFont typeface="Wingdings" pitchFamily="2" charset="2"/>
              <a:buNone/>
            </a:pPr>
            <a:r>
              <a:rPr lang="de-DE" sz="2400" b="1" smtClean="0"/>
              <a:t>	</a:t>
            </a:r>
            <a:r>
              <a:rPr lang="de-DE" sz="2400" smtClean="0"/>
              <a:t>eine zufällige Auswahl aller Bildpunkte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13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3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131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de-DE" smtClean="0"/>
              <a:t>Was kann ein Perzeptron</a:t>
            </a:r>
            <a:r>
              <a:rPr lang="de-DE" b="0" smtClean="0"/>
              <a:t> ?</a:t>
            </a:r>
          </a:p>
        </p:txBody>
      </p:sp>
      <p:sp>
        <p:nvSpPr>
          <p:cNvPr id="33797" name="Rectangle 3"/>
          <p:cNvSpPr>
            <a:spLocks noGrp="1" noChangeArrowheads="1"/>
          </p:cNvSpPr>
          <p:nvPr>
            <p:ph type="body" idx="1"/>
          </p:nvPr>
        </p:nvSpPr>
        <p:spPr>
          <a:xfrm>
            <a:off x="565150" y="1236663"/>
            <a:ext cx="8578850" cy="3122612"/>
          </a:xfrm>
        </p:spPr>
        <p:txBody>
          <a:bodyPr/>
          <a:lstStyle/>
          <a:p>
            <a:pPr marL="449263" indent="-449263">
              <a:lnSpc>
                <a:spcPct val="75000"/>
              </a:lnSpc>
              <a:buFontTx/>
              <a:buNone/>
            </a:pPr>
            <a:r>
              <a:rPr lang="de-DE" b="0" smtClean="0"/>
              <a:t>Topologische Prädikate</a:t>
            </a:r>
            <a:r>
              <a:rPr lang="en-US" b="0" smtClean="0">
                <a:cs typeface="Arial" pitchFamily="34" charset="0"/>
              </a:rPr>
              <a:t>, z.B.</a:t>
            </a:r>
          </a:p>
          <a:p>
            <a:pPr marL="1062038" lvl="1" indent="-349250">
              <a:lnSpc>
                <a:spcPct val="75000"/>
              </a:lnSpc>
            </a:pPr>
            <a:r>
              <a:rPr lang="de-DE" sz="2400" smtClean="0"/>
              <a:t>„X ist ein Kreis“ ?</a:t>
            </a:r>
          </a:p>
          <a:p>
            <a:pPr marL="1062038" lvl="1" indent="-349250">
              <a:lnSpc>
                <a:spcPct val="75000"/>
              </a:lnSpc>
            </a:pPr>
            <a:r>
              <a:rPr lang="de-DE" sz="2400" smtClean="0"/>
              <a:t>„X ist eine konvexe Figur“ ?</a:t>
            </a:r>
          </a:p>
          <a:p>
            <a:pPr marL="1062038" lvl="1" indent="-349250">
              <a:lnSpc>
                <a:spcPct val="75000"/>
              </a:lnSpc>
            </a:pPr>
            <a:r>
              <a:rPr lang="de-DE" sz="2400" smtClean="0"/>
              <a:t>„X ist eine zusammenhängende Figur“ ?</a:t>
            </a:r>
          </a:p>
          <a:p>
            <a:pPr marL="1062038" lvl="1" indent="-349250">
              <a:lnSpc>
                <a:spcPct val="75000"/>
              </a:lnSpc>
            </a:pPr>
            <a:r>
              <a:rPr lang="de-DE" sz="2400" smtClean="0"/>
              <a:t>...</a:t>
            </a:r>
          </a:p>
        </p:txBody>
      </p:sp>
      <p:sp>
        <p:nvSpPr>
          <p:cNvPr id="33798" name="Text Box 4"/>
          <p:cNvSpPr txBox="1">
            <a:spLocks noChangeArrowheads="1"/>
          </p:cNvSpPr>
          <p:nvPr/>
        </p:nvSpPr>
        <p:spPr bwMode="auto">
          <a:xfrm>
            <a:off x="642938" y="4789488"/>
            <a:ext cx="85010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Nur „X hat Eulerzahl E“</a:t>
            </a:r>
          </a:p>
          <a:p>
            <a:r>
              <a:rPr lang="de-DE"/>
              <a:t>	</a:t>
            </a:r>
            <a:r>
              <a:rPr lang="de-DE" sz="2400"/>
              <a:t>E(X) : = K(X) – Anzahl der Löcher</a:t>
            </a:r>
            <a:r>
              <a:rPr lang="de-DE"/>
              <a:t>  	</a:t>
            </a:r>
          </a:p>
        </p:txBody>
      </p:sp>
      <p:sp>
        <p:nvSpPr>
          <p:cNvPr id="33799" name="Rectangle 8"/>
          <p:cNvSpPr>
            <a:spLocks noChangeArrowheads="1"/>
          </p:cNvSpPr>
          <p:nvPr/>
        </p:nvSpPr>
        <p:spPr bwMode="auto">
          <a:xfrm>
            <a:off x="601663" y="3617913"/>
            <a:ext cx="8088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de-DE" sz="2400" b="1"/>
              <a:t>Tatsache: 	</a:t>
            </a:r>
            <a:r>
              <a:rPr lang="de-DE" sz="2400" b="1" i="1"/>
              <a:t>keine</a:t>
            </a:r>
            <a:r>
              <a:rPr lang="de-DE" sz="2400"/>
              <a:t> korrekte Klassifizierung von</a:t>
            </a:r>
          </a:p>
          <a:p>
            <a:pPr>
              <a:lnSpc>
                <a:spcPct val="50000"/>
              </a:lnSpc>
            </a:pPr>
            <a:r>
              <a:rPr lang="de-DE" sz="2400"/>
              <a:t>		Punktmengen X  (Bildpixeln)  dieser Arten</a:t>
            </a:r>
          </a:p>
        </p:txBody>
      </p:sp>
      <p:sp>
        <p:nvSpPr>
          <p:cNvPr id="36873" name="Text Box 4"/>
          <p:cNvSpPr txBox="1">
            <a:spLocks noChangeArrowheads="1"/>
          </p:cNvSpPr>
          <p:nvPr/>
        </p:nvSpPr>
        <p:spPr bwMode="auto">
          <a:xfrm>
            <a:off x="642938" y="4789488"/>
            <a:ext cx="85010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Nur „</a:t>
            </a:r>
            <a:r>
              <a:rPr lang="de-DE" sz="2400">
                <a:solidFill>
                  <a:schemeClr val="accent2"/>
                </a:solidFill>
              </a:rPr>
              <a:t>X hat Eulerzahl E</a:t>
            </a:r>
            <a:r>
              <a:rPr lang="de-DE" sz="2400"/>
              <a:t>“</a:t>
            </a:r>
          </a:p>
          <a:p>
            <a:r>
              <a:rPr lang="de-DE"/>
              <a:t>	</a:t>
            </a:r>
            <a:r>
              <a:rPr lang="de-DE" sz="2400"/>
              <a:t>E(X) : = K(X) – Anzahl der Löcher</a:t>
            </a:r>
            <a:r>
              <a:rPr lang="de-DE"/>
              <a:t>  	</a:t>
            </a:r>
          </a:p>
        </p:txBody>
      </p:sp>
      <p:sp>
        <p:nvSpPr>
          <p:cNvPr id="36874" name="Rectangle 10"/>
          <p:cNvSpPr>
            <a:spLocks noChangeArrowheads="1"/>
          </p:cNvSpPr>
          <p:nvPr/>
        </p:nvSpPr>
        <p:spPr bwMode="auto">
          <a:xfrm>
            <a:off x="601663" y="3617913"/>
            <a:ext cx="8088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de-DE" sz="2400" b="1"/>
              <a:t>Tatsache: 	</a:t>
            </a:r>
            <a:r>
              <a:rPr lang="de-DE" sz="2400" b="1" i="1"/>
              <a:t>keine</a:t>
            </a:r>
            <a:r>
              <a:rPr lang="de-DE" sz="2400"/>
              <a:t> korrekte Klassifizierung von</a:t>
            </a:r>
          </a:p>
          <a:p>
            <a:pPr>
              <a:lnSpc>
                <a:spcPct val="50000"/>
              </a:lnSpc>
            </a:pPr>
            <a:r>
              <a:rPr lang="de-DE" sz="2400"/>
              <a:t>		Punktmengen X  (Bildpixeln)  dieser Arten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P spid="368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de-DE" smtClean="0"/>
              <a:t>Was kann ein Perzeptron</a:t>
            </a:r>
            <a:r>
              <a:rPr lang="de-DE" b="0" smtClean="0"/>
              <a:t> ?</a:t>
            </a:r>
          </a:p>
        </p:txBody>
      </p:sp>
      <p:sp>
        <p:nvSpPr>
          <p:cNvPr id="7174" name="Rectangle 3"/>
          <p:cNvSpPr>
            <a:spLocks noGrp="1" noChangeArrowheads="1"/>
          </p:cNvSpPr>
          <p:nvPr>
            <p:ph type="body" idx="1"/>
          </p:nvPr>
        </p:nvSpPr>
        <p:spPr>
          <a:xfrm>
            <a:off x="565150" y="1236663"/>
            <a:ext cx="8578850" cy="922337"/>
          </a:xfrm>
        </p:spPr>
        <p:txBody>
          <a:bodyPr/>
          <a:lstStyle/>
          <a:p>
            <a:pPr marL="449263" indent="-449263">
              <a:lnSpc>
                <a:spcPct val="100000"/>
              </a:lnSpc>
              <a:spcBef>
                <a:spcPct val="50000"/>
              </a:spcBef>
              <a:buFontTx/>
              <a:buNone/>
            </a:pPr>
            <a:r>
              <a:rPr lang="de-DE" smtClean="0"/>
              <a:t>Eulerzahl E</a:t>
            </a:r>
          </a:p>
          <a:p>
            <a:pPr marL="449263" indent="-449263">
              <a:lnSpc>
                <a:spcPct val="75000"/>
              </a:lnSpc>
              <a:buFontTx/>
              <a:buNone/>
            </a:pPr>
            <a:r>
              <a:rPr lang="de-DE" b="0" smtClean="0"/>
              <a:t>		E(X) : = K(X) – Anzahl der Löcher</a:t>
            </a:r>
          </a:p>
          <a:p>
            <a:pPr marL="449263" indent="-449263">
              <a:lnSpc>
                <a:spcPct val="75000"/>
              </a:lnSpc>
              <a:buFontTx/>
              <a:buNone/>
            </a:pPr>
            <a:r>
              <a:rPr lang="de-DE" b="0" smtClean="0"/>
              <a:t>		K(X) : = zusammenhängende Komponenten</a:t>
            </a:r>
          </a:p>
          <a:p>
            <a:pPr marL="449263" indent="-449263">
              <a:lnSpc>
                <a:spcPct val="75000"/>
              </a:lnSpc>
              <a:buFontTx/>
              <a:buNone/>
            </a:pPr>
            <a:r>
              <a:rPr lang="de-DE" b="0" smtClean="0"/>
              <a:t>		Loch := zusamm. Komponente der komplementären 			  Menge</a:t>
            </a:r>
          </a:p>
        </p:txBody>
      </p:sp>
      <p:sp>
        <p:nvSpPr>
          <p:cNvPr id="143364" name="Text Box 4"/>
          <p:cNvSpPr txBox="1">
            <a:spLocks noChangeArrowheads="1"/>
          </p:cNvSpPr>
          <p:nvPr/>
        </p:nvSpPr>
        <p:spPr bwMode="auto">
          <a:xfrm>
            <a:off x="1300163" y="5905500"/>
            <a:ext cx="743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K(x) = 2</a:t>
            </a:r>
            <a:r>
              <a:rPr lang="en-US" sz="2400">
                <a:cs typeface="Arial" pitchFamily="34" charset="0"/>
              </a:rPr>
              <a:t>, Löcher = 1   </a:t>
            </a:r>
            <a:r>
              <a:rPr lang="en-US" sz="2400">
                <a:cs typeface="Arial" pitchFamily="34" charset="0"/>
                <a:sym typeface="Symbol" pitchFamily="18" charset="2"/>
              </a:rPr>
              <a:t> </a:t>
            </a:r>
            <a:r>
              <a:rPr lang="de-DE" sz="2400"/>
              <a:t>E(x) = 1		</a:t>
            </a:r>
          </a:p>
        </p:txBody>
      </p:sp>
      <p:sp>
        <p:nvSpPr>
          <p:cNvPr id="7176" name="Rectangle 5"/>
          <p:cNvSpPr>
            <a:spLocks noChangeArrowheads="1"/>
          </p:cNvSpPr>
          <p:nvPr/>
        </p:nvSpPr>
        <p:spPr bwMode="auto">
          <a:xfrm>
            <a:off x="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43366" name="Object 6"/>
          <p:cNvGraphicFramePr>
            <a:graphicFrameLocks noChangeAspect="1"/>
          </p:cNvGraphicFramePr>
          <p:nvPr/>
        </p:nvGraphicFramePr>
        <p:xfrm>
          <a:off x="1146175" y="3243263"/>
          <a:ext cx="6319838" cy="2849562"/>
        </p:xfrm>
        <a:graphic>
          <a:graphicData uri="http://schemas.openxmlformats.org/presentationml/2006/ole">
            <mc:AlternateContent xmlns:mc="http://schemas.openxmlformats.org/markup-compatibility/2006">
              <mc:Choice xmlns:v="urn:schemas-microsoft-com:vml" Requires="v">
                <p:oleObj spid="_x0000_s7229" name="Bild" r:id="rId4" imgW="4057745" imgH="1825757" progId="Word.Picture.8">
                  <p:embed/>
                </p:oleObj>
              </mc:Choice>
              <mc:Fallback>
                <p:oleObj name="Bild" r:id="rId4" imgW="4057745" imgH="1825757"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6175" y="3243263"/>
                        <a:ext cx="6319838" cy="284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4"/>
          <p:cNvSpPr>
            <a:spLocks noChangeArrowheads="1"/>
          </p:cNvSpPr>
          <p:nvPr/>
        </p:nvSpPr>
        <p:spPr bwMode="auto">
          <a:xfrm>
            <a:off x="557213" y="2865438"/>
            <a:ext cx="7735887" cy="1682750"/>
          </a:xfrm>
          <a:prstGeom prst="rect">
            <a:avLst/>
          </a:prstGeom>
          <a:solidFill>
            <a:srgbClr val="CCE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34821" name="Rectangle 6"/>
          <p:cNvSpPr>
            <a:spLocks noGrp="1" noChangeArrowheads="1"/>
          </p:cNvSpPr>
          <p:nvPr>
            <p:ph type="title"/>
          </p:nvPr>
        </p:nvSpPr>
        <p:spPr/>
        <p:txBody>
          <a:bodyPr/>
          <a:lstStyle/>
          <a:p>
            <a:r>
              <a:rPr lang="de-DE" smtClean="0"/>
              <a:t>Was kann ein Perzeptron</a:t>
            </a:r>
            <a:r>
              <a:rPr lang="de-DE" b="0" smtClean="0"/>
              <a:t> ?</a:t>
            </a:r>
          </a:p>
        </p:txBody>
      </p:sp>
      <p:sp>
        <p:nvSpPr>
          <p:cNvPr id="34822" name="Rectangle 7"/>
          <p:cNvSpPr>
            <a:spLocks noGrp="1" noChangeArrowheads="1"/>
          </p:cNvSpPr>
          <p:nvPr>
            <p:ph type="body" idx="1"/>
          </p:nvPr>
        </p:nvSpPr>
        <p:spPr>
          <a:xfrm>
            <a:off x="565150" y="1236663"/>
            <a:ext cx="8578850" cy="1292225"/>
          </a:xfrm>
        </p:spPr>
        <p:txBody>
          <a:bodyPr/>
          <a:lstStyle/>
          <a:p>
            <a:pPr marL="449263" indent="-449263">
              <a:buFontTx/>
              <a:buNone/>
            </a:pPr>
            <a:r>
              <a:rPr lang="de-DE" smtClean="0"/>
              <a:t>Beispiel: </a:t>
            </a:r>
            <a:r>
              <a:rPr lang="de-DE" i="1" smtClean="0"/>
              <a:t>keine</a:t>
            </a:r>
            <a:r>
              <a:rPr lang="de-DE" b="0" smtClean="0"/>
              <a:t> korrekte Klassifizierung von Punktmengen X  (Bildpixeln) für Prädikat „X ist Typ A“ möglich mit </a:t>
            </a:r>
            <a:r>
              <a:rPr lang="de-DE" sz="2800" smtClean="0"/>
              <a:t> </a:t>
            </a:r>
            <a:r>
              <a:rPr lang="de-DE" b="0" smtClean="0"/>
              <a:t>„diameter-limited“ Perzeptron</a:t>
            </a:r>
          </a:p>
        </p:txBody>
      </p:sp>
      <p:grpSp>
        <p:nvGrpSpPr>
          <p:cNvPr id="34823" name="Group 8"/>
          <p:cNvGrpSpPr>
            <a:grpSpLocks/>
          </p:cNvGrpSpPr>
          <p:nvPr/>
        </p:nvGrpSpPr>
        <p:grpSpPr bwMode="auto">
          <a:xfrm>
            <a:off x="898525" y="3006725"/>
            <a:ext cx="1503363" cy="1004888"/>
            <a:chOff x="566" y="1894"/>
            <a:chExt cx="947" cy="633"/>
          </a:xfrm>
        </p:grpSpPr>
        <p:sp>
          <p:nvSpPr>
            <p:cNvPr id="34848" name="Line 9"/>
            <p:cNvSpPr>
              <a:spLocks noChangeShapeType="1"/>
            </p:cNvSpPr>
            <p:nvPr/>
          </p:nvSpPr>
          <p:spPr bwMode="auto">
            <a:xfrm>
              <a:off x="566" y="1894"/>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49" name="Line 10"/>
            <p:cNvSpPr>
              <a:spLocks noChangeShapeType="1"/>
            </p:cNvSpPr>
            <p:nvPr/>
          </p:nvSpPr>
          <p:spPr bwMode="auto">
            <a:xfrm>
              <a:off x="566" y="2196"/>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50" name="Line 11"/>
            <p:cNvSpPr>
              <a:spLocks noChangeShapeType="1"/>
            </p:cNvSpPr>
            <p:nvPr/>
          </p:nvSpPr>
          <p:spPr bwMode="auto">
            <a:xfrm>
              <a:off x="576" y="2518"/>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51" name="Line 12"/>
            <p:cNvSpPr>
              <a:spLocks noChangeShapeType="1"/>
            </p:cNvSpPr>
            <p:nvPr/>
          </p:nvSpPr>
          <p:spPr bwMode="auto">
            <a:xfrm flipH="1">
              <a:off x="1493" y="1894"/>
              <a:ext cx="10" cy="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52" name="Line 13"/>
            <p:cNvSpPr>
              <a:spLocks noChangeShapeType="1"/>
            </p:cNvSpPr>
            <p:nvPr/>
          </p:nvSpPr>
          <p:spPr bwMode="auto">
            <a:xfrm>
              <a:off x="575" y="2195"/>
              <a:ext cx="0" cy="3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grpSp>
      <p:grpSp>
        <p:nvGrpSpPr>
          <p:cNvPr id="34824" name="Group 14"/>
          <p:cNvGrpSpPr>
            <a:grpSpLocks/>
          </p:cNvGrpSpPr>
          <p:nvPr/>
        </p:nvGrpSpPr>
        <p:grpSpPr bwMode="auto">
          <a:xfrm flipH="1">
            <a:off x="3511550" y="3036888"/>
            <a:ext cx="1503363" cy="1004887"/>
            <a:chOff x="566" y="1894"/>
            <a:chExt cx="947" cy="633"/>
          </a:xfrm>
        </p:grpSpPr>
        <p:sp>
          <p:nvSpPr>
            <p:cNvPr id="34843" name="Line 15"/>
            <p:cNvSpPr>
              <a:spLocks noChangeShapeType="1"/>
            </p:cNvSpPr>
            <p:nvPr/>
          </p:nvSpPr>
          <p:spPr bwMode="auto">
            <a:xfrm>
              <a:off x="566" y="1894"/>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44" name="Line 16"/>
            <p:cNvSpPr>
              <a:spLocks noChangeShapeType="1"/>
            </p:cNvSpPr>
            <p:nvPr/>
          </p:nvSpPr>
          <p:spPr bwMode="auto">
            <a:xfrm flipH="1">
              <a:off x="566" y="2196"/>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45" name="Line 17"/>
            <p:cNvSpPr>
              <a:spLocks noChangeShapeType="1"/>
            </p:cNvSpPr>
            <p:nvPr/>
          </p:nvSpPr>
          <p:spPr bwMode="auto">
            <a:xfrm>
              <a:off x="576" y="2518"/>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46" name="Line 18"/>
            <p:cNvSpPr>
              <a:spLocks noChangeShapeType="1"/>
            </p:cNvSpPr>
            <p:nvPr/>
          </p:nvSpPr>
          <p:spPr bwMode="auto">
            <a:xfrm flipH="1">
              <a:off x="1493" y="1894"/>
              <a:ext cx="10" cy="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47" name="Line 19"/>
            <p:cNvSpPr>
              <a:spLocks noChangeShapeType="1"/>
            </p:cNvSpPr>
            <p:nvPr/>
          </p:nvSpPr>
          <p:spPr bwMode="auto">
            <a:xfrm>
              <a:off x="575" y="2195"/>
              <a:ext cx="0" cy="3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grpSp>
      <p:sp>
        <p:nvSpPr>
          <p:cNvPr id="34825" name="Text Box 23"/>
          <p:cNvSpPr txBox="1">
            <a:spLocks noChangeArrowheads="1"/>
          </p:cNvSpPr>
          <p:nvPr/>
        </p:nvSpPr>
        <p:spPr bwMode="auto">
          <a:xfrm>
            <a:off x="6569075" y="3222625"/>
            <a:ext cx="1331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800" b="1">
                <a:solidFill>
                  <a:schemeClr val="accent2"/>
                </a:solidFill>
              </a:rPr>
              <a:t>Typ A</a:t>
            </a:r>
          </a:p>
        </p:txBody>
      </p:sp>
      <p:sp>
        <p:nvSpPr>
          <p:cNvPr id="34826" name="Text Box 24"/>
          <p:cNvSpPr txBox="1">
            <a:spLocks noChangeArrowheads="1"/>
          </p:cNvSpPr>
          <p:nvPr/>
        </p:nvSpPr>
        <p:spPr bwMode="auto">
          <a:xfrm>
            <a:off x="6526213" y="5135563"/>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Nicht Typ A</a:t>
            </a:r>
          </a:p>
        </p:txBody>
      </p:sp>
      <p:grpSp>
        <p:nvGrpSpPr>
          <p:cNvPr id="34827" name="Group 27"/>
          <p:cNvGrpSpPr>
            <a:grpSpLocks/>
          </p:cNvGrpSpPr>
          <p:nvPr/>
        </p:nvGrpSpPr>
        <p:grpSpPr bwMode="auto">
          <a:xfrm>
            <a:off x="854075" y="4991100"/>
            <a:ext cx="1503363" cy="1006475"/>
            <a:chOff x="4031" y="1873"/>
            <a:chExt cx="947" cy="634"/>
          </a:xfrm>
        </p:grpSpPr>
        <p:sp>
          <p:nvSpPr>
            <p:cNvPr id="34838" name="Line 20"/>
            <p:cNvSpPr>
              <a:spLocks noChangeShapeType="1"/>
            </p:cNvSpPr>
            <p:nvPr/>
          </p:nvSpPr>
          <p:spPr bwMode="auto">
            <a:xfrm>
              <a:off x="4031" y="1883"/>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39" name="Line 21"/>
            <p:cNvSpPr>
              <a:spLocks noChangeShapeType="1"/>
            </p:cNvSpPr>
            <p:nvPr/>
          </p:nvSpPr>
          <p:spPr bwMode="auto">
            <a:xfrm>
              <a:off x="4031" y="2185"/>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40" name="Line 22"/>
            <p:cNvSpPr>
              <a:spLocks noChangeShapeType="1"/>
            </p:cNvSpPr>
            <p:nvPr/>
          </p:nvSpPr>
          <p:spPr bwMode="auto">
            <a:xfrm>
              <a:off x="4041" y="2507"/>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41" name="Line 25"/>
            <p:cNvSpPr>
              <a:spLocks noChangeShapeType="1"/>
            </p:cNvSpPr>
            <p:nvPr/>
          </p:nvSpPr>
          <p:spPr bwMode="auto">
            <a:xfrm>
              <a:off x="4041" y="1874"/>
              <a:ext cx="0" cy="3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42" name="Line 26"/>
            <p:cNvSpPr>
              <a:spLocks noChangeShapeType="1"/>
            </p:cNvSpPr>
            <p:nvPr/>
          </p:nvSpPr>
          <p:spPr bwMode="auto">
            <a:xfrm>
              <a:off x="4963" y="1873"/>
              <a:ext cx="0" cy="3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grpSp>
      <p:grpSp>
        <p:nvGrpSpPr>
          <p:cNvPr id="34828" name="Group 28"/>
          <p:cNvGrpSpPr>
            <a:grpSpLocks/>
          </p:cNvGrpSpPr>
          <p:nvPr/>
        </p:nvGrpSpPr>
        <p:grpSpPr bwMode="auto">
          <a:xfrm flipV="1">
            <a:off x="3538538" y="4989513"/>
            <a:ext cx="1503362" cy="1006475"/>
            <a:chOff x="4031" y="1873"/>
            <a:chExt cx="947" cy="634"/>
          </a:xfrm>
        </p:grpSpPr>
        <p:sp>
          <p:nvSpPr>
            <p:cNvPr id="34833" name="Line 29"/>
            <p:cNvSpPr>
              <a:spLocks noChangeShapeType="1"/>
            </p:cNvSpPr>
            <p:nvPr/>
          </p:nvSpPr>
          <p:spPr bwMode="auto">
            <a:xfrm>
              <a:off x="4031" y="1883"/>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34" name="Line 30"/>
            <p:cNvSpPr>
              <a:spLocks noChangeShapeType="1"/>
            </p:cNvSpPr>
            <p:nvPr/>
          </p:nvSpPr>
          <p:spPr bwMode="auto">
            <a:xfrm>
              <a:off x="4031" y="2185"/>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35" name="Line 31"/>
            <p:cNvSpPr>
              <a:spLocks noChangeShapeType="1"/>
            </p:cNvSpPr>
            <p:nvPr/>
          </p:nvSpPr>
          <p:spPr bwMode="auto">
            <a:xfrm>
              <a:off x="4041" y="2507"/>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36" name="Line 32"/>
            <p:cNvSpPr>
              <a:spLocks noChangeShapeType="1"/>
            </p:cNvSpPr>
            <p:nvPr/>
          </p:nvSpPr>
          <p:spPr bwMode="auto">
            <a:xfrm>
              <a:off x="4041" y="1874"/>
              <a:ext cx="0" cy="3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4837" name="Line 33"/>
            <p:cNvSpPr>
              <a:spLocks noChangeShapeType="1"/>
            </p:cNvSpPr>
            <p:nvPr/>
          </p:nvSpPr>
          <p:spPr bwMode="auto">
            <a:xfrm>
              <a:off x="4963" y="1873"/>
              <a:ext cx="0" cy="3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grpSp>
      <p:sp>
        <p:nvSpPr>
          <p:cNvPr id="34829" name="Textfeld 32"/>
          <p:cNvSpPr txBox="1">
            <a:spLocks noChangeArrowheads="1"/>
          </p:cNvSpPr>
          <p:nvPr/>
        </p:nvSpPr>
        <p:spPr bwMode="auto">
          <a:xfrm>
            <a:off x="952500" y="4203700"/>
            <a:ext cx="149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Muster 1</a:t>
            </a:r>
          </a:p>
        </p:txBody>
      </p:sp>
      <p:sp>
        <p:nvSpPr>
          <p:cNvPr id="34830" name="Textfeld 33"/>
          <p:cNvSpPr txBox="1">
            <a:spLocks noChangeArrowheads="1"/>
          </p:cNvSpPr>
          <p:nvPr/>
        </p:nvSpPr>
        <p:spPr bwMode="auto">
          <a:xfrm>
            <a:off x="3568700" y="4191000"/>
            <a:ext cx="149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Muster 2</a:t>
            </a:r>
          </a:p>
        </p:txBody>
      </p:sp>
      <p:sp>
        <p:nvSpPr>
          <p:cNvPr id="34831" name="Textfeld 34"/>
          <p:cNvSpPr txBox="1">
            <a:spLocks noChangeArrowheads="1"/>
          </p:cNvSpPr>
          <p:nvPr/>
        </p:nvSpPr>
        <p:spPr bwMode="auto">
          <a:xfrm>
            <a:off x="1003300" y="6223000"/>
            <a:ext cx="118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Muster 3</a:t>
            </a:r>
          </a:p>
        </p:txBody>
      </p:sp>
      <p:sp>
        <p:nvSpPr>
          <p:cNvPr id="34832" name="Textfeld 35"/>
          <p:cNvSpPr txBox="1">
            <a:spLocks noChangeArrowheads="1"/>
          </p:cNvSpPr>
          <p:nvPr/>
        </p:nvSpPr>
        <p:spPr bwMode="auto">
          <a:xfrm>
            <a:off x="3657600" y="6159500"/>
            <a:ext cx="134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Muster 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dirty="0" smtClean="0">
                <a:latin typeface="Tahoma" pitchFamily="34" charset="0"/>
              </a:rPr>
              <a:t>Rüdiger Brause: Adaptive Systeme AS-2 WS 2013</a:t>
            </a:r>
          </a:p>
        </p:txBody>
      </p:sp>
      <p:sp>
        <p:nvSpPr>
          <p:cNvPr id="13318"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EB3374E2-D484-4E5B-955B-9F2BB0A401AE}" type="slidenum">
              <a:rPr lang="de-DE" sz="1000"/>
              <a:pPr>
                <a:spcBef>
                  <a:spcPct val="0"/>
                </a:spcBef>
              </a:pPr>
              <a:t>3</a:t>
            </a:fld>
            <a:r>
              <a:rPr lang="de-DE" sz="1000"/>
              <a:t> -</a:t>
            </a:r>
          </a:p>
        </p:txBody>
      </p:sp>
      <p:sp>
        <p:nvSpPr>
          <p:cNvPr id="13319" name="Rectangle 2"/>
          <p:cNvSpPr>
            <a:spLocks noGrp="1" noChangeArrowheads="1"/>
          </p:cNvSpPr>
          <p:nvPr>
            <p:ph type="title" idx="4294967295"/>
          </p:nvPr>
        </p:nvSpPr>
        <p:spPr/>
        <p:txBody>
          <a:bodyPr/>
          <a:lstStyle/>
          <a:p>
            <a:r>
              <a:rPr lang="de-DE" smtClean="0"/>
              <a:t>Neuro-Modell des Assoziativspeichers</a:t>
            </a:r>
          </a:p>
        </p:txBody>
      </p:sp>
      <p:pic>
        <p:nvPicPr>
          <p:cNvPr id="13320" name="Picture 4" descr="A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585913"/>
            <a:ext cx="53784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4" name="Object 5"/>
          <p:cNvGraphicFramePr>
            <a:graphicFrameLocks noChangeAspect="1"/>
          </p:cNvGraphicFramePr>
          <p:nvPr/>
        </p:nvGraphicFramePr>
        <p:xfrm>
          <a:off x="7596188" y="3357563"/>
          <a:ext cx="1389062" cy="962025"/>
        </p:xfrm>
        <a:graphic>
          <a:graphicData uri="http://schemas.openxmlformats.org/presentationml/2006/ole">
            <mc:AlternateContent xmlns:mc="http://schemas.openxmlformats.org/markup-compatibility/2006">
              <mc:Choice xmlns:v="urn:schemas-microsoft-com:vml" Requires="v">
                <p:oleObj spid="_x0000_s32794" name="Equation" r:id="rId4" imgW="660240" imgH="457200" progId="Equation.3">
                  <p:embed/>
                </p:oleObj>
              </mc:Choice>
              <mc:Fallback>
                <p:oleObj name="Equation" r:id="rId4" imgW="66024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357563"/>
                        <a:ext cx="1389062"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Rectangle 3"/>
          <p:cNvSpPr>
            <a:spLocks noGrp="1" noChangeArrowheads="1"/>
          </p:cNvSpPr>
          <p:nvPr>
            <p:ph type="body" idx="4294967295"/>
          </p:nvPr>
        </p:nvSpPr>
        <p:spPr>
          <a:xfrm>
            <a:off x="5364163" y="1271588"/>
            <a:ext cx="3529012" cy="1350962"/>
          </a:xfrm>
        </p:spPr>
        <p:txBody>
          <a:bodyPr/>
          <a:lstStyle/>
          <a:p>
            <a:pPr marL="0" indent="0">
              <a:buFontTx/>
              <a:buNone/>
            </a:pPr>
            <a:r>
              <a:rPr lang="de-DE" sz="2800" smtClean="0"/>
              <a:t>Funktion:</a:t>
            </a:r>
            <a:r>
              <a:rPr lang="de-DE" smtClean="0"/>
              <a:t> </a:t>
            </a:r>
          </a:p>
          <a:p>
            <a:pPr marL="0" indent="0">
              <a:buFontTx/>
              <a:buNone/>
            </a:pPr>
            <a:r>
              <a:rPr lang="de-DE" sz="2000" b="0" smtClean="0"/>
              <a:t>Jede Komp.ist lin. Summe</a:t>
            </a:r>
          </a:p>
          <a:p>
            <a:pPr marL="0" indent="0">
              <a:buFontTx/>
              <a:buNone/>
            </a:pPr>
            <a:r>
              <a:rPr lang="de-DE" sz="1400" smtClean="0"/>
              <a:t>	   </a:t>
            </a:r>
            <a:r>
              <a:rPr lang="de-DE" smtClean="0"/>
              <a:t>z</a:t>
            </a:r>
            <a:r>
              <a:rPr lang="de-DE" b="0" baseline="-25000" smtClean="0"/>
              <a:t>i</a:t>
            </a:r>
            <a:r>
              <a:rPr lang="de-DE" smtClean="0"/>
              <a:t> = w</a:t>
            </a:r>
            <a:r>
              <a:rPr lang="de-DE" b="0" baseline="-25000" smtClean="0"/>
              <a:t>i</a:t>
            </a:r>
            <a:r>
              <a:rPr lang="de-DE" smtClean="0"/>
              <a:t>x</a:t>
            </a:r>
          </a:p>
          <a:p>
            <a:pPr marL="0" indent="0">
              <a:buFontTx/>
              <a:buNone/>
            </a:pPr>
            <a:endParaRPr lang="de-DE" sz="1800" smtClean="0"/>
          </a:p>
          <a:p>
            <a:pPr marL="0" indent="0">
              <a:buFontTx/>
              <a:buNone/>
            </a:pPr>
            <a:r>
              <a:rPr lang="de-DE" sz="2000" smtClean="0"/>
              <a:t>Nichtlin. Ausgabe:</a:t>
            </a:r>
          </a:p>
          <a:p>
            <a:pPr marL="0" indent="0">
              <a:lnSpc>
                <a:spcPct val="145000"/>
              </a:lnSpc>
              <a:buFontTx/>
              <a:buNone/>
            </a:pPr>
            <a:r>
              <a:rPr lang="de-DE" b="0" smtClean="0"/>
              <a:t> y</a:t>
            </a:r>
            <a:r>
              <a:rPr lang="de-DE" b="0" baseline="-25000" smtClean="0"/>
              <a:t>i</a:t>
            </a:r>
            <a:r>
              <a:rPr lang="de-DE" b="0" smtClean="0"/>
              <a:t> = S</a:t>
            </a:r>
            <a:r>
              <a:rPr lang="de-DE" b="0" baseline="-25000" smtClean="0"/>
              <a:t>B</a:t>
            </a:r>
            <a:r>
              <a:rPr lang="de-DE" b="0" smtClean="0"/>
              <a:t>(z</a:t>
            </a:r>
            <a:r>
              <a:rPr lang="de-DE" b="0" baseline="-25000" smtClean="0"/>
              <a:t>i</a:t>
            </a:r>
            <a:r>
              <a:rPr lang="de-DE" b="0" smtClean="0"/>
              <a:t>) =</a:t>
            </a:r>
            <a:r>
              <a:rPr lang="de-DE" smtClean="0"/>
              <a:t> </a:t>
            </a:r>
          </a:p>
        </p:txBody>
      </p:sp>
      <p:sp>
        <p:nvSpPr>
          <p:cNvPr id="99334" name="Text Box 6"/>
          <p:cNvSpPr txBox="1">
            <a:spLocks noChangeArrowheads="1"/>
          </p:cNvSpPr>
          <p:nvPr/>
        </p:nvSpPr>
        <p:spPr bwMode="auto">
          <a:xfrm>
            <a:off x="5580063" y="5013325"/>
            <a:ext cx="295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800"/>
              <a:t>Lernen von </a:t>
            </a:r>
            <a:r>
              <a:rPr lang="de-DE" sz="2800" b="1"/>
              <a:t>W</a:t>
            </a:r>
            <a:r>
              <a:rPr lang="de-DE" sz="2800"/>
              <a:t> ?</a:t>
            </a:r>
          </a:p>
        </p:txBody>
      </p:sp>
    </p:spTree>
    <p:extLst>
      <p:ext uri="{BB962C8B-B14F-4D97-AF65-F5344CB8AC3E}">
        <p14:creationId xmlns:p14="http://schemas.microsoft.com/office/powerpoint/2010/main" val="1815833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 calcmode="lin" valueType="num">
                                      <p:cBhvr>
                                        <p:cTn id="7" dur="1000" fill="hold"/>
                                        <p:tgtEl>
                                          <p:spTgt spid="99334"/>
                                        </p:tgtEl>
                                        <p:attrNameLst>
                                          <p:attrName>ppt_w</p:attrName>
                                        </p:attrNameLst>
                                      </p:cBhvr>
                                      <p:tavLst>
                                        <p:tav tm="0">
                                          <p:val>
                                            <p:fltVal val="0"/>
                                          </p:val>
                                        </p:tav>
                                        <p:tav tm="100000">
                                          <p:val>
                                            <p:strVal val="#ppt_w"/>
                                          </p:val>
                                        </p:tav>
                                      </p:tavLst>
                                    </p:anim>
                                    <p:anim calcmode="lin" valueType="num">
                                      <p:cBhvr>
                                        <p:cTn id="8" dur="1000" fill="hold"/>
                                        <p:tgtEl>
                                          <p:spTgt spid="99334"/>
                                        </p:tgtEl>
                                        <p:attrNameLst>
                                          <p:attrName>ppt_h</p:attrName>
                                        </p:attrNameLst>
                                      </p:cBhvr>
                                      <p:tavLst>
                                        <p:tav tm="0">
                                          <p:val>
                                            <p:fltVal val="0"/>
                                          </p:val>
                                        </p:tav>
                                        <p:tav tm="100000">
                                          <p:val>
                                            <p:strVal val="#ppt_h"/>
                                          </p:val>
                                        </p:tav>
                                      </p:tavLst>
                                    </p:anim>
                                    <p:anim calcmode="lin" valueType="num">
                                      <p:cBhvr>
                                        <p:cTn id="9" dur="1000" fill="hold"/>
                                        <p:tgtEl>
                                          <p:spTgt spid="993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3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Oval 56"/>
          <p:cNvSpPr>
            <a:spLocks noChangeArrowheads="1"/>
          </p:cNvSpPr>
          <p:nvPr/>
        </p:nvSpPr>
        <p:spPr bwMode="auto">
          <a:xfrm>
            <a:off x="919163" y="4359275"/>
            <a:ext cx="1309687" cy="1273175"/>
          </a:xfrm>
          <a:prstGeom prst="ellipse">
            <a:avLst/>
          </a:prstGeom>
          <a:solidFill>
            <a:srgbClr val="FFCC66">
              <a:alpha val="6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5845" name="Oval 35"/>
          <p:cNvSpPr>
            <a:spLocks noChangeArrowheads="1"/>
          </p:cNvSpPr>
          <p:nvPr/>
        </p:nvSpPr>
        <p:spPr bwMode="auto">
          <a:xfrm>
            <a:off x="6326188" y="4792663"/>
            <a:ext cx="1276350" cy="1273175"/>
          </a:xfrm>
          <a:prstGeom prst="ellipse">
            <a:avLst/>
          </a:prstGeom>
          <a:solidFill>
            <a:srgbClr val="66CCFF">
              <a:alpha val="6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5846" name="Oval 36"/>
          <p:cNvSpPr>
            <a:spLocks noChangeArrowheads="1"/>
          </p:cNvSpPr>
          <p:nvPr/>
        </p:nvSpPr>
        <p:spPr bwMode="auto">
          <a:xfrm>
            <a:off x="1490663" y="4826000"/>
            <a:ext cx="1309687" cy="1273175"/>
          </a:xfrm>
          <a:prstGeom prst="ellipse">
            <a:avLst/>
          </a:prstGeom>
          <a:solidFill>
            <a:srgbClr val="FFCC66">
              <a:alpha val="6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5847" name="Oval 34"/>
          <p:cNvSpPr>
            <a:spLocks noChangeArrowheads="1"/>
          </p:cNvSpPr>
          <p:nvPr/>
        </p:nvSpPr>
        <p:spPr bwMode="auto">
          <a:xfrm>
            <a:off x="6643688" y="4471988"/>
            <a:ext cx="1276350" cy="1273175"/>
          </a:xfrm>
          <a:prstGeom prst="ellipse">
            <a:avLst/>
          </a:prstGeom>
          <a:solidFill>
            <a:srgbClr val="66CCFF">
              <a:alpha val="6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5848" name="Oval 2"/>
          <p:cNvSpPr>
            <a:spLocks noChangeArrowheads="1"/>
          </p:cNvSpPr>
          <p:nvPr/>
        </p:nvSpPr>
        <p:spPr bwMode="auto">
          <a:xfrm>
            <a:off x="1401763" y="4110038"/>
            <a:ext cx="1309687" cy="1273175"/>
          </a:xfrm>
          <a:prstGeom prst="ellipse">
            <a:avLst/>
          </a:prstGeom>
          <a:solidFill>
            <a:srgbClr val="FFCC66">
              <a:alpha val="6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5849" name="Rectangle 4"/>
          <p:cNvSpPr>
            <a:spLocks noGrp="1" noChangeArrowheads="1"/>
          </p:cNvSpPr>
          <p:nvPr>
            <p:ph type="title"/>
          </p:nvPr>
        </p:nvSpPr>
        <p:spPr/>
        <p:txBody>
          <a:bodyPr/>
          <a:lstStyle/>
          <a:p>
            <a:r>
              <a:rPr lang="de-DE" smtClean="0"/>
              <a:t>Was kann ein Perzeptron</a:t>
            </a:r>
            <a:r>
              <a:rPr lang="de-DE" b="0" smtClean="0"/>
              <a:t> ?</a:t>
            </a:r>
          </a:p>
        </p:txBody>
      </p:sp>
      <p:sp>
        <p:nvSpPr>
          <p:cNvPr id="35850" name="Rectangle 5"/>
          <p:cNvSpPr>
            <a:spLocks noGrp="1" noChangeArrowheads="1"/>
          </p:cNvSpPr>
          <p:nvPr>
            <p:ph type="body" idx="1"/>
          </p:nvPr>
        </p:nvSpPr>
        <p:spPr>
          <a:xfrm>
            <a:off x="565150" y="1236663"/>
            <a:ext cx="8578850" cy="611187"/>
          </a:xfrm>
        </p:spPr>
        <p:txBody>
          <a:bodyPr/>
          <a:lstStyle/>
          <a:p>
            <a:pPr marL="449263" indent="-449263">
              <a:buFontTx/>
              <a:buNone/>
            </a:pPr>
            <a:r>
              <a:rPr lang="de-DE" smtClean="0"/>
              <a:t>Beweis:</a:t>
            </a:r>
            <a:endParaRPr lang="de-DE" b="0" smtClean="0"/>
          </a:p>
        </p:txBody>
      </p:sp>
      <p:grpSp>
        <p:nvGrpSpPr>
          <p:cNvPr id="35851" name="Group 55"/>
          <p:cNvGrpSpPr>
            <a:grpSpLocks/>
          </p:cNvGrpSpPr>
          <p:nvPr/>
        </p:nvGrpSpPr>
        <p:grpSpPr bwMode="auto">
          <a:xfrm>
            <a:off x="1709738" y="4416425"/>
            <a:ext cx="5473700" cy="1004888"/>
            <a:chOff x="1077" y="2782"/>
            <a:chExt cx="3448" cy="633"/>
          </a:xfrm>
        </p:grpSpPr>
        <p:sp>
          <p:nvSpPr>
            <p:cNvPr id="35882" name="Line 7"/>
            <p:cNvSpPr>
              <a:spLocks noChangeShapeType="1"/>
            </p:cNvSpPr>
            <p:nvPr/>
          </p:nvSpPr>
          <p:spPr bwMode="auto">
            <a:xfrm>
              <a:off x="1077" y="2782"/>
              <a:ext cx="34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83" name="Line 8"/>
            <p:cNvSpPr>
              <a:spLocks noChangeShapeType="1"/>
            </p:cNvSpPr>
            <p:nvPr/>
          </p:nvSpPr>
          <p:spPr bwMode="auto">
            <a:xfrm>
              <a:off x="1077" y="3084"/>
              <a:ext cx="34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84" name="Line 9"/>
            <p:cNvSpPr>
              <a:spLocks noChangeShapeType="1"/>
            </p:cNvSpPr>
            <p:nvPr/>
          </p:nvSpPr>
          <p:spPr bwMode="auto">
            <a:xfrm>
              <a:off x="1099" y="3406"/>
              <a:ext cx="34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85" name="Line 10"/>
            <p:cNvSpPr>
              <a:spLocks noChangeShapeType="1"/>
            </p:cNvSpPr>
            <p:nvPr/>
          </p:nvSpPr>
          <p:spPr bwMode="auto">
            <a:xfrm flipH="1">
              <a:off x="4503" y="2782"/>
              <a:ext cx="0" cy="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86" name="Line 11"/>
            <p:cNvSpPr>
              <a:spLocks noChangeShapeType="1"/>
            </p:cNvSpPr>
            <p:nvPr/>
          </p:nvSpPr>
          <p:spPr bwMode="auto">
            <a:xfrm>
              <a:off x="1088" y="3083"/>
              <a:ext cx="0" cy="3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grpSp>
      <p:sp>
        <p:nvSpPr>
          <p:cNvPr id="35852" name="Text Box 18"/>
          <p:cNvSpPr txBox="1">
            <a:spLocks noChangeArrowheads="1"/>
          </p:cNvSpPr>
          <p:nvPr/>
        </p:nvSpPr>
        <p:spPr bwMode="auto">
          <a:xfrm>
            <a:off x="1741488" y="2876550"/>
            <a:ext cx="189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i="1"/>
              <a:t>offen: </a:t>
            </a:r>
            <a:r>
              <a:rPr lang="de-DE" sz="2400"/>
              <a:t>Typ A </a:t>
            </a:r>
          </a:p>
        </p:txBody>
      </p:sp>
      <p:sp>
        <p:nvSpPr>
          <p:cNvPr id="35853" name="Text Box 19"/>
          <p:cNvSpPr txBox="1">
            <a:spLocks noChangeArrowheads="1"/>
          </p:cNvSpPr>
          <p:nvPr/>
        </p:nvSpPr>
        <p:spPr bwMode="auto">
          <a:xfrm>
            <a:off x="6215063" y="2954338"/>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Nicht Typ A</a:t>
            </a:r>
          </a:p>
        </p:txBody>
      </p:sp>
      <p:grpSp>
        <p:nvGrpSpPr>
          <p:cNvPr id="35854" name="Group 20"/>
          <p:cNvGrpSpPr>
            <a:grpSpLocks/>
          </p:cNvGrpSpPr>
          <p:nvPr/>
        </p:nvGrpSpPr>
        <p:grpSpPr bwMode="auto">
          <a:xfrm>
            <a:off x="7297738" y="1785938"/>
            <a:ext cx="1503362" cy="1006475"/>
            <a:chOff x="4031" y="1873"/>
            <a:chExt cx="947" cy="634"/>
          </a:xfrm>
        </p:grpSpPr>
        <p:sp>
          <p:nvSpPr>
            <p:cNvPr id="35877" name="Line 21"/>
            <p:cNvSpPr>
              <a:spLocks noChangeShapeType="1"/>
            </p:cNvSpPr>
            <p:nvPr/>
          </p:nvSpPr>
          <p:spPr bwMode="auto">
            <a:xfrm>
              <a:off x="4031" y="1883"/>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78" name="Line 22"/>
            <p:cNvSpPr>
              <a:spLocks noChangeShapeType="1"/>
            </p:cNvSpPr>
            <p:nvPr/>
          </p:nvSpPr>
          <p:spPr bwMode="auto">
            <a:xfrm>
              <a:off x="4031" y="2185"/>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79" name="Line 23"/>
            <p:cNvSpPr>
              <a:spLocks noChangeShapeType="1"/>
            </p:cNvSpPr>
            <p:nvPr/>
          </p:nvSpPr>
          <p:spPr bwMode="auto">
            <a:xfrm>
              <a:off x="4041" y="2507"/>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80" name="Line 24"/>
            <p:cNvSpPr>
              <a:spLocks noChangeShapeType="1"/>
            </p:cNvSpPr>
            <p:nvPr/>
          </p:nvSpPr>
          <p:spPr bwMode="auto">
            <a:xfrm>
              <a:off x="4041" y="1874"/>
              <a:ext cx="0" cy="3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81" name="Line 25"/>
            <p:cNvSpPr>
              <a:spLocks noChangeShapeType="1"/>
            </p:cNvSpPr>
            <p:nvPr/>
          </p:nvSpPr>
          <p:spPr bwMode="auto">
            <a:xfrm>
              <a:off x="4963" y="1873"/>
              <a:ext cx="0" cy="3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grpSp>
      <p:grpSp>
        <p:nvGrpSpPr>
          <p:cNvPr id="35855" name="Group 37"/>
          <p:cNvGrpSpPr>
            <a:grpSpLocks/>
          </p:cNvGrpSpPr>
          <p:nvPr/>
        </p:nvGrpSpPr>
        <p:grpSpPr bwMode="auto">
          <a:xfrm flipH="1">
            <a:off x="2424113" y="1797050"/>
            <a:ext cx="1503362" cy="1004888"/>
            <a:chOff x="566" y="1894"/>
            <a:chExt cx="947" cy="633"/>
          </a:xfrm>
        </p:grpSpPr>
        <p:sp>
          <p:nvSpPr>
            <p:cNvPr id="35872" name="Line 38"/>
            <p:cNvSpPr>
              <a:spLocks noChangeShapeType="1"/>
            </p:cNvSpPr>
            <p:nvPr/>
          </p:nvSpPr>
          <p:spPr bwMode="auto">
            <a:xfrm>
              <a:off x="566" y="1894"/>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73" name="Line 39"/>
            <p:cNvSpPr>
              <a:spLocks noChangeShapeType="1"/>
            </p:cNvSpPr>
            <p:nvPr/>
          </p:nvSpPr>
          <p:spPr bwMode="auto">
            <a:xfrm flipH="1">
              <a:off x="566" y="2196"/>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74" name="Line 40"/>
            <p:cNvSpPr>
              <a:spLocks noChangeShapeType="1"/>
            </p:cNvSpPr>
            <p:nvPr/>
          </p:nvSpPr>
          <p:spPr bwMode="auto">
            <a:xfrm>
              <a:off x="576" y="2518"/>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75" name="Line 41"/>
            <p:cNvSpPr>
              <a:spLocks noChangeShapeType="1"/>
            </p:cNvSpPr>
            <p:nvPr/>
          </p:nvSpPr>
          <p:spPr bwMode="auto">
            <a:xfrm flipH="1">
              <a:off x="1493" y="1894"/>
              <a:ext cx="10" cy="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76" name="Line 42"/>
            <p:cNvSpPr>
              <a:spLocks noChangeShapeType="1"/>
            </p:cNvSpPr>
            <p:nvPr/>
          </p:nvSpPr>
          <p:spPr bwMode="auto">
            <a:xfrm>
              <a:off x="575" y="2195"/>
              <a:ext cx="0" cy="3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grpSp>
      <p:grpSp>
        <p:nvGrpSpPr>
          <p:cNvPr id="35856" name="Group 43"/>
          <p:cNvGrpSpPr>
            <a:grpSpLocks/>
          </p:cNvGrpSpPr>
          <p:nvPr/>
        </p:nvGrpSpPr>
        <p:grpSpPr bwMode="auto">
          <a:xfrm flipV="1">
            <a:off x="5505450" y="1817688"/>
            <a:ext cx="1503363" cy="1006475"/>
            <a:chOff x="4031" y="1873"/>
            <a:chExt cx="947" cy="634"/>
          </a:xfrm>
        </p:grpSpPr>
        <p:sp>
          <p:nvSpPr>
            <p:cNvPr id="35867" name="Line 44"/>
            <p:cNvSpPr>
              <a:spLocks noChangeShapeType="1"/>
            </p:cNvSpPr>
            <p:nvPr/>
          </p:nvSpPr>
          <p:spPr bwMode="auto">
            <a:xfrm>
              <a:off x="4031" y="1883"/>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68" name="Line 45"/>
            <p:cNvSpPr>
              <a:spLocks noChangeShapeType="1"/>
            </p:cNvSpPr>
            <p:nvPr/>
          </p:nvSpPr>
          <p:spPr bwMode="auto">
            <a:xfrm>
              <a:off x="4031" y="2185"/>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69" name="Line 46"/>
            <p:cNvSpPr>
              <a:spLocks noChangeShapeType="1"/>
            </p:cNvSpPr>
            <p:nvPr/>
          </p:nvSpPr>
          <p:spPr bwMode="auto">
            <a:xfrm>
              <a:off x="4041" y="2507"/>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70" name="Line 47"/>
            <p:cNvSpPr>
              <a:spLocks noChangeShapeType="1"/>
            </p:cNvSpPr>
            <p:nvPr/>
          </p:nvSpPr>
          <p:spPr bwMode="auto">
            <a:xfrm>
              <a:off x="4041" y="1874"/>
              <a:ext cx="0" cy="3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71" name="Line 48"/>
            <p:cNvSpPr>
              <a:spLocks noChangeShapeType="1"/>
            </p:cNvSpPr>
            <p:nvPr/>
          </p:nvSpPr>
          <p:spPr bwMode="auto">
            <a:xfrm>
              <a:off x="4963" y="1873"/>
              <a:ext cx="0" cy="3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grpSp>
      <p:grpSp>
        <p:nvGrpSpPr>
          <p:cNvPr id="35857" name="Group 49"/>
          <p:cNvGrpSpPr>
            <a:grpSpLocks/>
          </p:cNvGrpSpPr>
          <p:nvPr/>
        </p:nvGrpSpPr>
        <p:grpSpPr bwMode="auto">
          <a:xfrm>
            <a:off x="641350" y="1797050"/>
            <a:ext cx="1503363" cy="1004888"/>
            <a:chOff x="566" y="1894"/>
            <a:chExt cx="947" cy="633"/>
          </a:xfrm>
        </p:grpSpPr>
        <p:sp>
          <p:nvSpPr>
            <p:cNvPr id="35862" name="Line 50"/>
            <p:cNvSpPr>
              <a:spLocks noChangeShapeType="1"/>
            </p:cNvSpPr>
            <p:nvPr/>
          </p:nvSpPr>
          <p:spPr bwMode="auto">
            <a:xfrm>
              <a:off x="566" y="1894"/>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63" name="Line 51"/>
            <p:cNvSpPr>
              <a:spLocks noChangeShapeType="1"/>
            </p:cNvSpPr>
            <p:nvPr/>
          </p:nvSpPr>
          <p:spPr bwMode="auto">
            <a:xfrm>
              <a:off x="566" y="2196"/>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64" name="Line 52"/>
            <p:cNvSpPr>
              <a:spLocks noChangeShapeType="1"/>
            </p:cNvSpPr>
            <p:nvPr/>
          </p:nvSpPr>
          <p:spPr bwMode="auto">
            <a:xfrm>
              <a:off x="576" y="2518"/>
              <a:ext cx="9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65" name="Line 53"/>
            <p:cNvSpPr>
              <a:spLocks noChangeShapeType="1"/>
            </p:cNvSpPr>
            <p:nvPr/>
          </p:nvSpPr>
          <p:spPr bwMode="auto">
            <a:xfrm flipH="1">
              <a:off x="1493" y="1894"/>
              <a:ext cx="10" cy="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35866" name="Line 54"/>
            <p:cNvSpPr>
              <a:spLocks noChangeShapeType="1"/>
            </p:cNvSpPr>
            <p:nvPr/>
          </p:nvSpPr>
          <p:spPr bwMode="auto">
            <a:xfrm>
              <a:off x="575" y="2195"/>
              <a:ext cx="0" cy="3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grpSp>
      <p:sp>
        <p:nvSpPr>
          <p:cNvPr id="35858" name="Oval 57"/>
          <p:cNvSpPr>
            <a:spLocks noChangeArrowheads="1"/>
          </p:cNvSpPr>
          <p:nvPr/>
        </p:nvSpPr>
        <p:spPr bwMode="auto">
          <a:xfrm>
            <a:off x="6218238" y="3967163"/>
            <a:ext cx="1276350" cy="1273175"/>
          </a:xfrm>
          <a:prstGeom prst="ellipse">
            <a:avLst/>
          </a:prstGeom>
          <a:solidFill>
            <a:srgbClr val="66CCFF">
              <a:alpha val="6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5859" name="Oval 58"/>
          <p:cNvSpPr>
            <a:spLocks noChangeArrowheads="1"/>
          </p:cNvSpPr>
          <p:nvPr/>
        </p:nvSpPr>
        <p:spPr bwMode="auto">
          <a:xfrm>
            <a:off x="3341688" y="4560888"/>
            <a:ext cx="1276350" cy="1273175"/>
          </a:xfrm>
          <a:prstGeom prst="ellipse">
            <a:avLst/>
          </a:prstGeom>
          <a:solidFill>
            <a:schemeClr val="hlink">
              <a:alpha val="6901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5860" name="Oval 59"/>
          <p:cNvSpPr>
            <a:spLocks noChangeArrowheads="1"/>
          </p:cNvSpPr>
          <p:nvPr/>
        </p:nvSpPr>
        <p:spPr bwMode="auto">
          <a:xfrm>
            <a:off x="3730625" y="3978275"/>
            <a:ext cx="1276350" cy="1273175"/>
          </a:xfrm>
          <a:prstGeom prst="ellipse">
            <a:avLst/>
          </a:prstGeom>
          <a:solidFill>
            <a:schemeClr val="hlink">
              <a:alpha val="6901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5861" name="Oval 60"/>
          <p:cNvSpPr>
            <a:spLocks noChangeArrowheads="1"/>
          </p:cNvSpPr>
          <p:nvPr/>
        </p:nvSpPr>
        <p:spPr bwMode="auto">
          <a:xfrm>
            <a:off x="4279900" y="4638040"/>
            <a:ext cx="1276350" cy="1273175"/>
          </a:xfrm>
          <a:prstGeom prst="ellipse">
            <a:avLst/>
          </a:prstGeom>
          <a:solidFill>
            <a:schemeClr val="hlink">
              <a:alpha val="6901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Adaline</a:t>
            </a:r>
            <a:endParaRPr lang="de-DE" dirty="0"/>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smtClean="0"/>
              <a:t>Rüdiger Brause: Adaptive Systeme AS-2 WS 2013</a:t>
            </a:r>
            <a:endParaRPr lang="de-DE"/>
          </a:p>
        </p:txBody>
      </p:sp>
    </p:spTree>
    <p:extLst>
      <p:ext uri="{BB962C8B-B14F-4D97-AF65-F5344CB8AC3E}">
        <p14:creationId xmlns:p14="http://schemas.microsoft.com/office/powerpoint/2010/main" val="672141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765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24FBF1DF-7DF2-40E5-A145-C04453A0333A}" type="slidenum">
              <a:rPr lang="de-DE" sz="1000" smtClean="0"/>
              <a:pPr/>
              <a:t>32</a:t>
            </a:fld>
            <a:r>
              <a:rPr lang="de-DE" sz="1000" smtClean="0"/>
              <a:t> -</a:t>
            </a:r>
          </a:p>
        </p:txBody>
      </p:sp>
      <p:sp>
        <p:nvSpPr>
          <p:cNvPr id="27652" name="Rectangle 34"/>
          <p:cNvSpPr>
            <a:spLocks noChangeArrowheads="1"/>
          </p:cNvSpPr>
          <p:nvPr/>
        </p:nvSpPr>
        <p:spPr bwMode="auto">
          <a:xfrm>
            <a:off x="6030913" y="4049713"/>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Fehleranzeige </a:t>
            </a:r>
            <a:endParaRPr lang="de-DE" b="1"/>
          </a:p>
        </p:txBody>
      </p:sp>
      <p:sp>
        <p:nvSpPr>
          <p:cNvPr id="27653" name="Freeform 7"/>
          <p:cNvSpPr>
            <a:spLocks/>
          </p:cNvSpPr>
          <p:nvPr/>
        </p:nvSpPr>
        <p:spPr bwMode="auto">
          <a:xfrm>
            <a:off x="544513" y="1146175"/>
            <a:ext cx="1341437" cy="3759200"/>
          </a:xfrm>
          <a:custGeom>
            <a:avLst/>
            <a:gdLst>
              <a:gd name="T0" fmla="*/ 0 w 699"/>
              <a:gd name="T1" fmla="*/ 2147483647 h 896"/>
              <a:gd name="T2" fmla="*/ 2147483647 w 699"/>
              <a:gd name="T3" fmla="*/ 0 h 896"/>
              <a:gd name="T4" fmla="*/ 2147483647 w 699"/>
              <a:gd name="T5" fmla="*/ 2147483647 h 896"/>
              <a:gd name="T6" fmla="*/ 2147483647 w 699"/>
              <a:gd name="T7" fmla="*/ 2147483647 h 896"/>
              <a:gd name="T8" fmla="*/ 0 w 699"/>
              <a:gd name="T9" fmla="*/ 2147483647 h 896"/>
              <a:gd name="T10" fmla="*/ 0 60000 65536"/>
              <a:gd name="T11" fmla="*/ 0 60000 65536"/>
              <a:gd name="T12" fmla="*/ 0 60000 65536"/>
              <a:gd name="T13" fmla="*/ 0 60000 65536"/>
              <a:gd name="T14" fmla="*/ 0 60000 65536"/>
              <a:gd name="T15" fmla="*/ 0 w 699"/>
              <a:gd name="T16" fmla="*/ 0 h 896"/>
              <a:gd name="T17" fmla="*/ 699 w 699"/>
              <a:gd name="T18" fmla="*/ 896 h 896"/>
            </a:gdLst>
            <a:ahLst/>
            <a:cxnLst>
              <a:cxn ang="T10">
                <a:pos x="T0" y="T1"/>
              </a:cxn>
              <a:cxn ang="T11">
                <a:pos x="T2" y="T3"/>
              </a:cxn>
              <a:cxn ang="T12">
                <a:pos x="T4" y="T5"/>
              </a:cxn>
              <a:cxn ang="T13">
                <a:pos x="T6" y="T7"/>
              </a:cxn>
              <a:cxn ang="T14">
                <a:pos x="T8" y="T9"/>
              </a:cxn>
            </a:cxnLst>
            <a:rect l="T15" t="T16" r="T17" b="T18"/>
            <a:pathLst>
              <a:path w="699" h="896">
                <a:moveTo>
                  <a:pt x="0" y="896"/>
                </a:moveTo>
                <a:lnTo>
                  <a:pt x="36" y="0"/>
                </a:lnTo>
                <a:lnTo>
                  <a:pt x="699" y="36"/>
                </a:lnTo>
                <a:lnTo>
                  <a:pt x="678" y="875"/>
                </a:lnTo>
                <a:lnTo>
                  <a:pt x="0" y="896"/>
                </a:lnTo>
                <a:close/>
              </a:path>
            </a:pathLst>
          </a:custGeom>
          <a:solidFill>
            <a:srgbClr val="FFCC00">
              <a:alpha val="43921"/>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27654" name="Rectangle 3"/>
          <p:cNvSpPr>
            <a:spLocks noGrp="1" noChangeArrowheads="1"/>
          </p:cNvSpPr>
          <p:nvPr>
            <p:ph type="title"/>
          </p:nvPr>
        </p:nvSpPr>
        <p:spPr/>
        <p:txBody>
          <a:bodyPr/>
          <a:lstStyle/>
          <a:p>
            <a:r>
              <a:rPr lang="de-DE" smtClean="0"/>
              <a:t>Adaline: Aktivität</a:t>
            </a:r>
          </a:p>
        </p:txBody>
      </p:sp>
      <p:sp>
        <p:nvSpPr>
          <p:cNvPr id="27655" name="Rectangle 4"/>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84325" name="Object 5"/>
          <p:cNvGraphicFramePr>
            <a:graphicFrameLocks noChangeAspect="1"/>
          </p:cNvGraphicFramePr>
          <p:nvPr>
            <p:extLst>
              <p:ext uri="{D42A27DB-BD31-4B8C-83A1-F6EECF244321}">
                <p14:modId xmlns:p14="http://schemas.microsoft.com/office/powerpoint/2010/main" val="2951703685"/>
              </p:ext>
            </p:extLst>
          </p:nvPr>
        </p:nvGraphicFramePr>
        <p:xfrm>
          <a:off x="411560" y="5437429"/>
          <a:ext cx="8266906" cy="1020762"/>
        </p:xfrm>
        <a:graphic>
          <a:graphicData uri="http://schemas.openxmlformats.org/presentationml/2006/ole">
            <mc:AlternateContent xmlns:mc="http://schemas.openxmlformats.org/markup-compatibility/2006">
              <mc:Choice xmlns:v="urn:schemas-microsoft-com:vml" Requires="v">
                <p:oleObj spid="_x0000_s36898" name="Equation" r:id="rId4" imgW="3873240" imgH="482400" progId="Equation.DSMT4">
                  <p:embed/>
                </p:oleObj>
              </mc:Choice>
              <mc:Fallback>
                <p:oleObj name="Equation" r:id="rId4" imgW="3873240" imgH="482400" progId="Equation.DSMT4">
                  <p:embed/>
                  <p:pic>
                    <p:nvPicPr>
                      <p:cNvPr id="0" name=""/>
                      <p:cNvPicPr>
                        <a:picLocks noChangeAspect="1" noChangeArrowheads="1"/>
                      </p:cNvPicPr>
                      <p:nvPr/>
                    </p:nvPicPr>
                    <p:blipFill>
                      <a:blip r:embed="rId5"/>
                      <a:srcRect/>
                      <a:stretch>
                        <a:fillRect/>
                      </a:stretch>
                    </p:blipFill>
                    <p:spPr bwMode="auto">
                      <a:xfrm>
                        <a:off x="411560" y="5437429"/>
                        <a:ext cx="8266906" cy="1020762"/>
                      </a:xfrm>
                      <a:prstGeom prst="rect">
                        <a:avLst/>
                      </a:prstGeom>
                      <a:noFill/>
                      <a:ln>
                        <a:noFill/>
                      </a:ln>
                      <a:extLst/>
                    </p:spPr>
                  </p:pic>
                </p:oleObj>
              </mc:Fallback>
            </mc:AlternateContent>
          </a:graphicData>
        </a:graphic>
      </p:graphicFrame>
      <p:sp>
        <p:nvSpPr>
          <p:cNvPr id="27657" name="Freeform 6"/>
          <p:cNvSpPr>
            <a:spLocks/>
          </p:cNvSpPr>
          <p:nvPr/>
        </p:nvSpPr>
        <p:spPr bwMode="auto">
          <a:xfrm>
            <a:off x="2012950" y="1574800"/>
            <a:ext cx="1111250" cy="2789238"/>
          </a:xfrm>
          <a:custGeom>
            <a:avLst/>
            <a:gdLst>
              <a:gd name="T0" fmla="*/ 2147483647 w 1546"/>
              <a:gd name="T1" fmla="*/ 0 h 1641"/>
              <a:gd name="T2" fmla="*/ 0 w 1546"/>
              <a:gd name="T3" fmla="*/ 2147483647 h 1641"/>
              <a:gd name="T4" fmla="*/ 2147483647 w 1546"/>
              <a:gd name="T5" fmla="*/ 2147483647 h 1641"/>
              <a:gd name="T6" fmla="*/ 2147483647 w 1546"/>
              <a:gd name="T7" fmla="*/ 2147483647 h 1641"/>
              <a:gd name="T8" fmla="*/ 2147483647 w 1546"/>
              <a:gd name="T9" fmla="*/ 0 h 1641"/>
              <a:gd name="T10" fmla="*/ 0 60000 65536"/>
              <a:gd name="T11" fmla="*/ 0 60000 65536"/>
              <a:gd name="T12" fmla="*/ 0 60000 65536"/>
              <a:gd name="T13" fmla="*/ 0 60000 65536"/>
              <a:gd name="T14" fmla="*/ 0 60000 65536"/>
              <a:gd name="T15" fmla="*/ 0 w 1546"/>
              <a:gd name="T16" fmla="*/ 0 h 1641"/>
              <a:gd name="T17" fmla="*/ 1546 w 1546"/>
              <a:gd name="T18" fmla="*/ 1641 h 1641"/>
            </a:gdLst>
            <a:ahLst/>
            <a:cxnLst>
              <a:cxn ang="T10">
                <a:pos x="T0" y="T1"/>
              </a:cxn>
              <a:cxn ang="T11">
                <a:pos x="T2" y="T3"/>
              </a:cxn>
              <a:cxn ang="T12">
                <a:pos x="T4" y="T5"/>
              </a:cxn>
              <a:cxn ang="T13">
                <a:pos x="T6" y="T7"/>
              </a:cxn>
              <a:cxn ang="T14">
                <a:pos x="T8" y="T9"/>
              </a:cxn>
            </a:cxnLst>
            <a:rect l="T15" t="T16" r="T17" b="T18"/>
            <a:pathLst>
              <a:path w="1546" h="1641">
                <a:moveTo>
                  <a:pt x="15" y="0"/>
                </a:moveTo>
                <a:lnTo>
                  <a:pt x="0" y="1641"/>
                </a:lnTo>
                <a:lnTo>
                  <a:pt x="1517" y="1612"/>
                </a:lnTo>
                <a:lnTo>
                  <a:pt x="1546" y="73"/>
                </a:lnTo>
                <a:lnTo>
                  <a:pt x="15" y="0"/>
                </a:lnTo>
                <a:close/>
              </a:path>
            </a:pathLst>
          </a:custGeom>
          <a:solidFill>
            <a:srgbClr val="66CCFF">
              <a:alpha val="36862"/>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27658" name="Freeform 8"/>
          <p:cNvSpPr>
            <a:spLocks/>
          </p:cNvSpPr>
          <p:nvPr/>
        </p:nvSpPr>
        <p:spPr bwMode="auto">
          <a:xfrm>
            <a:off x="4954588" y="3449638"/>
            <a:ext cx="1343025" cy="1133475"/>
          </a:xfrm>
          <a:custGeom>
            <a:avLst/>
            <a:gdLst>
              <a:gd name="T0" fmla="*/ 2147483647 w 635"/>
              <a:gd name="T1" fmla="*/ 2147483647 h 714"/>
              <a:gd name="T2" fmla="*/ 2147483647 w 635"/>
              <a:gd name="T3" fmla="*/ 2147483647 h 714"/>
              <a:gd name="T4" fmla="*/ 2147483647 w 635"/>
              <a:gd name="T5" fmla="*/ 2147483647 h 714"/>
              <a:gd name="T6" fmla="*/ 2147483647 w 635"/>
              <a:gd name="T7" fmla="*/ 2147483647 h 714"/>
              <a:gd name="T8" fmla="*/ 0 w 635"/>
              <a:gd name="T9" fmla="*/ 0 h 714"/>
              <a:gd name="T10" fmla="*/ 0 60000 65536"/>
              <a:gd name="T11" fmla="*/ 0 60000 65536"/>
              <a:gd name="T12" fmla="*/ 0 60000 65536"/>
              <a:gd name="T13" fmla="*/ 0 60000 65536"/>
              <a:gd name="T14" fmla="*/ 0 60000 65536"/>
              <a:gd name="T15" fmla="*/ 0 w 635"/>
              <a:gd name="T16" fmla="*/ 0 h 714"/>
              <a:gd name="T17" fmla="*/ 635 w 635"/>
              <a:gd name="T18" fmla="*/ 714 h 714"/>
            </a:gdLst>
            <a:ahLst/>
            <a:cxnLst>
              <a:cxn ang="T10">
                <a:pos x="T0" y="T1"/>
              </a:cxn>
              <a:cxn ang="T11">
                <a:pos x="T2" y="T3"/>
              </a:cxn>
              <a:cxn ang="T12">
                <a:pos x="T4" y="T5"/>
              </a:cxn>
              <a:cxn ang="T13">
                <a:pos x="T6" y="T7"/>
              </a:cxn>
              <a:cxn ang="T14">
                <a:pos x="T8" y="T9"/>
              </a:cxn>
            </a:cxnLst>
            <a:rect l="T15" t="T16" r="T17" b="T18"/>
            <a:pathLst>
              <a:path w="635" h="714">
                <a:moveTo>
                  <a:pt x="15" y="44"/>
                </a:moveTo>
                <a:lnTo>
                  <a:pt x="22" y="678"/>
                </a:lnTo>
                <a:lnTo>
                  <a:pt x="635" y="714"/>
                </a:lnTo>
                <a:lnTo>
                  <a:pt x="627" y="51"/>
                </a:lnTo>
                <a:lnTo>
                  <a:pt x="0" y="0"/>
                </a:lnTo>
              </a:path>
            </a:pathLst>
          </a:custGeom>
          <a:solidFill>
            <a:srgbClr val="FF3300">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27659" name="Rectangle 12"/>
          <p:cNvSpPr>
            <a:spLocks noChangeArrowheads="1"/>
          </p:cNvSpPr>
          <p:nvPr/>
        </p:nvSpPr>
        <p:spPr bwMode="auto">
          <a:xfrm>
            <a:off x="8426450" y="523716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  </a:t>
            </a:r>
            <a:endParaRPr lang="de-DE"/>
          </a:p>
        </p:txBody>
      </p:sp>
      <p:sp>
        <p:nvSpPr>
          <p:cNvPr id="27660" name="Rectangle 13"/>
          <p:cNvSpPr>
            <a:spLocks noChangeArrowheads="1"/>
          </p:cNvSpPr>
          <p:nvPr/>
        </p:nvSpPr>
        <p:spPr bwMode="auto">
          <a:xfrm>
            <a:off x="8512175" y="5237163"/>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 </a:t>
            </a:r>
            <a:endParaRPr lang="de-DE"/>
          </a:p>
        </p:txBody>
      </p:sp>
      <p:sp>
        <p:nvSpPr>
          <p:cNvPr id="27661" name="Rectangle 15"/>
          <p:cNvSpPr>
            <a:spLocks noChangeArrowheads="1"/>
          </p:cNvSpPr>
          <p:nvPr/>
        </p:nvSpPr>
        <p:spPr bwMode="auto">
          <a:xfrm>
            <a:off x="584200" y="4402138"/>
            <a:ext cx="1425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Schalterfeld für </a:t>
            </a:r>
            <a:endParaRPr lang="de-DE" b="1"/>
          </a:p>
        </p:txBody>
      </p:sp>
      <p:sp>
        <p:nvSpPr>
          <p:cNvPr id="27662" name="Rectangle 16"/>
          <p:cNvSpPr>
            <a:spLocks noChangeArrowheads="1"/>
          </p:cNvSpPr>
          <p:nvPr/>
        </p:nvSpPr>
        <p:spPr bwMode="auto">
          <a:xfrm>
            <a:off x="614363" y="4679950"/>
            <a:ext cx="1322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Eingabemuster</a:t>
            </a:r>
            <a:endParaRPr lang="de-DE" b="1"/>
          </a:p>
        </p:txBody>
      </p:sp>
      <p:sp>
        <p:nvSpPr>
          <p:cNvPr id="27663" name="Rectangle 17"/>
          <p:cNvSpPr>
            <a:spLocks noChangeArrowheads="1"/>
          </p:cNvSpPr>
          <p:nvPr/>
        </p:nvSpPr>
        <p:spPr bwMode="auto">
          <a:xfrm>
            <a:off x="1795463" y="45926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64" name="Rectangle 19"/>
          <p:cNvSpPr>
            <a:spLocks noChangeArrowheads="1"/>
          </p:cNvSpPr>
          <p:nvPr/>
        </p:nvSpPr>
        <p:spPr bwMode="auto">
          <a:xfrm>
            <a:off x="2206625" y="4043363"/>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Regler</a:t>
            </a:r>
            <a:endParaRPr lang="de-DE" b="1"/>
          </a:p>
        </p:txBody>
      </p:sp>
      <p:sp>
        <p:nvSpPr>
          <p:cNvPr id="27665" name="Rectangle 21"/>
          <p:cNvSpPr>
            <a:spLocks noChangeArrowheads="1"/>
          </p:cNvSpPr>
          <p:nvPr/>
        </p:nvSpPr>
        <p:spPr bwMode="auto">
          <a:xfrm>
            <a:off x="3689350" y="4025900"/>
            <a:ext cx="998538" cy="363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6" name="Rectangle 22"/>
          <p:cNvSpPr>
            <a:spLocks noChangeArrowheads="1"/>
          </p:cNvSpPr>
          <p:nvPr/>
        </p:nvSpPr>
        <p:spPr bwMode="auto">
          <a:xfrm>
            <a:off x="3708400" y="4038600"/>
            <a:ext cx="984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Summierer</a:t>
            </a:r>
            <a:endParaRPr lang="de-DE" b="1"/>
          </a:p>
        </p:txBody>
      </p:sp>
      <p:sp>
        <p:nvSpPr>
          <p:cNvPr id="27667" name="Rectangle 23"/>
          <p:cNvSpPr>
            <a:spLocks noChangeArrowheads="1"/>
          </p:cNvSpPr>
          <p:nvPr/>
        </p:nvSpPr>
        <p:spPr bwMode="auto">
          <a:xfrm>
            <a:off x="4545013" y="4038600"/>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68" name="Rectangle 24"/>
          <p:cNvSpPr>
            <a:spLocks noChangeArrowheads="1"/>
          </p:cNvSpPr>
          <p:nvPr/>
        </p:nvSpPr>
        <p:spPr bwMode="auto">
          <a:xfrm>
            <a:off x="4427538" y="1920875"/>
            <a:ext cx="1270000" cy="514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9" name="Rectangle 25"/>
          <p:cNvSpPr>
            <a:spLocks noChangeArrowheads="1"/>
          </p:cNvSpPr>
          <p:nvPr/>
        </p:nvSpPr>
        <p:spPr bwMode="auto">
          <a:xfrm>
            <a:off x="4560888" y="1935163"/>
            <a:ext cx="1017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Schwellwert</a:t>
            </a:r>
            <a:endParaRPr lang="de-DE"/>
          </a:p>
        </p:txBody>
      </p:sp>
      <p:sp>
        <p:nvSpPr>
          <p:cNvPr id="27670" name="Rectangle 26"/>
          <p:cNvSpPr>
            <a:spLocks noChangeArrowheads="1"/>
          </p:cNvSpPr>
          <p:nvPr/>
        </p:nvSpPr>
        <p:spPr bwMode="auto">
          <a:xfrm>
            <a:off x="5518150" y="193516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27671" name="Rectangle 27"/>
          <p:cNvSpPr>
            <a:spLocks noChangeArrowheads="1"/>
          </p:cNvSpPr>
          <p:nvPr/>
        </p:nvSpPr>
        <p:spPr bwMode="auto">
          <a:xfrm>
            <a:off x="4724400" y="2171700"/>
            <a:ext cx="673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err="1">
                <a:solidFill>
                  <a:srgbClr val="000000"/>
                </a:solidFill>
                <a:latin typeface="Times New Roman" pitchFamily="18" charset="0"/>
              </a:rPr>
              <a:t>regler</a:t>
            </a:r>
            <a:r>
              <a:rPr lang="de-DE" sz="1600" dirty="0">
                <a:solidFill>
                  <a:srgbClr val="000000"/>
                </a:solidFill>
                <a:latin typeface="Times New Roman" pitchFamily="18" charset="0"/>
              </a:rPr>
              <a:t> </a:t>
            </a:r>
            <a:r>
              <a:rPr lang="de-DE" sz="1600" dirty="0" smtClean="0">
                <a:solidFill>
                  <a:srgbClr val="000000"/>
                </a:solidFill>
                <a:latin typeface="Times New Roman" pitchFamily="18" charset="0"/>
              </a:rPr>
              <a:t>w</a:t>
            </a:r>
            <a:endParaRPr lang="de-DE" dirty="0"/>
          </a:p>
        </p:txBody>
      </p:sp>
      <p:sp>
        <p:nvSpPr>
          <p:cNvPr id="27672" name="Rectangle 28"/>
          <p:cNvSpPr>
            <a:spLocks noChangeArrowheads="1"/>
          </p:cNvSpPr>
          <p:nvPr/>
        </p:nvSpPr>
        <p:spPr bwMode="auto">
          <a:xfrm>
            <a:off x="5357813" y="226377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000">
                <a:solidFill>
                  <a:srgbClr val="000000"/>
                </a:solidFill>
                <a:latin typeface="Times New Roman" pitchFamily="18" charset="0"/>
              </a:rPr>
              <a:t>0</a:t>
            </a:r>
            <a:endParaRPr lang="de-DE"/>
          </a:p>
        </p:txBody>
      </p:sp>
      <p:sp>
        <p:nvSpPr>
          <p:cNvPr id="27673" name="Rectangle 29"/>
          <p:cNvSpPr>
            <a:spLocks noChangeArrowheads="1"/>
          </p:cNvSpPr>
          <p:nvPr/>
        </p:nvSpPr>
        <p:spPr bwMode="auto">
          <a:xfrm>
            <a:off x="5421313" y="2171700"/>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74" name="Rectangle 30"/>
          <p:cNvSpPr>
            <a:spLocks noChangeArrowheads="1"/>
          </p:cNvSpPr>
          <p:nvPr/>
        </p:nvSpPr>
        <p:spPr bwMode="auto">
          <a:xfrm>
            <a:off x="6030913" y="2360613"/>
            <a:ext cx="155257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75" name="Rectangle 31"/>
          <p:cNvSpPr>
            <a:spLocks noChangeArrowheads="1"/>
          </p:cNvSpPr>
          <p:nvPr/>
        </p:nvSpPr>
        <p:spPr bwMode="auto">
          <a:xfrm>
            <a:off x="6049963" y="2378075"/>
            <a:ext cx="1398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Quantisierer S(z)</a:t>
            </a:r>
            <a:endParaRPr lang="de-DE"/>
          </a:p>
        </p:txBody>
      </p:sp>
      <p:sp>
        <p:nvSpPr>
          <p:cNvPr id="27676" name="Rectangle 32"/>
          <p:cNvSpPr>
            <a:spLocks noChangeArrowheads="1"/>
          </p:cNvSpPr>
          <p:nvPr/>
        </p:nvSpPr>
        <p:spPr bwMode="auto">
          <a:xfrm>
            <a:off x="7362825" y="23780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77" name="Rectangle 35"/>
          <p:cNvSpPr>
            <a:spLocks noChangeArrowheads="1"/>
          </p:cNvSpPr>
          <p:nvPr/>
        </p:nvSpPr>
        <p:spPr bwMode="auto">
          <a:xfrm>
            <a:off x="7275513" y="4033838"/>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d</a:t>
            </a:r>
            <a:endParaRPr lang="de-DE"/>
          </a:p>
        </p:txBody>
      </p:sp>
      <p:sp>
        <p:nvSpPr>
          <p:cNvPr id="27678" name="Rectangle 37"/>
          <p:cNvSpPr>
            <a:spLocks noChangeArrowheads="1"/>
          </p:cNvSpPr>
          <p:nvPr/>
        </p:nvSpPr>
        <p:spPr bwMode="auto">
          <a:xfrm>
            <a:off x="5800725" y="4787900"/>
            <a:ext cx="1749425" cy="481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79" name="Rectangle 38"/>
          <p:cNvSpPr>
            <a:spLocks noChangeArrowheads="1"/>
          </p:cNvSpPr>
          <p:nvPr/>
        </p:nvSpPr>
        <p:spPr bwMode="auto">
          <a:xfrm>
            <a:off x="5821363" y="4797425"/>
            <a:ext cx="542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Lehrer</a:t>
            </a:r>
            <a:endParaRPr lang="de-DE"/>
          </a:p>
        </p:txBody>
      </p:sp>
      <p:sp>
        <p:nvSpPr>
          <p:cNvPr id="27680" name="Rectangle 39"/>
          <p:cNvSpPr>
            <a:spLocks noChangeArrowheads="1"/>
          </p:cNvSpPr>
          <p:nvPr/>
        </p:nvSpPr>
        <p:spPr bwMode="auto">
          <a:xfrm>
            <a:off x="6327775" y="4797425"/>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27681" name="Rectangle 40"/>
          <p:cNvSpPr>
            <a:spLocks noChangeArrowheads="1"/>
          </p:cNvSpPr>
          <p:nvPr/>
        </p:nvSpPr>
        <p:spPr bwMode="auto">
          <a:xfrm>
            <a:off x="6391275" y="4797425"/>
            <a:ext cx="957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Schalter für</a:t>
            </a:r>
            <a:endParaRPr lang="de-DE"/>
          </a:p>
        </p:txBody>
      </p:sp>
      <p:sp>
        <p:nvSpPr>
          <p:cNvPr id="27682" name="Rectangle 41"/>
          <p:cNvSpPr>
            <a:spLocks noChangeArrowheads="1"/>
          </p:cNvSpPr>
          <p:nvPr/>
        </p:nvSpPr>
        <p:spPr bwMode="auto">
          <a:xfrm>
            <a:off x="7283450" y="47974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83" name="Rectangle 42"/>
          <p:cNvSpPr>
            <a:spLocks noChangeArrowheads="1"/>
          </p:cNvSpPr>
          <p:nvPr/>
        </p:nvSpPr>
        <p:spPr bwMode="auto">
          <a:xfrm>
            <a:off x="5821363" y="5027613"/>
            <a:ext cx="1722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gewünschte Ausgabe</a:t>
            </a:r>
            <a:endParaRPr lang="de-DE"/>
          </a:p>
        </p:txBody>
      </p:sp>
      <p:sp>
        <p:nvSpPr>
          <p:cNvPr id="27684" name="Rectangle 43"/>
          <p:cNvSpPr>
            <a:spLocks noChangeArrowheads="1"/>
          </p:cNvSpPr>
          <p:nvPr/>
        </p:nvSpPr>
        <p:spPr bwMode="auto">
          <a:xfrm>
            <a:off x="7443788" y="50276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85" name="Rectangle 44"/>
          <p:cNvSpPr>
            <a:spLocks noChangeArrowheads="1"/>
          </p:cNvSpPr>
          <p:nvPr/>
        </p:nvSpPr>
        <p:spPr bwMode="auto">
          <a:xfrm>
            <a:off x="7499350" y="3359150"/>
            <a:ext cx="990600" cy="363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86" name="Rectangle 45"/>
          <p:cNvSpPr>
            <a:spLocks noChangeArrowheads="1"/>
          </p:cNvSpPr>
          <p:nvPr/>
        </p:nvSpPr>
        <p:spPr bwMode="auto">
          <a:xfrm>
            <a:off x="7516813" y="3373438"/>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Ausgabe y</a:t>
            </a:r>
            <a:endParaRPr lang="de-DE"/>
          </a:p>
        </p:txBody>
      </p:sp>
      <p:sp>
        <p:nvSpPr>
          <p:cNvPr id="27687" name="Rectangle 46"/>
          <p:cNvSpPr>
            <a:spLocks noChangeArrowheads="1"/>
          </p:cNvSpPr>
          <p:nvPr/>
        </p:nvSpPr>
        <p:spPr bwMode="auto">
          <a:xfrm>
            <a:off x="8329613" y="33734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pic>
        <p:nvPicPr>
          <p:cNvPr id="27688"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13" y="1182929"/>
            <a:ext cx="79629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89" name="Objekt 1"/>
          <p:cNvGraphicFramePr>
            <a:graphicFrameLocks noChangeAspect="1"/>
          </p:cNvGraphicFramePr>
          <p:nvPr>
            <p:extLst>
              <p:ext uri="{D42A27DB-BD31-4B8C-83A1-F6EECF244321}">
                <p14:modId xmlns:p14="http://schemas.microsoft.com/office/powerpoint/2010/main" val="1645861936"/>
              </p:ext>
            </p:extLst>
          </p:nvPr>
        </p:nvGraphicFramePr>
        <p:xfrm>
          <a:off x="366713" y="5994963"/>
          <a:ext cx="4589463" cy="481013"/>
        </p:xfrm>
        <a:graphic>
          <a:graphicData uri="http://schemas.openxmlformats.org/presentationml/2006/ole">
            <mc:AlternateContent xmlns:mc="http://schemas.openxmlformats.org/markup-compatibility/2006">
              <mc:Choice xmlns:v="urn:schemas-microsoft-com:vml" Requires="v">
                <p:oleObj spid="_x0000_s36899" name="Equation" r:id="rId7" imgW="2298600" imgH="241200" progId="Equation.DSMT4">
                  <p:embed/>
                </p:oleObj>
              </mc:Choice>
              <mc:Fallback>
                <p:oleObj name="Equation" r:id="rId7" imgW="2298600" imgH="241200" progId="Equation.DSMT4">
                  <p:embed/>
                  <p:pic>
                    <p:nvPicPr>
                      <p:cNvPr id="0" name=""/>
                      <p:cNvPicPr>
                        <a:picLocks noChangeAspect="1" noChangeArrowheads="1"/>
                      </p:cNvPicPr>
                      <p:nvPr/>
                    </p:nvPicPr>
                    <p:blipFill>
                      <a:blip r:embed="rId8"/>
                      <a:srcRect/>
                      <a:stretch>
                        <a:fillRect/>
                      </a:stretch>
                    </p:blipFill>
                    <p:spPr bwMode="auto">
                      <a:xfrm>
                        <a:off x="366713" y="5994963"/>
                        <a:ext cx="458946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3085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de-DE" smtClean="0"/>
              <a:t>Adaline: Aktivität</a:t>
            </a:r>
          </a:p>
        </p:txBody>
      </p:sp>
      <p:sp>
        <p:nvSpPr>
          <p:cNvPr id="28677" name="Rectangle 3"/>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pic>
        <p:nvPicPr>
          <p:cNvPr id="28678" name="Picture 4" descr="Adalin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1604963"/>
            <a:ext cx="5248275"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5"/>
          <p:cNvSpPr txBox="1">
            <a:spLocks noChangeArrowheads="1"/>
          </p:cNvSpPr>
          <p:nvPr/>
        </p:nvSpPr>
        <p:spPr bwMode="auto">
          <a:xfrm>
            <a:off x="741362" y="1135063"/>
            <a:ext cx="84026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dirty="0"/>
              <a:t>Verlauf des </a:t>
            </a:r>
            <a:r>
              <a:rPr lang="de-DE" sz="2400" b="1" dirty="0" smtClean="0"/>
              <a:t>Klassifizierungsfehlers    </a:t>
            </a:r>
            <a:r>
              <a:rPr lang="de-DE" dirty="0" smtClean="0"/>
              <a:t>für „Klasse T liegt vor“</a:t>
            </a:r>
            <a:endParaRPr lang="de-DE" dirty="0"/>
          </a:p>
          <a:p>
            <a:pPr>
              <a:lnSpc>
                <a:spcPct val="40000"/>
              </a:lnSpc>
            </a:pPr>
            <a:r>
              <a:rPr lang="de-DE" dirty="0"/>
              <a:t>	bei </a:t>
            </a:r>
            <a:r>
              <a:rPr lang="de-DE" dirty="0" smtClean="0"/>
              <a:t>Präsentationen von T,G,F </a:t>
            </a:r>
            <a:r>
              <a:rPr lang="de-DE" dirty="0"/>
              <a:t>und </a:t>
            </a:r>
            <a:r>
              <a:rPr lang="de-DE" dirty="0" smtClean="0"/>
              <a:t>sofortiger Nachregelung</a:t>
            </a:r>
            <a:endParaRPr lang="de-DE" dirty="0"/>
          </a:p>
        </p:txBody>
      </p:sp>
      <p:sp>
        <p:nvSpPr>
          <p:cNvPr id="28680" name="Rectangle 6"/>
          <p:cNvSpPr>
            <a:spLocks noChangeArrowheads="1"/>
          </p:cNvSpPr>
          <p:nvPr/>
        </p:nvSpPr>
        <p:spPr bwMode="auto">
          <a:xfrm>
            <a:off x="3425825" y="1979613"/>
            <a:ext cx="3819525" cy="8683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85351" name="Rectangle 7"/>
          <p:cNvSpPr>
            <a:spLocks noChangeArrowheads="1"/>
          </p:cNvSpPr>
          <p:nvPr/>
        </p:nvSpPr>
        <p:spPr bwMode="auto">
          <a:xfrm>
            <a:off x="2732088" y="1885950"/>
            <a:ext cx="3935412" cy="38544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Tree>
    <p:extLst>
      <p:ext uri="{BB962C8B-B14F-4D97-AF65-F5344CB8AC3E}">
        <p14:creationId xmlns:p14="http://schemas.microsoft.com/office/powerpoint/2010/main" val="2470268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0"/>
                                        <p:tgtEl>
                                          <p:spTgt spid="185351"/>
                                        </p:tgtEl>
                                      </p:cBhvr>
                                    </p:animEffect>
                                    <p:set>
                                      <p:cBhvr>
                                        <p:cTn id="7" dur="1" fill="hold">
                                          <p:stCondLst>
                                            <p:cond delay="4999"/>
                                          </p:stCondLst>
                                        </p:cTn>
                                        <p:tgtEl>
                                          <p:spTgt spid="1853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r>
              <a:rPr lang="de-DE" smtClean="0"/>
              <a:t>Adaline: Lernalgorithmus</a:t>
            </a:r>
          </a:p>
        </p:txBody>
      </p:sp>
      <p:sp>
        <p:nvSpPr>
          <p:cNvPr id="9223" name="Rectangle 3"/>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9224" name="Rectangle 4"/>
          <p:cNvSpPr>
            <a:spLocks noChangeArrowheads="1"/>
          </p:cNvSpPr>
          <p:nvPr/>
        </p:nvSpPr>
        <p:spPr bwMode="auto">
          <a:xfrm>
            <a:off x="515938" y="1176338"/>
            <a:ext cx="8242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sz="2400" dirty="0">
                <a:latin typeface="+mj-lt"/>
                <a:cs typeface="Times New Roman" pitchFamily="18" charset="0"/>
              </a:rPr>
              <a:t>Mi</a:t>
            </a:r>
            <a:r>
              <a:rPr lang="de-DE" sz="2400" dirty="0">
                <a:latin typeface="+mj-lt"/>
              </a:rPr>
              <a:t>n</a:t>
            </a:r>
            <a:r>
              <a:rPr lang="de-DE" sz="2400" dirty="0">
                <a:latin typeface="+mj-lt"/>
                <a:cs typeface="Times New Roman" pitchFamily="18" charset="0"/>
              </a:rPr>
              <a:t>imieru</a:t>
            </a:r>
            <a:r>
              <a:rPr lang="de-DE" sz="2400" dirty="0">
                <a:latin typeface="+mj-lt"/>
              </a:rPr>
              <a:t>n</a:t>
            </a:r>
            <a:r>
              <a:rPr lang="de-DE" sz="2400" dirty="0">
                <a:latin typeface="+mj-lt"/>
                <a:cs typeface="Times New Roman" pitchFamily="18" charset="0"/>
              </a:rPr>
              <a:t>g des erwartete</a:t>
            </a:r>
            <a:r>
              <a:rPr lang="de-DE" sz="2400" dirty="0">
                <a:latin typeface="+mj-lt"/>
              </a:rPr>
              <a:t>n</a:t>
            </a:r>
            <a:r>
              <a:rPr lang="de-DE" dirty="0">
                <a:latin typeface="+mj-lt"/>
              </a:rPr>
              <a:t> </a:t>
            </a:r>
            <a:r>
              <a:rPr lang="de-DE" sz="2400" dirty="0">
                <a:latin typeface="+mj-lt"/>
                <a:cs typeface="Times New Roman" pitchFamily="18" charset="0"/>
              </a:rPr>
              <a:t>quadratische</a:t>
            </a:r>
            <a:r>
              <a:rPr lang="de-DE" sz="2400" dirty="0">
                <a:latin typeface="+mj-lt"/>
              </a:rPr>
              <a:t>n</a:t>
            </a:r>
            <a:r>
              <a:rPr lang="de-DE" sz="2400" dirty="0">
                <a:latin typeface="+mj-lt"/>
                <a:cs typeface="Times New Roman" pitchFamily="18" charset="0"/>
              </a:rPr>
              <a:t> Fehlers</a:t>
            </a:r>
          </a:p>
          <a:p>
            <a:pPr>
              <a:spcBef>
                <a:spcPct val="0"/>
              </a:spcBef>
            </a:pPr>
            <a:r>
              <a:rPr lang="de-DE" sz="2400" dirty="0">
                <a:latin typeface="TIMES" charset="0"/>
                <a:cs typeface="Times New Roman" pitchFamily="18" charset="0"/>
              </a:rPr>
              <a:t>	</a:t>
            </a:r>
            <a:r>
              <a:rPr lang="de-DE" sz="2800" dirty="0">
                <a:latin typeface="Times New Roman" pitchFamily="18" charset="0"/>
                <a:cs typeface="Times New Roman" pitchFamily="18" charset="0"/>
              </a:rPr>
              <a:t>R(</a:t>
            </a:r>
            <a:r>
              <a:rPr lang="de-DE" sz="2800" b="1" dirty="0" err="1">
                <a:latin typeface="Times New Roman" pitchFamily="18" charset="0"/>
                <a:cs typeface="Times New Roman" pitchFamily="18" charset="0"/>
              </a:rPr>
              <a:t>w</a:t>
            </a:r>
            <a:r>
              <a:rPr lang="de-DE" sz="2800" dirty="0" err="1">
                <a:latin typeface="Times New Roman" pitchFamily="18" charset="0"/>
                <a:cs typeface="Times New Roman" pitchFamily="18" charset="0"/>
              </a:rPr>
              <a:t>,L</a:t>
            </a:r>
            <a:r>
              <a:rPr lang="de-DE" sz="2800" dirty="0">
                <a:latin typeface="Times New Roman" pitchFamily="18" charset="0"/>
                <a:cs typeface="Times New Roman" pitchFamily="18" charset="0"/>
              </a:rPr>
              <a:t>) := </a:t>
            </a:r>
            <a:r>
              <a:rPr lang="de-DE" sz="4000" dirty="0">
                <a:latin typeface="Times New Roman" pitchFamily="18" charset="0"/>
                <a:cs typeface="Times New Roman" pitchFamily="18" charset="0"/>
                <a:sym typeface="Symbol" pitchFamily="18" charset="2"/>
              </a:rPr>
              <a:t></a:t>
            </a:r>
            <a:r>
              <a:rPr lang="de-DE" sz="2800" dirty="0">
                <a:latin typeface="Times New Roman" pitchFamily="18" charset="0"/>
                <a:cs typeface="Times New Roman" pitchFamily="18" charset="0"/>
              </a:rPr>
              <a:t>(z</a:t>
            </a:r>
            <a:r>
              <a:rPr lang="de-DE" sz="2400" dirty="0">
                <a:latin typeface="Times New Roman" pitchFamily="18" charset="0"/>
                <a:cs typeface="Times New Roman" pitchFamily="18" charset="0"/>
                <a:sym typeface="Symbol" pitchFamily="18" charset="2"/>
              </a:rPr>
              <a:t>(</a:t>
            </a:r>
            <a:r>
              <a:rPr lang="de-DE" sz="2400" b="1" dirty="0">
                <a:latin typeface="Times New Roman" pitchFamily="18" charset="0"/>
                <a:cs typeface="Times New Roman" pitchFamily="18" charset="0"/>
                <a:sym typeface="Symbol" pitchFamily="18" charset="2"/>
              </a:rPr>
              <a:t>x</a:t>
            </a:r>
            <a:r>
              <a:rPr lang="de-DE" sz="2400" dirty="0">
                <a:latin typeface="Times New Roman" pitchFamily="18" charset="0"/>
                <a:cs typeface="Times New Roman" pitchFamily="18" charset="0"/>
                <a:sym typeface="Symbol" pitchFamily="18" charset="2"/>
              </a:rPr>
              <a:t>)</a:t>
            </a:r>
            <a:r>
              <a:rPr lang="de-DE" sz="2800" dirty="0">
                <a:latin typeface="Times New Roman" pitchFamily="18" charset="0"/>
                <a:cs typeface="Times New Roman" pitchFamily="18" charset="0"/>
                <a:sym typeface="Symbol" pitchFamily="18" charset="2"/>
              </a:rPr>
              <a:t> – L</a:t>
            </a:r>
            <a:r>
              <a:rPr lang="de-DE" sz="2400" dirty="0">
                <a:latin typeface="Times New Roman" pitchFamily="18" charset="0"/>
                <a:cs typeface="Times New Roman" pitchFamily="18" charset="0"/>
                <a:sym typeface="Symbol" pitchFamily="18" charset="2"/>
              </a:rPr>
              <a:t>(</a:t>
            </a:r>
            <a:r>
              <a:rPr lang="de-DE" sz="2400" b="1" dirty="0">
                <a:latin typeface="Times New Roman" pitchFamily="18" charset="0"/>
                <a:cs typeface="Times New Roman" pitchFamily="18" charset="0"/>
                <a:sym typeface="Symbol" pitchFamily="18" charset="2"/>
              </a:rPr>
              <a:t>x</a:t>
            </a:r>
            <a:r>
              <a:rPr lang="de-DE" sz="2400" dirty="0">
                <a:latin typeface="Times New Roman" pitchFamily="18" charset="0"/>
                <a:cs typeface="Times New Roman" pitchFamily="18" charset="0"/>
                <a:sym typeface="Symbol" pitchFamily="18" charset="2"/>
              </a:rPr>
              <a:t>)</a:t>
            </a:r>
            <a:r>
              <a:rPr lang="de-DE" sz="2800" dirty="0">
                <a:latin typeface="Times New Roman" pitchFamily="18" charset="0"/>
                <a:cs typeface="Times New Roman" pitchFamily="18" charset="0"/>
                <a:sym typeface="Symbol" pitchFamily="18" charset="2"/>
              </a:rPr>
              <a:t>)</a:t>
            </a:r>
            <a:r>
              <a:rPr lang="de-DE" sz="2800" baseline="30000" dirty="0">
                <a:latin typeface="Times New Roman" pitchFamily="18" charset="0"/>
                <a:cs typeface="Times New Roman" pitchFamily="18" charset="0"/>
                <a:sym typeface="Symbol" pitchFamily="18" charset="2"/>
              </a:rPr>
              <a:t>2</a:t>
            </a:r>
            <a:r>
              <a:rPr lang="de-DE" sz="4000" dirty="0">
                <a:latin typeface="Times New Roman" pitchFamily="18" charset="0"/>
                <a:cs typeface="Times New Roman" pitchFamily="18" charset="0"/>
                <a:sym typeface="Symbol" pitchFamily="18" charset="2"/>
              </a:rPr>
              <a:t></a:t>
            </a:r>
            <a:r>
              <a:rPr lang="de-DE" sz="2800" b="1" baseline="-30000" dirty="0">
                <a:latin typeface="Times New Roman" pitchFamily="18" charset="0"/>
                <a:cs typeface="Times New Roman" pitchFamily="18" charset="0"/>
              </a:rPr>
              <a:t>x</a:t>
            </a:r>
            <a:r>
              <a:rPr lang="de-DE" sz="2800" dirty="0">
                <a:latin typeface="Times New Roman" pitchFamily="18" charset="0"/>
                <a:cs typeface="Times New Roman" pitchFamily="18" charset="0"/>
                <a:sym typeface="Symbol" pitchFamily="18" charset="2"/>
              </a:rPr>
              <a:t>= </a:t>
            </a:r>
            <a:r>
              <a:rPr lang="de-DE" sz="4000" dirty="0">
                <a:latin typeface="Times New Roman" pitchFamily="18" charset="0"/>
                <a:cs typeface="Times New Roman" pitchFamily="18" charset="0"/>
                <a:sym typeface="Symbol" pitchFamily="18" charset="2"/>
              </a:rPr>
              <a:t></a:t>
            </a:r>
            <a:r>
              <a:rPr lang="de-DE" sz="2800" dirty="0">
                <a:latin typeface="Times New Roman" pitchFamily="18" charset="0"/>
                <a:cs typeface="Times New Roman" pitchFamily="18" charset="0"/>
              </a:rPr>
              <a:t>(</a:t>
            </a:r>
            <a:r>
              <a:rPr lang="de-DE" sz="2800" b="1" dirty="0" err="1">
                <a:latin typeface="Times New Roman" pitchFamily="18" charset="0"/>
                <a:cs typeface="Times New Roman" pitchFamily="18" charset="0"/>
                <a:sym typeface="Symbol" pitchFamily="18" charset="2"/>
              </a:rPr>
              <a:t>w</a:t>
            </a:r>
            <a:r>
              <a:rPr lang="de-DE" sz="2800" baseline="30000" dirty="0" err="1">
                <a:latin typeface="Times New Roman" pitchFamily="18" charset="0"/>
                <a:cs typeface="Times New Roman" pitchFamily="18" charset="0"/>
                <a:sym typeface="Symbol" pitchFamily="18" charset="2"/>
              </a:rPr>
              <a:t>T</a:t>
            </a:r>
            <a:r>
              <a:rPr lang="de-DE" sz="2800" b="1" dirty="0" err="1">
                <a:latin typeface="Times New Roman" pitchFamily="18" charset="0"/>
                <a:cs typeface="Times New Roman" pitchFamily="18" charset="0"/>
                <a:sym typeface="Symbol" pitchFamily="18" charset="2"/>
              </a:rPr>
              <a:t>x</a:t>
            </a:r>
            <a:r>
              <a:rPr lang="de-DE" sz="2800" dirty="0">
                <a:latin typeface="Times New Roman" pitchFamily="18" charset="0"/>
                <a:cs typeface="Times New Roman" pitchFamily="18" charset="0"/>
                <a:sym typeface="Symbol" pitchFamily="18" charset="2"/>
              </a:rPr>
              <a:t> – L</a:t>
            </a:r>
            <a:r>
              <a:rPr lang="de-DE" sz="2400" dirty="0">
                <a:latin typeface="Times New Roman" pitchFamily="18" charset="0"/>
                <a:cs typeface="Times New Roman" pitchFamily="18" charset="0"/>
                <a:sym typeface="Symbol" pitchFamily="18" charset="2"/>
              </a:rPr>
              <a:t>(</a:t>
            </a:r>
            <a:r>
              <a:rPr lang="de-DE" sz="2400" b="1" dirty="0">
                <a:latin typeface="Times New Roman" pitchFamily="18" charset="0"/>
                <a:cs typeface="Times New Roman" pitchFamily="18" charset="0"/>
                <a:sym typeface="Symbol" pitchFamily="18" charset="2"/>
              </a:rPr>
              <a:t>x</a:t>
            </a:r>
            <a:r>
              <a:rPr lang="de-DE" sz="2400" dirty="0">
                <a:latin typeface="Times New Roman" pitchFamily="18" charset="0"/>
                <a:cs typeface="Times New Roman" pitchFamily="18" charset="0"/>
                <a:sym typeface="Symbol" pitchFamily="18" charset="2"/>
              </a:rPr>
              <a:t>)</a:t>
            </a:r>
            <a:r>
              <a:rPr lang="de-DE" sz="2800" dirty="0">
                <a:latin typeface="Times New Roman" pitchFamily="18" charset="0"/>
                <a:cs typeface="Times New Roman" pitchFamily="18" charset="0"/>
                <a:sym typeface="Symbol" pitchFamily="18" charset="2"/>
              </a:rPr>
              <a:t>)</a:t>
            </a:r>
            <a:r>
              <a:rPr lang="de-DE" sz="2800" baseline="30000" dirty="0">
                <a:latin typeface="Times New Roman" pitchFamily="18" charset="0"/>
                <a:cs typeface="Times New Roman" pitchFamily="18" charset="0"/>
                <a:sym typeface="Symbol" pitchFamily="18" charset="2"/>
              </a:rPr>
              <a:t>2</a:t>
            </a:r>
            <a:r>
              <a:rPr lang="de-DE" sz="4000" dirty="0">
                <a:latin typeface="Times New Roman" pitchFamily="18" charset="0"/>
                <a:cs typeface="Times New Roman" pitchFamily="18" charset="0"/>
                <a:sym typeface="Symbol" pitchFamily="18" charset="2"/>
              </a:rPr>
              <a:t></a:t>
            </a:r>
            <a:r>
              <a:rPr lang="de-DE" sz="2800" b="1" baseline="-30000" dirty="0">
                <a:latin typeface="Times New Roman" pitchFamily="18" charset="0"/>
                <a:cs typeface="Times New Roman" pitchFamily="18" charset="0"/>
              </a:rPr>
              <a:t>x</a:t>
            </a:r>
            <a:r>
              <a:rPr lang="de-DE" sz="2800" dirty="0">
                <a:sym typeface="Symbol" pitchFamily="18" charset="2"/>
              </a:rPr>
              <a:t> </a:t>
            </a:r>
          </a:p>
        </p:txBody>
      </p:sp>
      <p:sp>
        <p:nvSpPr>
          <p:cNvPr id="186373" name="Rectangle 5"/>
          <p:cNvSpPr>
            <a:spLocks noChangeArrowheads="1"/>
          </p:cNvSpPr>
          <p:nvPr/>
        </p:nvSpPr>
        <p:spPr bwMode="auto">
          <a:xfrm>
            <a:off x="582613" y="2301875"/>
            <a:ext cx="800258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nSpc>
                <a:spcPct val="110000"/>
              </a:lnSpc>
              <a:spcBef>
                <a:spcPct val="0"/>
              </a:spcBef>
            </a:pPr>
            <a:r>
              <a:rPr lang="de-DE" sz="2400" dirty="0">
                <a:latin typeface="+mj-lt"/>
                <a:cs typeface="Times New Roman" pitchFamily="18" charset="0"/>
              </a:rPr>
              <a:t>durch A</a:t>
            </a:r>
            <a:r>
              <a:rPr lang="de-DE" sz="2400" dirty="0">
                <a:latin typeface="+mj-lt"/>
              </a:rPr>
              <a:t>n</a:t>
            </a:r>
            <a:r>
              <a:rPr lang="de-DE" sz="2400" dirty="0">
                <a:latin typeface="+mj-lt"/>
                <a:cs typeface="Times New Roman" pitchFamily="18" charset="0"/>
              </a:rPr>
              <a:t>passung der Parameter </a:t>
            </a:r>
          </a:p>
          <a:p>
            <a:pPr>
              <a:lnSpc>
                <a:spcPct val="140000"/>
              </a:lnSpc>
              <a:spcBef>
                <a:spcPct val="0"/>
              </a:spcBef>
            </a:pPr>
            <a:r>
              <a:rPr lang="de-DE" sz="1800" b="1" dirty="0">
                <a:latin typeface="TIMES" charset="0"/>
                <a:cs typeface="Times New Roman" pitchFamily="18" charset="0"/>
              </a:rPr>
              <a:t>	</a:t>
            </a:r>
            <a:r>
              <a:rPr lang="de-DE" sz="2800" b="1" dirty="0">
                <a:latin typeface="Times New Roman" pitchFamily="18" charset="0"/>
                <a:cs typeface="Times New Roman" pitchFamily="18" charset="0"/>
              </a:rPr>
              <a:t>w</a:t>
            </a:r>
            <a:r>
              <a:rPr lang="de-DE" sz="2400" dirty="0">
                <a:latin typeface="TIMES" charset="0"/>
                <a:cs typeface="Times New Roman" pitchFamily="18" charset="0"/>
              </a:rPr>
              <a:t>(</a:t>
            </a:r>
            <a:r>
              <a:rPr lang="de-DE" dirty="0">
                <a:latin typeface="TIMES" charset="0"/>
                <a:cs typeface="Times New Roman" pitchFamily="18" charset="0"/>
              </a:rPr>
              <a:t>t</a:t>
            </a:r>
            <a:r>
              <a:rPr lang="de-DE" sz="2400" dirty="0">
                <a:latin typeface="TIMES" charset="0"/>
                <a:cs typeface="Times New Roman" pitchFamily="18" charset="0"/>
              </a:rPr>
              <a:t>)</a:t>
            </a:r>
            <a:r>
              <a:rPr lang="de-DE" sz="2800" dirty="0">
                <a:latin typeface="TIMES" charset="0"/>
                <a:cs typeface="Times New Roman" pitchFamily="18" charset="0"/>
              </a:rPr>
              <a:t> = </a:t>
            </a:r>
            <a:r>
              <a:rPr lang="de-DE" sz="2800" b="1" dirty="0">
                <a:latin typeface="Times New Roman" pitchFamily="18" charset="0"/>
                <a:cs typeface="Times New Roman" pitchFamily="18" charset="0"/>
              </a:rPr>
              <a:t>w</a:t>
            </a:r>
            <a:r>
              <a:rPr lang="de-DE" sz="2400" dirty="0">
                <a:latin typeface="TIMES" charset="0"/>
                <a:cs typeface="Times New Roman" pitchFamily="18" charset="0"/>
              </a:rPr>
              <a:t>(</a:t>
            </a:r>
            <a:r>
              <a:rPr lang="de-DE" dirty="0">
                <a:latin typeface="TIMES" charset="0"/>
                <a:cs typeface="Times New Roman" pitchFamily="18" charset="0"/>
              </a:rPr>
              <a:t>t–1</a:t>
            </a:r>
            <a:r>
              <a:rPr lang="de-DE" sz="2400" dirty="0">
                <a:latin typeface="TIMES" charset="0"/>
                <a:cs typeface="Times New Roman" pitchFamily="18" charset="0"/>
              </a:rPr>
              <a:t>)</a:t>
            </a:r>
            <a:r>
              <a:rPr lang="de-DE" sz="2800" dirty="0">
                <a:latin typeface="TIMES" charset="0"/>
                <a:cs typeface="Times New Roman" pitchFamily="18" charset="0"/>
              </a:rPr>
              <a:t> – </a:t>
            </a:r>
            <a:r>
              <a:rPr lang="de-DE" sz="2800" dirty="0">
                <a:cs typeface="Times New Roman" pitchFamily="18" charset="0"/>
                <a:sym typeface="Symbol" pitchFamily="18" charset="2"/>
              </a:rPr>
              <a:t></a:t>
            </a:r>
            <a:r>
              <a:rPr lang="de-DE" sz="2400" dirty="0">
                <a:latin typeface="Times New Roman" pitchFamily="18" charset="0"/>
                <a:cs typeface="Times New Roman" pitchFamily="18" charset="0"/>
              </a:rPr>
              <a:t>(t)</a:t>
            </a:r>
            <a:r>
              <a:rPr lang="de-DE" sz="2800" dirty="0">
                <a:latin typeface="TIMES" charset="0"/>
                <a:cs typeface="Times New Roman" pitchFamily="18" charset="0"/>
              </a:rPr>
              <a:t>      </a:t>
            </a:r>
            <a:r>
              <a:rPr lang="de-DE" sz="2400" dirty="0"/>
              <a:t>R(</a:t>
            </a:r>
            <a:r>
              <a:rPr lang="de-DE" sz="2800" b="1" dirty="0">
                <a:latin typeface="Times New Roman" pitchFamily="18" charset="0"/>
              </a:rPr>
              <a:t>w</a:t>
            </a:r>
            <a:r>
              <a:rPr lang="de-DE" dirty="0"/>
              <a:t>(t–1)</a:t>
            </a:r>
            <a:r>
              <a:rPr lang="de-DE" sz="2400" dirty="0"/>
              <a:t>)</a:t>
            </a:r>
            <a:r>
              <a:rPr lang="de-DE" dirty="0"/>
              <a:t> </a:t>
            </a:r>
          </a:p>
        </p:txBody>
      </p:sp>
      <p:graphicFrame>
        <p:nvGraphicFramePr>
          <p:cNvPr id="186374" name="Object 6"/>
          <p:cNvGraphicFramePr>
            <a:graphicFrameLocks noChangeAspect="1"/>
          </p:cNvGraphicFramePr>
          <p:nvPr>
            <p:extLst>
              <p:ext uri="{D42A27DB-BD31-4B8C-83A1-F6EECF244321}">
                <p14:modId xmlns:p14="http://schemas.microsoft.com/office/powerpoint/2010/main" val="968777009"/>
              </p:ext>
            </p:extLst>
          </p:nvPr>
        </p:nvGraphicFramePr>
        <p:xfrm>
          <a:off x="4075113" y="2674938"/>
          <a:ext cx="585787" cy="901700"/>
        </p:xfrm>
        <a:graphic>
          <a:graphicData uri="http://schemas.openxmlformats.org/presentationml/2006/ole">
            <mc:AlternateContent xmlns:mc="http://schemas.openxmlformats.org/markup-compatibility/2006">
              <mc:Choice xmlns:v="urn:schemas-microsoft-com:vml" Requires="v">
                <p:oleObj spid="_x0000_s9333" name="Equation" r:id="rId4" imgW="228501" imgH="355446" progId="Equation.DSMT4">
                  <p:embed/>
                </p:oleObj>
              </mc:Choice>
              <mc:Fallback>
                <p:oleObj name="Equation" r:id="rId4" imgW="228501" imgH="355446"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5113" y="2674938"/>
                        <a:ext cx="585787"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75" name="Rectangle 7"/>
          <p:cNvSpPr>
            <a:spLocks noChangeArrowheads="1"/>
          </p:cNvSpPr>
          <p:nvPr/>
        </p:nvSpPr>
        <p:spPr bwMode="auto">
          <a:xfrm>
            <a:off x="423863" y="3679825"/>
            <a:ext cx="8474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r">
              <a:spcBef>
                <a:spcPct val="0"/>
              </a:spcBef>
            </a:pPr>
            <a:r>
              <a:rPr lang="de-DE" sz="2800" b="1">
                <a:latin typeface="Times New Roman" pitchFamily="18" charset="0"/>
                <a:cs typeface="Times New Roman" pitchFamily="18" charset="0"/>
              </a:rPr>
              <a:t>w</a:t>
            </a:r>
            <a:r>
              <a:rPr lang="de-DE" sz="2400">
                <a:latin typeface="Times New Roman" pitchFamily="18" charset="0"/>
                <a:cs typeface="Times New Roman" pitchFamily="18" charset="0"/>
              </a:rPr>
              <a:t>(t)</a:t>
            </a:r>
            <a:r>
              <a:rPr lang="de-DE" sz="2800">
                <a:latin typeface="Times New Roman" pitchFamily="18" charset="0"/>
                <a:cs typeface="Times New Roman" pitchFamily="18" charset="0"/>
              </a:rPr>
              <a:t> = </a:t>
            </a:r>
            <a:r>
              <a:rPr lang="de-DE" sz="2800" b="1">
                <a:latin typeface="Times New Roman" pitchFamily="18" charset="0"/>
                <a:cs typeface="Times New Roman" pitchFamily="18" charset="0"/>
              </a:rPr>
              <a:t>w</a:t>
            </a:r>
            <a:r>
              <a:rPr lang="de-DE" sz="2400">
                <a:latin typeface="Times New Roman" pitchFamily="18" charset="0"/>
                <a:cs typeface="Times New Roman" pitchFamily="18" charset="0"/>
              </a:rPr>
              <a:t>(t-1)</a:t>
            </a:r>
            <a:r>
              <a:rPr lang="de-DE" sz="2800">
                <a:latin typeface="Times New Roman" pitchFamily="18" charset="0"/>
                <a:cs typeface="Times New Roman" pitchFamily="18" charset="0"/>
              </a:rPr>
              <a:t> –</a:t>
            </a:r>
            <a:r>
              <a:rPr lang="de-DE" sz="2800">
                <a:latin typeface="TIMES" charset="0"/>
                <a:cs typeface="Times New Roman" pitchFamily="18" charset="0"/>
              </a:rPr>
              <a:t> </a:t>
            </a:r>
            <a:r>
              <a:rPr lang="de-DE" sz="2800">
                <a:cs typeface="Times New Roman" pitchFamily="18" charset="0"/>
                <a:sym typeface="Symbol" pitchFamily="18" charset="2"/>
              </a:rPr>
              <a:t></a:t>
            </a:r>
            <a:r>
              <a:rPr lang="de-DE" sz="2400">
                <a:latin typeface="TIMES" charset="0"/>
                <a:cs typeface="Times New Roman" pitchFamily="18" charset="0"/>
              </a:rPr>
              <a:t>(</a:t>
            </a:r>
            <a:r>
              <a:rPr lang="de-DE" sz="2400">
                <a:latin typeface="Times New Roman" pitchFamily="18" charset="0"/>
                <a:cs typeface="Times New Roman" pitchFamily="18" charset="0"/>
              </a:rPr>
              <a:t>t</a:t>
            </a:r>
            <a:r>
              <a:rPr lang="de-DE" sz="2400">
                <a:latin typeface="TIMES" charset="0"/>
                <a:cs typeface="Times New Roman" pitchFamily="18" charset="0"/>
              </a:rPr>
              <a:t>)</a:t>
            </a:r>
            <a:r>
              <a:rPr lang="de-DE" sz="2800">
                <a:latin typeface="TIMES" charset="0"/>
                <a:cs typeface="Times New Roman" pitchFamily="18" charset="0"/>
                <a:sym typeface="Symbol" pitchFamily="18" charset="2"/>
              </a:rPr>
              <a:t>(</a:t>
            </a:r>
            <a:r>
              <a:rPr lang="de-DE" sz="2800" b="1">
                <a:latin typeface="Times New Roman" pitchFamily="18" charset="0"/>
                <a:cs typeface="Times New Roman" pitchFamily="18" charset="0"/>
                <a:sym typeface="Symbol" pitchFamily="18" charset="2"/>
              </a:rPr>
              <a:t>w</a:t>
            </a:r>
            <a:r>
              <a:rPr lang="de-DE" sz="2800" baseline="30000">
                <a:latin typeface="Times New Roman" pitchFamily="18" charset="0"/>
                <a:cs typeface="Times New Roman" pitchFamily="18" charset="0"/>
                <a:sym typeface="Symbol" pitchFamily="18" charset="2"/>
              </a:rPr>
              <a:t>T</a:t>
            </a:r>
            <a:r>
              <a:rPr lang="de-DE" sz="2800" b="1">
                <a:latin typeface="Times New Roman" pitchFamily="18" charset="0"/>
                <a:cs typeface="Times New Roman" pitchFamily="18" charset="0"/>
                <a:sym typeface="Symbol" pitchFamily="18" charset="2"/>
              </a:rPr>
              <a:t>x</a:t>
            </a:r>
            <a:r>
              <a:rPr lang="de-DE" sz="2800">
                <a:latin typeface="Times New Roman" pitchFamily="18" charset="0"/>
                <a:cs typeface="Times New Roman" pitchFamily="18" charset="0"/>
                <a:sym typeface="Symbol" pitchFamily="18" charset="2"/>
              </a:rPr>
              <a:t>–L</a:t>
            </a:r>
            <a:r>
              <a:rPr lang="de-DE" sz="2400">
                <a:latin typeface="Times New Roman" pitchFamily="18" charset="0"/>
                <a:cs typeface="Times New Roman" pitchFamily="18" charset="0"/>
                <a:sym typeface="Symbol" pitchFamily="18" charset="2"/>
              </a:rPr>
              <a:t>(</a:t>
            </a:r>
            <a:r>
              <a:rPr lang="de-DE" sz="2400" b="1">
                <a:latin typeface="Times New Roman" pitchFamily="18" charset="0"/>
                <a:cs typeface="Times New Roman" pitchFamily="18" charset="0"/>
                <a:sym typeface="Symbol" pitchFamily="18" charset="2"/>
              </a:rPr>
              <a:t>x</a:t>
            </a:r>
            <a:r>
              <a:rPr lang="de-DE" sz="2400">
                <a:latin typeface="Times New Roman" pitchFamily="18" charset="0"/>
                <a:cs typeface="Times New Roman" pitchFamily="18" charset="0"/>
                <a:sym typeface="Symbol" pitchFamily="18" charset="2"/>
              </a:rPr>
              <a:t>)</a:t>
            </a:r>
            <a:r>
              <a:rPr lang="de-DE" sz="2800">
                <a:latin typeface="Times New Roman" pitchFamily="18" charset="0"/>
                <a:cs typeface="Times New Roman" pitchFamily="18" charset="0"/>
                <a:sym typeface="Symbol" pitchFamily="18" charset="2"/>
              </a:rPr>
              <a:t>)</a:t>
            </a:r>
            <a:r>
              <a:rPr lang="de-DE" sz="2800" b="1">
                <a:latin typeface="Times New Roman" pitchFamily="18" charset="0"/>
                <a:cs typeface="Times New Roman" pitchFamily="18" charset="0"/>
                <a:sym typeface="Symbol" pitchFamily="18" charset="2"/>
              </a:rPr>
              <a:t>x</a:t>
            </a:r>
            <a:r>
              <a:rPr lang="de-DE" sz="2400">
                <a:latin typeface="TIMES" charset="0"/>
                <a:cs typeface="Times New Roman" pitchFamily="18" charset="0"/>
                <a:sym typeface="Symbol" pitchFamily="18" charset="2"/>
              </a:rPr>
              <a:t> 	</a:t>
            </a:r>
            <a:r>
              <a:rPr lang="de-DE" i="1">
                <a:solidFill>
                  <a:schemeClr val="accent2"/>
                </a:solidFill>
                <a:cs typeface="Times New Roman" pitchFamily="18" charset="0"/>
                <a:sym typeface="Symbol" pitchFamily="18" charset="2"/>
              </a:rPr>
              <a:t>stochastische Approximation</a:t>
            </a:r>
            <a:r>
              <a:rPr lang="de-DE" sz="2400">
                <a:solidFill>
                  <a:schemeClr val="accent2"/>
                </a:solidFill>
                <a:sym typeface="Symbol" pitchFamily="18" charset="2"/>
              </a:rPr>
              <a:t> </a:t>
            </a:r>
          </a:p>
        </p:txBody>
      </p:sp>
      <p:sp>
        <p:nvSpPr>
          <p:cNvPr id="186376" name="Rectangle 8"/>
          <p:cNvSpPr>
            <a:spLocks noChangeArrowheads="1"/>
          </p:cNvSpPr>
          <p:nvPr/>
        </p:nvSpPr>
        <p:spPr bwMode="auto">
          <a:xfrm>
            <a:off x="908050" y="4662488"/>
            <a:ext cx="43259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sz="2800" b="1">
                <a:latin typeface="Times New Roman" pitchFamily="18" charset="0"/>
                <a:cs typeface="Times New Roman" pitchFamily="18" charset="0"/>
              </a:rPr>
              <a:t>w</a:t>
            </a:r>
            <a:r>
              <a:rPr lang="de-DE" sz="2400">
                <a:latin typeface="Times New Roman" pitchFamily="18" charset="0"/>
                <a:cs typeface="Times New Roman" pitchFamily="18" charset="0"/>
              </a:rPr>
              <a:t>(t)</a:t>
            </a:r>
            <a:r>
              <a:rPr lang="de-DE" sz="2800">
                <a:latin typeface="Times New Roman" pitchFamily="18" charset="0"/>
                <a:cs typeface="Times New Roman" pitchFamily="18" charset="0"/>
              </a:rPr>
              <a:t> = </a:t>
            </a:r>
            <a:r>
              <a:rPr lang="de-DE" sz="2800" b="1">
                <a:latin typeface="Times New Roman" pitchFamily="18" charset="0"/>
                <a:cs typeface="Times New Roman" pitchFamily="18" charset="0"/>
              </a:rPr>
              <a:t>w</a:t>
            </a:r>
            <a:r>
              <a:rPr lang="de-DE" sz="2400">
                <a:latin typeface="Times New Roman" pitchFamily="18" charset="0"/>
                <a:cs typeface="Times New Roman" pitchFamily="18" charset="0"/>
              </a:rPr>
              <a:t>(t–1)</a:t>
            </a:r>
            <a:r>
              <a:rPr lang="de-DE" sz="2800">
                <a:latin typeface="Times New Roman" pitchFamily="18" charset="0"/>
                <a:cs typeface="Times New Roman" pitchFamily="18" charset="0"/>
              </a:rPr>
              <a:t> –</a:t>
            </a:r>
            <a:r>
              <a:rPr lang="de-DE" sz="2800">
                <a:latin typeface="TIMES" charset="0"/>
                <a:cs typeface="Times New Roman" pitchFamily="18" charset="0"/>
              </a:rPr>
              <a:t> </a:t>
            </a:r>
            <a:r>
              <a:rPr lang="de-DE" sz="2800">
                <a:cs typeface="Times New Roman" pitchFamily="18" charset="0"/>
                <a:sym typeface="Symbol" pitchFamily="18" charset="2"/>
              </a:rPr>
              <a:t></a:t>
            </a:r>
            <a:r>
              <a:rPr lang="de-DE" sz="2400">
                <a:latin typeface="TIMES" charset="0"/>
                <a:cs typeface="Times New Roman" pitchFamily="18" charset="0"/>
              </a:rPr>
              <a:t>(t</a:t>
            </a:r>
            <a:r>
              <a:rPr lang="de-DE" sz="2400">
                <a:latin typeface="Times New Roman" pitchFamily="18" charset="0"/>
                <a:cs typeface="Times New Roman" pitchFamily="18" charset="0"/>
              </a:rPr>
              <a:t>)</a:t>
            </a:r>
            <a:r>
              <a:rPr lang="de-DE" sz="2800">
                <a:latin typeface="Times New Roman" pitchFamily="18" charset="0"/>
                <a:cs typeface="Times New Roman" pitchFamily="18" charset="0"/>
                <a:sym typeface="Symbol" pitchFamily="18" charset="2"/>
              </a:rPr>
              <a:t>(</a:t>
            </a:r>
            <a:r>
              <a:rPr lang="de-DE" sz="2800" b="1">
                <a:latin typeface="Times New Roman" pitchFamily="18" charset="0"/>
                <a:cs typeface="Times New Roman" pitchFamily="18" charset="0"/>
                <a:sym typeface="Symbol" pitchFamily="18" charset="2"/>
              </a:rPr>
              <a:t>w</a:t>
            </a:r>
            <a:r>
              <a:rPr lang="de-DE" sz="2800" baseline="30000">
                <a:latin typeface="Times New Roman" pitchFamily="18" charset="0"/>
                <a:cs typeface="Times New Roman" pitchFamily="18" charset="0"/>
                <a:sym typeface="Symbol" pitchFamily="18" charset="2"/>
              </a:rPr>
              <a:t>T</a:t>
            </a:r>
            <a:r>
              <a:rPr lang="de-DE" sz="2800" b="1">
                <a:latin typeface="Times New Roman" pitchFamily="18" charset="0"/>
                <a:cs typeface="Times New Roman" pitchFamily="18" charset="0"/>
                <a:sym typeface="Symbol" pitchFamily="18" charset="2"/>
              </a:rPr>
              <a:t>x</a:t>
            </a:r>
            <a:r>
              <a:rPr lang="de-DE" sz="2800">
                <a:latin typeface="Times New Roman" pitchFamily="18" charset="0"/>
                <a:cs typeface="Times New Roman" pitchFamily="18" charset="0"/>
                <a:sym typeface="Symbol" pitchFamily="18" charset="2"/>
              </a:rPr>
              <a:t>–L</a:t>
            </a:r>
            <a:r>
              <a:rPr lang="de-DE" sz="2400">
                <a:latin typeface="Times New Roman" pitchFamily="18" charset="0"/>
                <a:cs typeface="Times New Roman" pitchFamily="18" charset="0"/>
                <a:sym typeface="Symbol" pitchFamily="18" charset="2"/>
              </a:rPr>
              <a:t>(</a:t>
            </a:r>
            <a:r>
              <a:rPr lang="de-DE" sz="2400" b="1">
                <a:latin typeface="Times New Roman" pitchFamily="18" charset="0"/>
                <a:cs typeface="Times New Roman" pitchFamily="18" charset="0"/>
                <a:sym typeface="Symbol" pitchFamily="18" charset="2"/>
              </a:rPr>
              <a:t>x</a:t>
            </a:r>
            <a:r>
              <a:rPr lang="de-DE" sz="2400">
                <a:latin typeface="Times New Roman" pitchFamily="18" charset="0"/>
                <a:cs typeface="Times New Roman" pitchFamily="18" charset="0"/>
                <a:sym typeface="Symbol" pitchFamily="18" charset="2"/>
              </a:rPr>
              <a:t>)</a:t>
            </a:r>
            <a:r>
              <a:rPr lang="de-DE" sz="2800">
                <a:latin typeface="Times New Roman" pitchFamily="18" charset="0"/>
                <a:cs typeface="Times New Roman" pitchFamily="18" charset="0"/>
                <a:sym typeface="Symbol" pitchFamily="18" charset="2"/>
              </a:rPr>
              <a:t>)</a:t>
            </a:r>
          </a:p>
        </p:txBody>
      </p:sp>
      <p:graphicFrame>
        <p:nvGraphicFramePr>
          <p:cNvPr id="186377" name="Object 9"/>
          <p:cNvGraphicFramePr>
            <a:graphicFrameLocks noChangeAspect="1"/>
          </p:cNvGraphicFramePr>
          <p:nvPr/>
        </p:nvGraphicFramePr>
        <p:xfrm>
          <a:off x="5024438" y="4530725"/>
          <a:ext cx="627062" cy="1044575"/>
        </p:xfrm>
        <a:graphic>
          <a:graphicData uri="http://schemas.openxmlformats.org/presentationml/2006/ole">
            <mc:AlternateContent xmlns:mc="http://schemas.openxmlformats.org/markup-compatibility/2006">
              <mc:Choice xmlns:v="urn:schemas-microsoft-com:vml" Requires="v">
                <p:oleObj spid="_x0000_s9334" name="Equation" r:id="rId6" imgW="253890" imgH="431613" progId="Equation.DSMT4">
                  <p:embed/>
                </p:oleObj>
              </mc:Choice>
              <mc:Fallback>
                <p:oleObj name="Equation" r:id="rId6" imgW="253890" imgH="431613"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438" y="4530725"/>
                        <a:ext cx="627062"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78" name="Rectangle 10"/>
          <p:cNvSpPr>
            <a:spLocks noChangeArrowheads="1"/>
          </p:cNvSpPr>
          <p:nvPr/>
        </p:nvSpPr>
        <p:spPr bwMode="auto">
          <a:xfrm>
            <a:off x="5732463" y="4756150"/>
            <a:ext cx="31019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r">
              <a:spcBef>
                <a:spcPct val="0"/>
              </a:spcBef>
            </a:pPr>
            <a:r>
              <a:rPr lang="de-DE" i="1">
                <a:solidFill>
                  <a:schemeClr val="accent2"/>
                </a:solidFill>
                <a:cs typeface="Times New Roman" pitchFamily="18" charset="0"/>
              </a:rPr>
              <a:t>Widrow-Hoff Lernregel</a:t>
            </a:r>
            <a:r>
              <a:rPr lang="de-DE" sz="2500"/>
              <a:t> </a:t>
            </a:r>
            <a:endParaRPr lang="de-DE" sz="4800">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3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63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63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63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p:bldP spid="186375" grpId="0"/>
      <p:bldP spid="186376" grpId="0"/>
      <p:bldP spid="1863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de-DE" smtClean="0"/>
              <a:t>Übersicht: Lernen </a:t>
            </a:r>
          </a:p>
        </p:txBody>
      </p:sp>
      <p:sp>
        <p:nvSpPr>
          <p:cNvPr id="191491" name="Rectangle 3"/>
          <p:cNvSpPr>
            <a:spLocks noGrp="1" noChangeArrowheads="1"/>
          </p:cNvSpPr>
          <p:nvPr>
            <p:ph type="body" idx="1"/>
          </p:nvPr>
        </p:nvSpPr>
        <p:spPr>
          <a:xfrm>
            <a:off x="611188" y="1268413"/>
            <a:ext cx="8256587" cy="4691062"/>
          </a:xfrm>
        </p:spPr>
        <p:txBody>
          <a:bodyPr/>
          <a:lstStyle/>
          <a:p>
            <a:pPr marL="0" indent="0">
              <a:buFontTx/>
              <a:buNone/>
            </a:pPr>
            <a:r>
              <a:rPr lang="de-DE" dirty="0" smtClean="0"/>
              <a:t>Assoziativspeicher</a:t>
            </a:r>
          </a:p>
          <a:p>
            <a:pPr marL="0" indent="0">
              <a:buFontTx/>
              <a:buNone/>
            </a:pPr>
            <a:r>
              <a:rPr lang="de-DE" dirty="0" smtClean="0"/>
              <a:t>	</a:t>
            </a:r>
            <a:r>
              <a:rPr lang="de-DE" b="0" dirty="0" smtClean="0"/>
              <a:t>1. Muster </a:t>
            </a:r>
            <a:r>
              <a:rPr lang="de-DE" dirty="0" err="1" smtClean="0">
                <a:solidFill>
                  <a:srgbClr val="000000"/>
                </a:solidFill>
                <a:latin typeface="Times New Roman" pitchFamily="18" charset="0"/>
                <a:cs typeface="Times New Roman" pitchFamily="18" charset="0"/>
              </a:rPr>
              <a:t>x</a:t>
            </a:r>
            <a:r>
              <a:rPr lang="de-DE" b="0" baseline="30000" dirty="0" err="1" smtClean="0">
                <a:solidFill>
                  <a:srgbClr val="000000"/>
                </a:solidFill>
                <a:latin typeface="Times New Roman" pitchFamily="18" charset="0"/>
                <a:cs typeface="Times New Roman" pitchFamily="18" charset="0"/>
              </a:rPr>
              <a:t>k</a:t>
            </a:r>
            <a:r>
              <a:rPr lang="de-DE" b="0" dirty="0" smtClean="0"/>
              <a:t> eingespeichert</a:t>
            </a:r>
          </a:p>
          <a:p>
            <a:pPr marL="0" indent="0">
              <a:buFontTx/>
              <a:buNone/>
            </a:pPr>
            <a:r>
              <a:rPr lang="de-DE" dirty="0" smtClean="0"/>
              <a:t>	 </a:t>
            </a:r>
            <a:r>
              <a:rPr lang="de-DE" dirty="0" err="1" smtClean="0">
                <a:solidFill>
                  <a:srgbClr val="000000"/>
                </a:solidFill>
                <a:latin typeface="Times New Roman" pitchFamily="18" charset="0"/>
                <a:cs typeface="Times New Roman" pitchFamily="18" charset="0"/>
              </a:rPr>
              <a:t>w</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(1) = </a:t>
            </a:r>
            <a:r>
              <a:rPr lang="de-DE" b="0" dirty="0" err="1" smtClean="0">
                <a:solidFill>
                  <a:srgbClr val="000000"/>
                </a:solidFill>
                <a:latin typeface="Times New Roman" pitchFamily="18" charset="0"/>
                <a:cs typeface="Times New Roman" pitchFamily="18" charset="0"/>
              </a:rPr>
              <a:t>L</a:t>
            </a:r>
            <a:r>
              <a:rPr lang="de-DE" b="0" baseline="-30000" dirty="0" err="1" smtClean="0">
                <a:solidFill>
                  <a:srgbClr val="000000"/>
                </a:solidFill>
                <a:latin typeface="Times New Roman" pitchFamily="18" charset="0"/>
                <a:cs typeface="Times New Roman" pitchFamily="18" charset="0"/>
              </a:rPr>
              <a:t>i</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 </a:t>
            </a:r>
            <a:r>
              <a:rPr lang="de-DE" dirty="0" err="1" smtClean="0">
                <a:solidFill>
                  <a:srgbClr val="000000"/>
                </a:solidFill>
                <a:latin typeface="Times New Roman" pitchFamily="18" charset="0"/>
                <a:cs typeface="Times New Roman" pitchFamily="18" charset="0"/>
              </a:rPr>
              <a:t>x</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 			</a:t>
            </a:r>
            <a:r>
              <a:rPr lang="de-DE" b="0" i="1" dirty="0" smtClean="0">
                <a:solidFill>
                  <a:srgbClr val="000000"/>
                </a:solidFill>
                <a:latin typeface="Times New Roman" pitchFamily="18" charset="0"/>
                <a:cs typeface="Times New Roman" pitchFamily="18" charset="0"/>
              </a:rPr>
              <a:t>(</a:t>
            </a:r>
            <a:r>
              <a:rPr lang="de-DE" b="0" i="1" dirty="0" err="1" smtClean="0">
                <a:solidFill>
                  <a:srgbClr val="000000"/>
                </a:solidFill>
                <a:latin typeface="Times New Roman" pitchFamily="18" charset="0"/>
                <a:cs typeface="Times New Roman" pitchFamily="18" charset="0"/>
              </a:rPr>
              <a:t>Hebb‘sche</a:t>
            </a:r>
            <a:r>
              <a:rPr lang="de-DE" b="0" i="1" dirty="0" smtClean="0">
                <a:solidFill>
                  <a:srgbClr val="000000"/>
                </a:solidFill>
                <a:latin typeface="Times New Roman" pitchFamily="18" charset="0"/>
                <a:cs typeface="Times New Roman" pitchFamily="18" charset="0"/>
              </a:rPr>
              <a:t> Regel)</a:t>
            </a:r>
            <a:endParaRPr lang="de-DE" i="1" dirty="0" smtClean="0"/>
          </a:p>
          <a:p>
            <a:pPr marL="0" indent="0">
              <a:lnSpc>
                <a:spcPct val="125000"/>
              </a:lnSpc>
              <a:buFontTx/>
              <a:buNone/>
            </a:pPr>
            <a:r>
              <a:rPr lang="de-DE" dirty="0" err="1" smtClean="0"/>
              <a:t>Perzeptron</a:t>
            </a:r>
            <a:endParaRPr lang="de-DE" dirty="0" smtClean="0"/>
          </a:p>
          <a:p>
            <a:pPr marL="0" indent="0">
              <a:buFontTx/>
              <a:buNone/>
            </a:pPr>
            <a:r>
              <a:rPr lang="de-DE" b="0" dirty="0" smtClean="0">
                <a:solidFill>
                  <a:srgbClr val="000000"/>
                </a:solidFill>
                <a:latin typeface="Times New Roman" pitchFamily="18" charset="0"/>
                <a:cs typeface="Times New Roman" pitchFamily="18" charset="0"/>
              </a:rPr>
              <a:t>	</a:t>
            </a:r>
            <a:r>
              <a:rPr lang="de-DE" dirty="0" err="1" smtClean="0">
                <a:solidFill>
                  <a:srgbClr val="000000"/>
                </a:solidFill>
                <a:latin typeface="Times New Roman" pitchFamily="18" charset="0"/>
                <a:cs typeface="Times New Roman" pitchFamily="18" charset="0"/>
              </a:rPr>
              <a:t>w</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(t) = </a:t>
            </a:r>
            <a:r>
              <a:rPr lang="de-DE" dirty="0" err="1" smtClean="0">
                <a:solidFill>
                  <a:srgbClr val="000000"/>
                </a:solidFill>
                <a:latin typeface="Times New Roman" pitchFamily="18" charset="0"/>
                <a:cs typeface="Times New Roman" pitchFamily="18" charset="0"/>
              </a:rPr>
              <a:t>w</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(t-1) + </a:t>
            </a:r>
            <a:r>
              <a:rPr lang="de-DE" b="0" dirty="0" smtClean="0">
                <a:solidFill>
                  <a:srgbClr val="000000"/>
                </a:solidFill>
                <a:latin typeface="Times New Roman" pitchFamily="18" charset="0"/>
                <a:cs typeface="Times New Roman" pitchFamily="18" charset="0"/>
                <a:sym typeface="Symbol" pitchFamily="18" charset="2"/>
              </a:rPr>
              <a:t></a:t>
            </a:r>
            <a:r>
              <a:rPr lang="de-DE" b="0" dirty="0" smtClean="0">
                <a:solidFill>
                  <a:srgbClr val="000000"/>
                </a:solidFill>
                <a:latin typeface="Times New Roman" pitchFamily="18" charset="0"/>
                <a:cs typeface="Times New Roman" pitchFamily="18" charset="0"/>
              </a:rPr>
              <a:t>(L</a:t>
            </a:r>
            <a:r>
              <a:rPr lang="de-DE" b="0" baseline="-30000" dirty="0"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a:t>
            </a:r>
            <a:r>
              <a:rPr lang="de-DE" dirty="0" smtClean="0">
                <a:solidFill>
                  <a:srgbClr val="000000"/>
                </a:solidFill>
                <a:latin typeface="Times New Roman" pitchFamily="18" charset="0"/>
                <a:cs typeface="Times New Roman" pitchFamily="18" charset="0"/>
              </a:rPr>
              <a:t>x</a:t>
            </a:r>
            <a:r>
              <a:rPr lang="de-DE" b="0" dirty="0" smtClean="0">
                <a:solidFill>
                  <a:srgbClr val="000000"/>
                </a:solidFill>
                <a:latin typeface="Times New Roman" pitchFamily="18" charset="0"/>
                <a:cs typeface="Times New Roman" pitchFamily="18" charset="0"/>
              </a:rPr>
              <a:t>)-</a:t>
            </a:r>
            <a:r>
              <a:rPr lang="de-DE" b="0" dirty="0" err="1" smtClean="0">
                <a:solidFill>
                  <a:srgbClr val="000000"/>
                </a:solidFill>
                <a:latin typeface="Times New Roman" pitchFamily="18" charset="0"/>
                <a:cs typeface="Times New Roman" pitchFamily="18" charset="0"/>
              </a:rPr>
              <a:t>y</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a:t>
            </a:r>
            <a:r>
              <a:rPr lang="de-DE" dirty="0" smtClean="0">
                <a:solidFill>
                  <a:srgbClr val="000000"/>
                </a:solidFill>
                <a:latin typeface="Times New Roman" pitchFamily="18" charset="0"/>
                <a:cs typeface="Times New Roman" pitchFamily="18" charset="0"/>
              </a:rPr>
              <a:t>x</a:t>
            </a:r>
            <a:r>
              <a:rPr lang="de-DE" b="0" dirty="0" smtClean="0">
                <a:solidFill>
                  <a:srgbClr val="000000"/>
                </a:solidFill>
                <a:latin typeface="Times New Roman" pitchFamily="18" charset="0"/>
                <a:cs typeface="Times New Roman" pitchFamily="18" charset="0"/>
              </a:rPr>
              <a:t>	(</a:t>
            </a:r>
            <a:r>
              <a:rPr lang="de-DE" b="0" i="1" dirty="0" smtClean="0">
                <a:solidFill>
                  <a:srgbClr val="000000"/>
                </a:solidFill>
                <a:latin typeface="Times New Roman" pitchFamily="18" charset="0"/>
                <a:cs typeface="Times New Roman" pitchFamily="18" charset="0"/>
              </a:rPr>
              <a:t>Fehler-Lernregel)</a:t>
            </a:r>
            <a:endParaRPr lang="de-DE" i="1" dirty="0" smtClean="0"/>
          </a:p>
          <a:p>
            <a:pPr marL="0" indent="0">
              <a:buFontTx/>
              <a:buNone/>
            </a:pPr>
            <a:r>
              <a:rPr lang="de-DE" dirty="0" smtClean="0"/>
              <a:t>	</a:t>
            </a:r>
            <a:r>
              <a:rPr lang="de-DE" dirty="0" err="1" smtClean="0">
                <a:solidFill>
                  <a:srgbClr val="000000"/>
                </a:solidFill>
                <a:latin typeface="Times New Roman" pitchFamily="18" charset="0"/>
                <a:cs typeface="Times New Roman" pitchFamily="18" charset="0"/>
              </a:rPr>
              <a:t>w</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(1) = (L</a:t>
            </a:r>
            <a:r>
              <a:rPr lang="de-DE" b="0" baseline="-30000" dirty="0"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a:t>
            </a:r>
            <a:r>
              <a:rPr lang="de-DE" dirty="0" err="1" smtClean="0">
                <a:solidFill>
                  <a:srgbClr val="000000"/>
                </a:solidFill>
                <a:latin typeface="Times New Roman" pitchFamily="18" charset="0"/>
                <a:cs typeface="Times New Roman" pitchFamily="18" charset="0"/>
              </a:rPr>
              <a:t>x</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a:t>
            </a:r>
            <a:r>
              <a:rPr lang="de-DE" b="0" dirty="0" err="1" smtClean="0">
                <a:solidFill>
                  <a:srgbClr val="000000"/>
                </a:solidFill>
                <a:latin typeface="Times New Roman" pitchFamily="18" charset="0"/>
                <a:cs typeface="Times New Roman" pitchFamily="18" charset="0"/>
              </a:rPr>
              <a:t>y</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a:t>
            </a:r>
            <a:r>
              <a:rPr lang="de-DE" dirty="0" err="1" smtClean="0">
                <a:solidFill>
                  <a:srgbClr val="000000"/>
                </a:solidFill>
                <a:latin typeface="Times New Roman" pitchFamily="18" charset="0"/>
                <a:cs typeface="Times New Roman" pitchFamily="18" charset="0"/>
              </a:rPr>
              <a:t>x</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 = </a:t>
            </a:r>
            <a:r>
              <a:rPr lang="de-DE" b="0" dirty="0" err="1" smtClean="0">
                <a:solidFill>
                  <a:srgbClr val="000000"/>
                </a:solidFill>
                <a:latin typeface="Times New Roman" pitchFamily="18" charset="0"/>
                <a:cs typeface="Times New Roman" pitchFamily="18" charset="0"/>
              </a:rPr>
              <a:t>L</a:t>
            </a:r>
            <a:r>
              <a:rPr lang="de-DE" b="0" baseline="-30000" dirty="0" err="1" smtClean="0">
                <a:solidFill>
                  <a:srgbClr val="000000"/>
                </a:solidFill>
                <a:latin typeface="Times New Roman" pitchFamily="18" charset="0"/>
                <a:cs typeface="Times New Roman" pitchFamily="18" charset="0"/>
              </a:rPr>
              <a:t>i</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 </a:t>
            </a:r>
            <a:r>
              <a:rPr lang="de-DE" dirty="0" err="1" smtClean="0">
                <a:solidFill>
                  <a:srgbClr val="000000"/>
                </a:solidFill>
                <a:latin typeface="Times New Roman" pitchFamily="18" charset="0"/>
                <a:cs typeface="Times New Roman" pitchFamily="18" charset="0"/>
              </a:rPr>
              <a:t>x</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   bei </a:t>
            </a:r>
            <a:r>
              <a:rPr lang="de-DE" b="0" dirty="0" err="1" smtClean="0">
                <a:solidFill>
                  <a:srgbClr val="000000"/>
                </a:solidFill>
                <a:latin typeface="Times New Roman" pitchFamily="18" charset="0"/>
                <a:cs typeface="Times New Roman" pitchFamily="18" charset="0"/>
              </a:rPr>
              <a:t>w</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(0) = 0  </a:t>
            </a:r>
            <a:r>
              <a:rPr lang="de-DE" b="0" dirty="0" smtClean="0">
                <a:solidFill>
                  <a:srgbClr val="000000"/>
                </a:solidFill>
                <a:latin typeface="Times New Roman" pitchFamily="18" charset="0"/>
                <a:cs typeface="Times New Roman" pitchFamily="18" charset="0"/>
                <a:sym typeface="Symbol" pitchFamily="18" charset="2"/>
              </a:rPr>
              <a:t></a:t>
            </a:r>
            <a:r>
              <a:rPr lang="de-DE" b="0" dirty="0" smtClean="0">
                <a:solidFill>
                  <a:srgbClr val="000000"/>
                </a:solidFill>
                <a:latin typeface="Times New Roman" pitchFamily="18" charset="0"/>
                <a:cs typeface="Times New Roman" pitchFamily="18" charset="0"/>
              </a:rPr>
              <a:t>  </a:t>
            </a:r>
            <a:r>
              <a:rPr lang="de-DE" b="0" dirty="0" err="1" smtClean="0">
                <a:solidFill>
                  <a:srgbClr val="000000"/>
                </a:solidFill>
                <a:latin typeface="Times New Roman" pitchFamily="18" charset="0"/>
                <a:cs typeface="Times New Roman" pitchFamily="18" charset="0"/>
              </a:rPr>
              <a:t>y</a:t>
            </a:r>
            <a:r>
              <a:rPr lang="de-DE" b="0" baseline="-30000" dirty="0" err="1" smtClean="0">
                <a:solidFill>
                  <a:srgbClr val="000000"/>
                </a:solidFill>
                <a:latin typeface="Times New Roman" pitchFamily="18" charset="0"/>
                <a:cs typeface="Times New Roman" pitchFamily="18" charset="0"/>
              </a:rPr>
              <a:t>i</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(0) = 0.</a:t>
            </a:r>
            <a:r>
              <a:rPr lang="de-DE" b="0" dirty="0" smtClean="0">
                <a:latin typeface="Times New Roman" pitchFamily="18" charset="0"/>
              </a:rPr>
              <a:t> </a:t>
            </a:r>
          </a:p>
          <a:p>
            <a:pPr marL="0" indent="0">
              <a:lnSpc>
                <a:spcPct val="135000"/>
              </a:lnSpc>
              <a:buFontTx/>
              <a:buNone/>
            </a:pPr>
            <a:r>
              <a:rPr lang="de-DE" dirty="0" err="1" smtClean="0"/>
              <a:t>Adaline</a:t>
            </a:r>
            <a:endParaRPr lang="de-DE" dirty="0" smtClean="0"/>
          </a:p>
          <a:p>
            <a:pPr marL="0" indent="0">
              <a:buFontTx/>
              <a:buNone/>
            </a:pPr>
            <a:r>
              <a:rPr lang="de-DE" dirty="0" smtClean="0"/>
              <a:t>	</a:t>
            </a:r>
            <a:r>
              <a:rPr lang="de-DE" dirty="0" err="1" smtClean="0">
                <a:solidFill>
                  <a:srgbClr val="000000"/>
                </a:solidFill>
                <a:latin typeface="Times New Roman" pitchFamily="18" charset="0"/>
                <a:cs typeface="Times New Roman" pitchFamily="18" charset="0"/>
              </a:rPr>
              <a:t>w</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(t) = </a:t>
            </a:r>
            <a:r>
              <a:rPr lang="de-DE" dirty="0" err="1" smtClean="0">
                <a:solidFill>
                  <a:srgbClr val="000000"/>
                </a:solidFill>
                <a:latin typeface="Times New Roman" pitchFamily="18" charset="0"/>
                <a:cs typeface="Times New Roman" pitchFamily="18" charset="0"/>
              </a:rPr>
              <a:t>w</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(t-1) + </a:t>
            </a:r>
            <a:r>
              <a:rPr lang="de-DE" b="0" dirty="0" smtClean="0">
                <a:solidFill>
                  <a:srgbClr val="000000"/>
                </a:solidFill>
                <a:latin typeface="Times New Roman" pitchFamily="18" charset="0"/>
                <a:cs typeface="Times New Roman" pitchFamily="18" charset="0"/>
                <a:sym typeface="Symbol" pitchFamily="18" charset="2"/>
              </a:rPr>
              <a:t></a:t>
            </a:r>
            <a:r>
              <a:rPr lang="de-DE" b="0" dirty="0" smtClean="0">
                <a:solidFill>
                  <a:srgbClr val="000000"/>
                </a:solidFill>
                <a:latin typeface="Times New Roman" pitchFamily="18" charset="0"/>
                <a:cs typeface="Times New Roman" pitchFamily="18" charset="0"/>
              </a:rPr>
              <a:t>(t)(L(</a:t>
            </a:r>
            <a:r>
              <a:rPr lang="de-DE" dirty="0" smtClean="0">
                <a:solidFill>
                  <a:srgbClr val="000000"/>
                </a:solidFill>
                <a:latin typeface="Times New Roman" pitchFamily="18" charset="0"/>
                <a:cs typeface="Times New Roman" pitchFamily="18" charset="0"/>
              </a:rPr>
              <a:t>x</a:t>
            </a:r>
            <a:r>
              <a:rPr lang="de-DE" b="0" dirty="0" smtClean="0">
                <a:solidFill>
                  <a:srgbClr val="000000"/>
                </a:solidFill>
                <a:latin typeface="Times New Roman" pitchFamily="18" charset="0"/>
                <a:cs typeface="Times New Roman" pitchFamily="18" charset="0"/>
              </a:rPr>
              <a:t>)-</a:t>
            </a:r>
            <a:r>
              <a:rPr lang="de-DE" b="0" dirty="0" err="1" smtClean="0">
                <a:solidFill>
                  <a:srgbClr val="000000"/>
                </a:solidFill>
                <a:latin typeface="Times New Roman" pitchFamily="18" charset="0"/>
                <a:cs typeface="Times New Roman" pitchFamily="18" charset="0"/>
              </a:rPr>
              <a:t>z</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a:t>
            </a:r>
            <a:r>
              <a:rPr lang="de-DE" dirty="0" smtClean="0">
                <a:solidFill>
                  <a:srgbClr val="000000"/>
                </a:solidFill>
                <a:latin typeface="Times New Roman" pitchFamily="18" charset="0"/>
                <a:cs typeface="Times New Roman" pitchFamily="18" charset="0"/>
              </a:rPr>
              <a:t>x</a:t>
            </a:r>
            <a:r>
              <a:rPr lang="de-DE" dirty="0" smtClean="0"/>
              <a:t>  </a:t>
            </a:r>
            <a:r>
              <a:rPr lang="de-DE" b="0" i="1" dirty="0" smtClean="0">
                <a:latin typeface="Times New Roman" pitchFamily="18" charset="0"/>
              </a:rPr>
              <a:t>(</a:t>
            </a:r>
            <a:r>
              <a:rPr lang="de-DE" b="0" i="1" dirty="0" err="1" smtClean="0">
                <a:latin typeface="Times New Roman" pitchFamily="18" charset="0"/>
              </a:rPr>
              <a:t>Gradientenabstieg</a:t>
            </a:r>
            <a:r>
              <a:rPr lang="de-DE" b="0" i="1" dirty="0" smtClean="0">
                <a:latin typeface="Times New Roman" pitchFamily="18" charset="0"/>
              </a:rPr>
              <a:t>)</a:t>
            </a:r>
          </a:p>
          <a:p>
            <a:pPr marL="0" indent="0">
              <a:buFontTx/>
              <a:buNone/>
            </a:pPr>
            <a:r>
              <a:rPr lang="de-DE" dirty="0" smtClean="0"/>
              <a:t>	</a:t>
            </a:r>
            <a:r>
              <a:rPr lang="de-DE" dirty="0" err="1" smtClean="0">
                <a:solidFill>
                  <a:srgbClr val="000000"/>
                </a:solidFill>
                <a:latin typeface="Times New Roman" pitchFamily="18" charset="0"/>
                <a:cs typeface="Times New Roman" pitchFamily="18" charset="0"/>
              </a:rPr>
              <a:t>w</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(1) = (L</a:t>
            </a:r>
            <a:r>
              <a:rPr lang="de-DE" b="0" baseline="-30000" dirty="0"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a:t>
            </a:r>
            <a:r>
              <a:rPr lang="de-DE" dirty="0" err="1" smtClean="0">
                <a:solidFill>
                  <a:srgbClr val="000000"/>
                </a:solidFill>
                <a:latin typeface="Times New Roman" pitchFamily="18" charset="0"/>
                <a:cs typeface="Times New Roman" pitchFamily="18" charset="0"/>
              </a:rPr>
              <a:t>x</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a:t>
            </a:r>
            <a:r>
              <a:rPr lang="de-DE" b="0" dirty="0" err="1" smtClean="0">
                <a:solidFill>
                  <a:srgbClr val="000000"/>
                </a:solidFill>
                <a:latin typeface="Times New Roman" pitchFamily="18" charset="0"/>
                <a:cs typeface="Times New Roman" pitchFamily="18" charset="0"/>
              </a:rPr>
              <a:t>z</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a:t>
            </a:r>
            <a:r>
              <a:rPr lang="de-DE" dirty="0" err="1" smtClean="0">
                <a:solidFill>
                  <a:srgbClr val="000000"/>
                </a:solidFill>
                <a:latin typeface="Times New Roman" pitchFamily="18" charset="0"/>
                <a:cs typeface="Times New Roman" pitchFamily="18" charset="0"/>
              </a:rPr>
              <a:t>x</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 = </a:t>
            </a:r>
            <a:r>
              <a:rPr lang="de-DE" b="0" dirty="0" err="1" smtClean="0">
                <a:solidFill>
                  <a:srgbClr val="000000"/>
                </a:solidFill>
                <a:latin typeface="Times New Roman" pitchFamily="18" charset="0"/>
                <a:cs typeface="Times New Roman" pitchFamily="18" charset="0"/>
              </a:rPr>
              <a:t>L</a:t>
            </a:r>
            <a:r>
              <a:rPr lang="de-DE" b="0" baseline="-30000" dirty="0" err="1" smtClean="0">
                <a:solidFill>
                  <a:srgbClr val="000000"/>
                </a:solidFill>
                <a:latin typeface="Times New Roman" pitchFamily="18" charset="0"/>
                <a:cs typeface="Times New Roman" pitchFamily="18" charset="0"/>
              </a:rPr>
              <a:t>i</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 </a:t>
            </a:r>
            <a:r>
              <a:rPr lang="de-DE" dirty="0" err="1" smtClean="0">
                <a:solidFill>
                  <a:srgbClr val="000000"/>
                </a:solidFill>
                <a:latin typeface="Times New Roman" pitchFamily="18" charset="0"/>
                <a:cs typeface="Times New Roman" pitchFamily="18" charset="0"/>
              </a:rPr>
              <a:t>x</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   bei </a:t>
            </a:r>
            <a:r>
              <a:rPr lang="de-DE" b="0" dirty="0" err="1" smtClean="0">
                <a:solidFill>
                  <a:srgbClr val="000000"/>
                </a:solidFill>
                <a:latin typeface="Times New Roman" pitchFamily="18" charset="0"/>
                <a:cs typeface="Times New Roman" pitchFamily="18" charset="0"/>
              </a:rPr>
              <a:t>w</a:t>
            </a:r>
            <a:r>
              <a:rPr lang="de-DE" b="0" baseline="-30000" dirty="0" err="1" smtClean="0">
                <a:solidFill>
                  <a:srgbClr val="000000"/>
                </a:solidFill>
                <a:latin typeface="Times New Roman" pitchFamily="18" charset="0"/>
                <a:cs typeface="Times New Roman" pitchFamily="18" charset="0"/>
              </a:rPr>
              <a:t>i</a:t>
            </a:r>
            <a:r>
              <a:rPr lang="de-DE" b="0" dirty="0" smtClean="0">
                <a:solidFill>
                  <a:srgbClr val="000000"/>
                </a:solidFill>
                <a:latin typeface="Times New Roman" pitchFamily="18" charset="0"/>
                <a:cs typeface="Times New Roman" pitchFamily="18" charset="0"/>
              </a:rPr>
              <a:t>(0) = 0  </a:t>
            </a:r>
            <a:r>
              <a:rPr lang="de-DE" b="0" dirty="0" smtClean="0">
                <a:solidFill>
                  <a:srgbClr val="000000"/>
                </a:solidFill>
                <a:latin typeface="Times New Roman" pitchFamily="18" charset="0"/>
                <a:cs typeface="Times New Roman" pitchFamily="18" charset="0"/>
                <a:sym typeface="Symbol" pitchFamily="18" charset="2"/>
              </a:rPr>
              <a:t></a:t>
            </a:r>
            <a:r>
              <a:rPr lang="de-DE" b="0" dirty="0" smtClean="0">
                <a:solidFill>
                  <a:srgbClr val="000000"/>
                </a:solidFill>
                <a:latin typeface="Times New Roman" pitchFamily="18" charset="0"/>
                <a:cs typeface="Times New Roman" pitchFamily="18" charset="0"/>
              </a:rPr>
              <a:t>  </a:t>
            </a:r>
            <a:r>
              <a:rPr lang="de-DE" b="0" dirty="0" err="1" smtClean="0">
                <a:solidFill>
                  <a:srgbClr val="000000"/>
                </a:solidFill>
                <a:latin typeface="Times New Roman" pitchFamily="18" charset="0"/>
                <a:cs typeface="Times New Roman" pitchFamily="18" charset="0"/>
              </a:rPr>
              <a:t>z</a:t>
            </a:r>
            <a:r>
              <a:rPr lang="de-DE" b="0" baseline="-30000" dirty="0" err="1" smtClean="0">
                <a:solidFill>
                  <a:srgbClr val="000000"/>
                </a:solidFill>
                <a:latin typeface="Times New Roman" pitchFamily="18" charset="0"/>
                <a:cs typeface="Times New Roman" pitchFamily="18" charset="0"/>
              </a:rPr>
              <a:t>i</a:t>
            </a:r>
            <a:r>
              <a:rPr lang="de-DE" b="0" baseline="30000" dirty="0" err="1" smtClean="0">
                <a:solidFill>
                  <a:srgbClr val="000000"/>
                </a:solidFill>
                <a:latin typeface="Times New Roman" pitchFamily="18" charset="0"/>
                <a:cs typeface="Times New Roman" pitchFamily="18" charset="0"/>
              </a:rPr>
              <a:t>k</a:t>
            </a:r>
            <a:r>
              <a:rPr lang="de-DE" b="0" dirty="0" smtClean="0">
                <a:solidFill>
                  <a:srgbClr val="000000"/>
                </a:solidFill>
                <a:latin typeface="Times New Roman" pitchFamily="18" charset="0"/>
                <a:cs typeface="Times New Roman" pitchFamily="18" charset="0"/>
              </a:rPr>
              <a:t>(0) = 0.</a:t>
            </a:r>
            <a:r>
              <a:rPr lang="de-DE" b="0" dirty="0" smtClean="0">
                <a:latin typeface="Times New Roman" pitchFamily="18" charset="0"/>
              </a:rPr>
              <a:t> </a:t>
            </a:r>
          </a:p>
        </p:txBody>
      </p:sp>
      <p:sp>
        <p:nvSpPr>
          <p:cNvPr id="191492" name="Text Box 4"/>
          <p:cNvSpPr txBox="1">
            <a:spLocks noChangeArrowheads="1"/>
          </p:cNvSpPr>
          <p:nvPr/>
        </p:nvSpPr>
        <p:spPr bwMode="auto">
          <a:xfrm>
            <a:off x="668338" y="5907088"/>
            <a:ext cx="792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Assoziativspeicher = Grundfunktion von </a:t>
            </a:r>
            <a:r>
              <a:rPr lang="en-US" b="1">
                <a:cs typeface="Arial" pitchFamily="34" charset="0"/>
              </a:rPr>
              <a:t>N</a:t>
            </a:r>
            <a:r>
              <a:rPr lang="de-DE" b="1"/>
              <a:t>etzen</a:t>
            </a:r>
            <a:r>
              <a:rPr lang="de-DE"/>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4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149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14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149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1491">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29699" name="Titel 1"/>
          <p:cNvSpPr>
            <a:spLocks noGrp="1"/>
          </p:cNvSpPr>
          <p:nvPr>
            <p:ph type="title" idx="4294967295"/>
          </p:nvPr>
        </p:nvSpPr>
        <p:spPr>
          <a:xfrm>
            <a:off x="540773" y="4189207"/>
            <a:ext cx="8407928" cy="703416"/>
          </a:xfrm>
          <a:noFill/>
        </p:spPr>
        <p:txBody>
          <a:bodyPr wrap="square" lIns="91440" anchor="ctr"/>
          <a:lstStyle/>
          <a:p>
            <a:pPr marL="355600" indent="3175" eaLnBrk="1" hangingPunct="1">
              <a:lnSpc>
                <a:spcPct val="90000"/>
              </a:lnSpc>
            </a:pPr>
            <a:r>
              <a:rPr lang="de-DE" sz="3800" dirty="0" err="1" smtClean="0">
                <a:solidFill>
                  <a:srgbClr val="BFBFBF"/>
                </a:solidFill>
                <a:cs typeface="Arial" pitchFamily="34" charset="0"/>
              </a:rPr>
              <a:t>Stochast</a:t>
            </a:r>
            <a:r>
              <a:rPr lang="de-DE" sz="3800" dirty="0">
                <a:solidFill>
                  <a:srgbClr val="BFBFBF"/>
                </a:solidFill>
                <a:cs typeface="Arial" pitchFamily="34" charset="0"/>
              </a:rPr>
              <a:t>. </a:t>
            </a:r>
            <a:r>
              <a:rPr lang="de-DE" sz="3800" dirty="0" smtClean="0">
                <a:solidFill>
                  <a:srgbClr val="BFBFBF"/>
                </a:solidFill>
                <a:cs typeface="Arial" pitchFamily="34" charset="0"/>
              </a:rPr>
              <a:t>Klassifikation</a:t>
            </a:r>
            <a:endParaRPr lang="de-DE" sz="3800" b="0" dirty="0" smtClean="0">
              <a:solidFill>
                <a:srgbClr val="BFBFBF"/>
              </a:solidFill>
              <a:cs typeface="Arial" pitchFamily="34" charset="0"/>
            </a:endParaRPr>
          </a:p>
        </p:txBody>
      </p:sp>
      <p:sp>
        <p:nvSpPr>
          <p:cNvPr id="29700" name="Titel 1"/>
          <p:cNvSpPr txBox="1">
            <a:spLocks/>
          </p:cNvSpPr>
          <p:nvPr/>
        </p:nvSpPr>
        <p:spPr bwMode="auto">
          <a:xfrm>
            <a:off x="569997" y="3420345"/>
            <a:ext cx="7676909" cy="737010"/>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1" sz="3800" b="1">
                <a:latin typeface="Arial Black" pitchFamily="34" charset="0"/>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Lernen und Zielfunktion</a:t>
            </a:r>
          </a:p>
        </p:txBody>
      </p:sp>
      <p:sp>
        <p:nvSpPr>
          <p:cNvPr id="29701" name="Titel 1"/>
          <p:cNvSpPr txBox="1">
            <a:spLocks/>
          </p:cNvSpPr>
          <p:nvPr/>
        </p:nvSpPr>
        <p:spPr bwMode="auto">
          <a:xfrm>
            <a:off x="540773" y="2608595"/>
            <a:ext cx="8603227" cy="76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Lernen linearer Klassifikation</a:t>
            </a:r>
          </a:p>
        </p:txBody>
      </p:sp>
      <p:sp>
        <p:nvSpPr>
          <p:cNvPr id="29703" name="Titel 1"/>
          <p:cNvSpPr>
            <a:spLocks/>
          </p:cNvSpPr>
          <p:nvPr/>
        </p:nvSpPr>
        <p:spPr bwMode="auto">
          <a:xfrm>
            <a:off x="623888" y="2444750"/>
            <a:ext cx="85201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endParaRPr lang="de-DE" sz="3800" dirty="0">
              <a:solidFill>
                <a:srgbClr val="BFBFBF"/>
              </a:solidFill>
              <a:latin typeface="Arial Black" pitchFamily="34" charset="0"/>
              <a:cs typeface="Arial" pitchFamily="34" charset="0"/>
            </a:endParaRPr>
          </a:p>
        </p:txBody>
      </p:sp>
      <p:sp>
        <p:nvSpPr>
          <p:cNvPr id="29704" name="Titel 1"/>
          <p:cNvSpPr>
            <a:spLocks/>
          </p:cNvSpPr>
          <p:nvPr/>
        </p:nvSpPr>
        <p:spPr bwMode="auto">
          <a:xfrm>
            <a:off x="569997" y="4866968"/>
            <a:ext cx="8411057" cy="77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dirty="0">
                <a:solidFill>
                  <a:srgbClr val="BFBFBF"/>
                </a:solidFill>
                <a:latin typeface="Arial Black" pitchFamily="34" charset="0"/>
                <a:cs typeface="Arial" pitchFamily="34" charset="0"/>
              </a:rPr>
              <a:t>Lernen in </a:t>
            </a:r>
            <a:r>
              <a:rPr lang="de-DE" sz="3800" dirty="0" err="1">
                <a:solidFill>
                  <a:srgbClr val="BFBFBF"/>
                </a:solidFill>
                <a:latin typeface="Arial Black" pitchFamily="34" charset="0"/>
                <a:cs typeface="Arial" pitchFamily="34" charset="0"/>
              </a:rPr>
              <a:t>Multilayer</a:t>
            </a:r>
            <a:r>
              <a:rPr lang="de-DE" sz="3800" dirty="0">
                <a:solidFill>
                  <a:srgbClr val="BFBFBF"/>
                </a:solidFill>
                <a:latin typeface="Arial Black" pitchFamily="34" charset="0"/>
                <a:cs typeface="Arial" pitchFamily="34" charset="0"/>
              </a:rPr>
              <a:t>-Netzen</a:t>
            </a:r>
          </a:p>
        </p:txBody>
      </p:sp>
      <p:sp>
        <p:nvSpPr>
          <p:cNvPr id="29705" name="Titel 1"/>
          <p:cNvSpPr>
            <a:spLocks/>
          </p:cNvSpPr>
          <p:nvPr/>
        </p:nvSpPr>
        <p:spPr bwMode="auto">
          <a:xfrm>
            <a:off x="584078" y="5639620"/>
            <a:ext cx="8396976" cy="86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r>
              <a:rPr lang="de-DE" sz="3800" dirty="0">
                <a:solidFill>
                  <a:srgbClr val="BFBFBF"/>
                </a:solidFill>
                <a:latin typeface="Arial Black" pitchFamily="34" charset="0"/>
                <a:cs typeface="Arial" pitchFamily="34" charset="0"/>
              </a:rPr>
              <a:t>Backpropagation-Lernen</a:t>
            </a:r>
          </a:p>
        </p:txBody>
      </p:sp>
      <p:sp>
        <p:nvSpPr>
          <p:cNvPr id="10" name="Titel 1"/>
          <p:cNvSpPr txBox="1">
            <a:spLocks/>
          </p:cNvSpPr>
          <p:nvPr/>
        </p:nvSpPr>
        <p:spPr bwMode="auto">
          <a:xfrm>
            <a:off x="522250" y="1735741"/>
            <a:ext cx="8248123" cy="8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Lineare Klassifikation</a:t>
            </a:r>
          </a:p>
        </p:txBody>
      </p:sp>
      <p:sp>
        <p:nvSpPr>
          <p:cNvPr id="11" name="Titel 1"/>
          <p:cNvSpPr txBox="1">
            <a:spLocks/>
          </p:cNvSpPr>
          <p:nvPr/>
        </p:nvSpPr>
        <p:spPr bwMode="auto">
          <a:xfrm>
            <a:off x="510356" y="911355"/>
            <a:ext cx="7772400" cy="8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Assoziativspeicher</a:t>
            </a:r>
          </a:p>
        </p:txBody>
      </p:sp>
    </p:spTree>
    <p:extLst>
      <p:ext uri="{BB962C8B-B14F-4D97-AF65-F5344CB8AC3E}">
        <p14:creationId xmlns:p14="http://schemas.microsoft.com/office/powerpoint/2010/main" val="213947785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r>
              <a:rPr lang="de-DE" smtClean="0"/>
              <a:t>Übersicht Lernarten</a:t>
            </a:r>
          </a:p>
        </p:txBody>
      </p:sp>
      <p:sp>
        <p:nvSpPr>
          <p:cNvPr id="192515" name="Rectangle 3"/>
          <p:cNvSpPr>
            <a:spLocks noGrp="1" noChangeArrowheads="1"/>
          </p:cNvSpPr>
          <p:nvPr>
            <p:ph type="body" idx="1"/>
          </p:nvPr>
        </p:nvSpPr>
        <p:spPr>
          <a:xfrm>
            <a:off x="611188" y="1268413"/>
            <a:ext cx="8345487" cy="5184775"/>
          </a:xfrm>
        </p:spPr>
        <p:txBody>
          <a:bodyPr/>
          <a:lstStyle/>
          <a:p>
            <a:pPr marL="449263" indent="-449263">
              <a:lnSpc>
                <a:spcPct val="95000"/>
              </a:lnSpc>
              <a:spcBef>
                <a:spcPct val="35000"/>
              </a:spcBef>
              <a:buFontTx/>
              <a:buBlip>
                <a:blip r:embed="rId3"/>
              </a:buBlip>
            </a:pPr>
            <a:r>
              <a:rPr lang="de-DE" sz="2000" smtClean="0"/>
              <a:t>Beispiel-basiertes Lernen </a:t>
            </a:r>
            <a:r>
              <a:rPr lang="de-DE" sz="2000" b="0" i="1" smtClean="0"/>
              <a:t>(example based learning, feedback learning)</a:t>
            </a:r>
          </a:p>
          <a:p>
            <a:pPr marL="449263" indent="-449263">
              <a:lnSpc>
                <a:spcPct val="65000"/>
              </a:lnSpc>
              <a:spcBef>
                <a:spcPct val="35000"/>
              </a:spcBef>
              <a:buFontTx/>
              <a:buNone/>
            </a:pPr>
            <a:r>
              <a:rPr lang="de-DE" sz="1800" b="0" smtClean="0"/>
              <a:t>	</a:t>
            </a:r>
            <a:r>
              <a:rPr lang="de-DE" sz="1800" smtClean="0"/>
              <a:t>Gegeben:</a:t>
            </a:r>
            <a:r>
              <a:rPr lang="de-DE" sz="1800" b="0" smtClean="0"/>
              <a:t> 	( </a:t>
            </a:r>
            <a:r>
              <a:rPr lang="de-DE" sz="1800" smtClean="0">
                <a:solidFill>
                  <a:schemeClr val="accent2"/>
                </a:solidFill>
              </a:rPr>
              <a:t>Eingabe</a:t>
            </a:r>
            <a:r>
              <a:rPr lang="de-DE" sz="1800" b="0" smtClean="0"/>
              <a:t> </a:t>
            </a:r>
            <a:r>
              <a:rPr lang="de-DE" sz="1800" smtClean="0"/>
              <a:t>x</a:t>
            </a:r>
            <a:r>
              <a:rPr lang="de-DE" sz="1800" b="0" smtClean="0"/>
              <a:t>, gewünschte </a:t>
            </a:r>
            <a:r>
              <a:rPr lang="de-DE" sz="1800" smtClean="0">
                <a:solidFill>
                  <a:schemeClr val="accent2"/>
                </a:solidFill>
              </a:rPr>
              <a:t>Ausgabe</a:t>
            </a:r>
            <a:r>
              <a:rPr lang="de-DE" sz="1800" b="0" smtClean="0"/>
              <a:t> </a:t>
            </a:r>
            <a:r>
              <a:rPr lang="de-DE" sz="1800" b="0" i="1" smtClean="0"/>
              <a:t>L</a:t>
            </a:r>
            <a:r>
              <a:rPr lang="de-DE" sz="1800" b="0" smtClean="0"/>
              <a:t>) </a:t>
            </a:r>
          </a:p>
          <a:p>
            <a:pPr marL="449263" indent="-449263">
              <a:lnSpc>
                <a:spcPct val="65000"/>
              </a:lnSpc>
              <a:spcBef>
                <a:spcPct val="35000"/>
              </a:spcBef>
              <a:buFontTx/>
              <a:buNone/>
            </a:pPr>
            <a:r>
              <a:rPr lang="de-DE" sz="1800" b="0" smtClean="0"/>
              <a:t>	</a:t>
            </a:r>
            <a:r>
              <a:rPr lang="de-DE" sz="1800" smtClean="0"/>
              <a:t>Ziel</a:t>
            </a:r>
            <a:r>
              <a:rPr lang="de-DE" sz="1800" b="0" smtClean="0"/>
              <a:t>: Differenz zwischen </a:t>
            </a:r>
            <a:r>
              <a:rPr lang="de-DE" sz="1800" b="0" i="1" smtClean="0"/>
              <a:t>y</a:t>
            </a:r>
            <a:r>
              <a:rPr lang="de-DE" sz="1800" b="0" smtClean="0"/>
              <a:t> und </a:t>
            </a:r>
            <a:r>
              <a:rPr lang="de-DE" sz="1800" b="0" i="1" smtClean="0"/>
              <a:t>L</a:t>
            </a:r>
            <a:r>
              <a:rPr lang="de-DE" sz="1800" b="0" smtClean="0"/>
              <a:t> im Laufe des Lernens klein machen.</a:t>
            </a:r>
          </a:p>
          <a:p>
            <a:pPr marL="449263" indent="-449263">
              <a:spcBef>
                <a:spcPct val="35000"/>
              </a:spcBef>
              <a:buClr>
                <a:srgbClr val="FF3300"/>
              </a:buClr>
              <a:buFont typeface="Wingdings" pitchFamily="2" charset="2"/>
              <a:buBlip>
                <a:blip r:embed="rId4"/>
              </a:buBlip>
            </a:pPr>
            <a:r>
              <a:rPr lang="de-DE" sz="2000" smtClean="0"/>
              <a:t>Erklärungs-basiertes Lernen </a:t>
            </a:r>
            <a:r>
              <a:rPr lang="de-DE" sz="2000" b="0" i="1" smtClean="0"/>
              <a:t>(explanation based learning EBL)</a:t>
            </a:r>
          </a:p>
          <a:p>
            <a:pPr marL="449263" indent="-449263">
              <a:lnSpc>
                <a:spcPct val="45000"/>
              </a:lnSpc>
              <a:spcBef>
                <a:spcPct val="35000"/>
              </a:spcBef>
              <a:buFontTx/>
              <a:buNone/>
            </a:pPr>
            <a:r>
              <a:rPr lang="de-DE" sz="1800" b="0" smtClean="0"/>
              <a:t>	</a:t>
            </a:r>
            <a:r>
              <a:rPr lang="de-DE" sz="1800" smtClean="0"/>
              <a:t>Gegeben</a:t>
            </a:r>
            <a:r>
              <a:rPr lang="de-DE" sz="1800" b="0" smtClean="0"/>
              <a:t>: 	</a:t>
            </a:r>
            <a:r>
              <a:rPr lang="de-DE" sz="1800" smtClean="0">
                <a:solidFill>
                  <a:schemeClr val="accent2"/>
                </a:solidFill>
              </a:rPr>
              <a:t>Beispielpaare,</a:t>
            </a:r>
            <a:r>
              <a:rPr lang="de-DE" sz="1800" b="0" smtClean="0">
                <a:solidFill>
                  <a:schemeClr val="accent2"/>
                </a:solidFill>
              </a:rPr>
              <a:t> </a:t>
            </a:r>
            <a:r>
              <a:rPr lang="de-DE" sz="1800" smtClean="0">
                <a:solidFill>
                  <a:schemeClr val="accent2"/>
                </a:solidFill>
              </a:rPr>
              <a:t>Ziel</a:t>
            </a:r>
            <a:r>
              <a:rPr lang="de-DE" sz="1800" b="0" smtClean="0"/>
              <a:t> sowie </a:t>
            </a:r>
            <a:r>
              <a:rPr lang="de-DE" sz="1800" smtClean="0">
                <a:solidFill>
                  <a:schemeClr val="accent2"/>
                </a:solidFill>
              </a:rPr>
              <a:t>Regeln</a:t>
            </a:r>
            <a:r>
              <a:rPr lang="de-DE" sz="1800" b="0" smtClean="0"/>
              <a:t>, es zu erreichen.</a:t>
            </a:r>
          </a:p>
          <a:p>
            <a:pPr marL="449263" indent="-449263">
              <a:lnSpc>
                <a:spcPct val="45000"/>
              </a:lnSpc>
              <a:spcBef>
                <a:spcPct val="35000"/>
              </a:spcBef>
              <a:buFontTx/>
              <a:buNone/>
            </a:pPr>
            <a:r>
              <a:rPr lang="de-DE" sz="1800" b="0" smtClean="0"/>
              <a:t>	</a:t>
            </a:r>
            <a:r>
              <a:rPr lang="de-DE" sz="1800" smtClean="0"/>
              <a:t>Lernen:</a:t>
            </a:r>
            <a:r>
              <a:rPr lang="de-DE" sz="1800" b="0" smtClean="0"/>
              <a:t> 	Generalisierung der Beispiele. </a:t>
            </a:r>
          </a:p>
          <a:p>
            <a:pPr marL="449263" indent="-449263">
              <a:lnSpc>
                <a:spcPct val="45000"/>
              </a:lnSpc>
              <a:spcBef>
                <a:spcPct val="35000"/>
              </a:spcBef>
              <a:buFontTx/>
              <a:buNone/>
            </a:pPr>
            <a:r>
              <a:rPr lang="de-DE" sz="1800" b="0" smtClean="0"/>
              <a:t>			</a:t>
            </a:r>
            <a:r>
              <a:rPr lang="de-DE" sz="1800" b="0" i="1" smtClean="0">
                <a:solidFill>
                  <a:schemeClr val="bg2"/>
                </a:solidFill>
              </a:rPr>
              <a:t>(regelbasierte Systeme, nicht bei neuronalen Netzen)</a:t>
            </a:r>
          </a:p>
          <a:p>
            <a:pPr marL="449263" indent="-449263">
              <a:spcBef>
                <a:spcPct val="35000"/>
              </a:spcBef>
              <a:buFontTx/>
              <a:buBlip>
                <a:blip r:embed="rId4"/>
              </a:buBlip>
            </a:pPr>
            <a:r>
              <a:rPr lang="de-DE" sz="2000" smtClean="0"/>
              <a:t>Score-basiertes Lernen </a:t>
            </a:r>
            <a:r>
              <a:rPr lang="de-DE" sz="2000" b="0" i="1" smtClean="0"/>
              <a:t>(reinforcement learning)</a:t>
            </a:r>
          </a:p>
          <a:p>
            <a:pPr marL="449263" indent="-449263">
              <a:lnSpc>
                <a:spcPct val="55000"/>
              </a:lnSpc>
              <a:spcBef>
                <a:spcPct val="35000"/>
              </a:spcBef>
              <a:buFontTx/>
              <a:buNone/>
            </a:pPr>
            <a:r>
              <a:rPr lang="de-DE" sz="1800" b="0" smtClean="0"/>
              <a:t>	</a:t>
            </a:r>
            <a:r>
              <a:rPr lang="de-DE" sz="1800" smtClean="0"/>
              <a:t>Gegeben</a:t>
            </a:r>
            <a:r>
              <a:rPr lang="de-DE" sz="1800" b="0" smtClean="0"/>
              <a:t>: 	</a:t>
            </a:r>
            <a:r>
              <a:rPr lang="de-DE" sz="1800" smtClean="0">
                <a:solidFill>
                  <a:schemeClr val="accent2"/>
                </a:solidFill>
              </a:rPr>
              <a:t>skalares</a:t>
            </a:r>
            <a:r>
              <a:rPr lang="de-DE" sz="1800" b="0" smtClean="0"/>
              <a:t> Gütemaß ("gut", "schlecht", mit Abstufungen </a:t>
            </a:r>
          </a:p>
          <a:p>
            <a:pPr marL="449263" indent="-449263">
              <a:lnSpc>
                <a:spcPct val="55000"/>
              </a:lnSpc>
              <a:spcBef>
                <a:spcPct val="35000"/>
              </a:spcBef>
              <a:buFontTx/>
              <a:buNone/>
            </a:pPr>
            <a:r>
              <a:rPr lang="de-DE" sz="1800" b="0" smtClean="0"/>
              <a:t>			dazwischen) für Lernleistung. </a:t>
            </a:r>
          </a:p>
          <a:p>
            <a:pPr marL="449263" indent="-449263">
              <a:lnSpc>
                <a:spcPct val="55000"/>
              </a:lnSpc>
              <a:spcBef>
                <a:spcPct val="35000"/>
              </a:spcBef>
              <a:buFontTx/>
              <a:buNone/>
            </a:pPr>
            <a:r>
              <a:rPr lang="de-DE" sz="1800" b="0" smtClean="0"/>
              <a:t>	</a:t>
            </a:r>
            <a:r>
              <a:rPr lang="de-DE" sz="1800" smtClean="0"/>
              <a:t>Lernen</a:t>
            </a:r>
            <a:r>
              <a:rPr lang="de-DE" sz="1800" b="0" smtClean="0"/>
              <a:t>: </a:t>
            </a:r>
            <a:r>
              <a:rPr lang="de-DE" sz="1800" smtClean="0"/>
              <a:t>??</a:t>
            </a:r>
            <a:r>
              <a:rPr lang="de-DE" sz="1800" b="0" smtClean="0"/>
              <a:t> 	</a:t>
            </a:r>
            <a:r>
              <a:rPr lang="de-DE" sz="1800" b="0" i="1" smtClean="0">
                <a:solidFill>
                  <a:schemeClr val="bg2"/>
                </a:solidFill>
              </a:rPr>
              <a:t>Der Lernende muss daraus selbst sehen, was an der </a:t>
            </a:r>
          </a:p>
          <a:p>
            <a:pPr marL="449263" indent="-449263">
              <a:lnSpc>
                <a:spcPct val="55000"/>
              </a:lnSpc>
              <a:spcBef>
                <a:spcPct val="35000"/>
              </a:spcBef>
              <a:buFontTx/>
              <a:buNone/>
            </a:pPr>
            <a:r>
              <a:rPr lang="de-DE" sz="1800" b="0" i="1" smtClean="0">
                <a:solidFill>
                  <a:schemeClr val="bg2"/>
                </a:solidFill>
              </a:rPr>
              <a:t>			Ausgabe zu ändern ist.</a:t>
            </a:r>
          </a:p>
          <a:p>
            <a:pPr marL="449263" indent="-449263">
              <a:spcBef>
                <a:spcPct val="35000"/>
              </a:spcBef>
              <a:buFontTx/>
              <a:buBlip>
                <a:blip r:embed="rId4"/>
              </a:buBlip>
            </a:pPr>
            <a:r>
              <a:rPr lang="de-DE" sz="2000" smtClean="0"/>
              <a:t>Unüberwachtes Lernen </a:t>
            </a:r>
            <a:r>
              <a:rPr lang="de-DE" sz="2000" b="0" i="1" smtClean="0"/>
              <a:t>(observation based learning, emotion based learning, similarity learning)</a:t>
            </a:r>
          </a:p>
          <a:p>
            <a:pPr marL="449263" indent="-449263">
              <a:spcBef>
                <a:spcPct val="35000"/>
              </a:spcBef>
              <a:buFontTx/>
              <a:buNone/>
            </a:pPr>
            <a:r>
              <a:rPr lang="de-DE" sz="1800" b="0" smtClean="0"/>
              <a:t>	</a:t>
            </a:r>
            <a:r>
              <a:rPr lang="de-DE" sz="1800" smtClean="0"/>
              <a:t>Gegeben</a:t>
            </a:r>
            <a:r>
              <a:rPr lang="de-DE" sz="1800" b="0" smtClean="0"/>
              <a:t>: 	</a:t>
            </a:r>
            <a:r>
              <a:rPr lang="de-DE" sz="1800" smtClean="0">
                <a:solidFill>
                  <a:schemeClr val="accent2"/>
                </a:solidFill>
              </a:rPr>
              <a:t>keine</a:t>
            </a:r>
            <a:r>
              <a:rPr lang="de-DE" sz="1800" b="0" smtClean="0">
                <a:solidFill>
                  <a:schemeClr val="accent2"/>
                </a:solidFill>
              </a:rPr>
              <a:t> </a:t>
            </a:r>
            <a:r>
              <a:rPr lang="de-DE" sz="1800" smtClean="0">
                <a:solidFill>
                  <a:schemeClr val="accent2"/>
                </a:solidFill>
              </a:rPr>
              <a:t>explizite</a:t>
            </a:r>
            <a:r>
              <a:rPr lang="de-DE" sz="1800" b="0" smtClean="0"/>
              <a:t> Rückmeldung über die Güte seines Lernens </a:t>
            </a:r>
            <a:r>
              <a:rPr lang="de-DE" sz="1800" smtClean="0"/>
              <a:t>Lernen</a:t>
            </a:r>
            <a:r>
              <a:rPr lang="de-DE" sz="1800" b="0" smtClean="0"/>
              <a:t>: 	Vergleich gewünschte Auswirkungen mit beobachteten 		Auswirkungen. Folgerung für geeignete Verhaltensänderung.</a:t>
            </a:r>
          </a:p>
          <a:p>
            <a:pPr marL="449263" indent="-449263">
              <a:spcBef>
                <a:spcPct val="35000"/>
              </a:spcBef>
              <a:buFontTx/>
              <a:buNone/>
            </a:pPr>
            <a:endParaRPr lang="de-DE" sz="1800" b="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0" end="0"/>
                                            </p:txEl>
                                          </p:spTgt>
                                        </p:tgtEl>
                                        <p:attrNameLst>
                                          <p:attrName>ppt_c</p:attrName>
                                        </p:attrNameLst>
                                      </p:cBhvr>
                                      <p:to>
                                        <a:schemeClr val="folHlink"/>
                                      </p:to>
                                    </p:animClr>
                                  </p:subTnLst>
                                </p:cTn>
                              </p:par>
                              <p:par>
                                <p:cTn id="7" presetID="1" presetClass="entr" presetSubtype="0" fill="hold" nodeType="withEffect">
                                  <p:stCondLst>
                                    <p:cond delay="0"/>
                                  </p:stCondLst>
                                  <p:childTnLst>
                                    <p:set>
                                      <p:cBhvr>
                                        <p:cTn id="8" dur="1" fill="hold">
                                          <p:stCondLst>
                                            <p:cond delay="0"/>
                                          </p:stCondLst>
                                        </p:cTn>
                                        <p:tgtEl>
                                          <p:spTgt spid="1925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1" end="1"/>
                                            </p:txEl>
                                          </p:spTgt>
                                        </p:tgtEl>
                                        <p:attrNameLst>
                                          <p:attrName>ppt_c</p:attrName>
                                        </p:attrNameLst>
                                      </p:cBhvr>
                                      <p:to>
                                        <a:schemeClr val="folHlink"/>
                                      </p:to>
                                    </p:animClr>
                                  </p:subTnLst>
                                </p:cTn>
                              </p:par>
                              <p:par>
                                <p:cTn id="9" presetID="1" presetClass="entr" presetSubtype="0" fill="hold" nodeType="withEffect">
                                  <p:stCondLst>
                                    <p:cond delay="0"/>
                                  </p:stCondLst>
                                  <p:childTnLst>
                                    <p:set>
                                      <p:cBhvr>
                                        <p:cTn id="10" dur="1" fill="hold">
                                          <p:stCondLst>
                                            <p:cond delay="0"/>
                                          </p:stCondLst>
                                        </p:cTn>
                                        <p:tgtEl>
                                          <p:spTgt spid="1925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2" end="2"/>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25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3" end="3"/>
                                            </p:txEl>
                                          </p:spTgt>
                                        </p:tgtEl>
                                        <p:attrNameLst>
                                          <p:attrName>ppt_c</p:attrName>
                                        </p:attrNameLst>
                                      </p:cBhvr>
                                      <p:to>
                                        <a:schemeClr val="folHlink"/>
                                      </p:to>
                                    </p:animClr>
                                  </p:subTnLst>
                                </p:cTn>
                              </p:par>
                              <p:par>
                                <p:cTn id="15" presetID="1" presetClass="entr" presetSubtype="0" fill="hold" nodeType="withEffect">
                                  <p:stCondLst>
                                    <p:cond delay="0"/>
                                  </p:stCondLst>
                                  <p:childTnLst>
                                    <p:set>
                                      <p:cBhvr>
                                        <p:cTn id="16" dur="1" fill="hold">
                                          <p:stCondLst>
                                            <p:cond delay="0"/>
                                          </p:stCondLst>
                                        </p:cTn>
                                        <p:tgtEl>
                                          <p:spTgt spid="1925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4" end="4"/>
                                            </p:txEl>
                                          </p:spTgt>
                                        </p:tgtEl>
                                        <p:attrNameLst>
                                          <p:attrName>ppt_c</p:attrName>
                                        </p:attrNameLst>
                                      </p:cBhvr>
                                      <p:to>
                                        <a:schemeClr val="folHlink"/>
                                      </p:to>
                                    </p:animClr>
                                  </p:subTnLst>
                                </p:cTn>
                              </p:par>
                              <p:par>
                                <p:cTn id="17" presetID="1" presetClass="entr" presetSubtype="0" fill="hold" nodeType="withEffect">
                                  <p:stCondLst>
                                    <p:cond delay="0"/>
                                  </p:stCondLst>
                                  <p:childTnLst>
                                    <p:set>
                                      <p:cBhvr>
                                        <p:cTn id="18" dur="1" fill="hold">
                                          <p:stCondLst>
                                            <p:cond delay="0"/>
                                          </p:stCondLst>
                                        </p:cTn>
                                        <p:tgtEl>
                                          <p:spTgt spid="1925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5" end="5"/>
                                            </p:txEl>
                                          </p:spTgt>
                                        </p:tgtEl>
                                        <p:attrNameLst>
                                          <p:attrName>ppt_c</p:attrName>
                                        </p:attrNameLst>
                                      </p:cBhvr>
                                      <p:to>
                                        <a:schemeClr val="folHlink"/>
                                      </p:to>
                                    </p:animClr>
                                  </p:subTnLst>
                                </p:cTn>
                              </p:par>
                              <p:par>
                                <p:cTn id="19" presetID="1" presetClass="entr" presetSubtype="0" fill="hold" nodeType="withEffect">
                                  <p:stCondLst>
                                    <p:cond delay="0"/>
                                  </p:stCondLst>
                                  <p:childTnLst>
                                    <p:set>
                                      <p:cBhvr>
                                        <p:cTn id="20" dur="1" fill="hold">
                                          <p:stCondLst>
                                            <p:cond delay="0"/>
                                          </p:stCondLst>
                                        </p:cTn>
                                        <p:tgtEl>
                                          <p:spTgt spid="19251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6" end="6"/>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251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7" end="7"/>
                                            </p:txEl>
                                          </p:spTgt>
                                        </p:tgtEl>
                                        <p:attrNameLst>
                                          <p:attrName>ppt_c</p:attrName>
                                        </p:attrNameLst>
                                      </p:cBhvr>
                                      <p:to>
                                        <a:schemeClr val="folHlink"/>
                                      </p:to>
                                    </p:animClr>
                                  </p:subTnLst>
                                </p:cTn>
                              </p:par>
                              <p:par>
                                <p:cTn id="25" presetID="1" presetClass="entr" presetSubtype="0" fill="hold" nodeType="withEffect">
                                  <p:stCondLst>
                                    <p:cond delay="0"/>
                                  </p:stCondLst>
                                  <p:childTnLst>
                                    <p:set>
                                      <p:cBhvr>
                                        <p:cTn id="26" dur="1" fill="hold">
                                          <p:stCondLst>
                                            <p:cond delay="0"/>
                                          </p:stCondLst>
                                        </p:cTn>
                                        <p:tgtEl>
                                          <p:spTgt spid="19251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8" end="8"/>
                                            </p:txEl>
                                          </p:spTgt>
                                        </p:tgtEl>
                                        <p:attrNameLst>
                                          <p:attrName>ppt_c</p:attrName>
                                        </p:attrNameLst>
                                      </p:cBhvr>
                                      <p:to>
                                        <a:schemeClr val="folHlink"/>
                                      </p:to>
                                    </p:animClr>
                                  </p:subTnLst>
                                </p:cTn>
                              </p:par>
                              <p:par>
                                <p:cTn id="27" presetID="1" presetClass="entr" presetSubtype="0" fill="hold" nodeType="withEffect">
                                  <p:stCondLst>
                                    <p:cond delay="0"/>
                                  </p:stCondLst>
                                  <p:childTnLst>
                                    <p:set>
                                      <p:cBhvr>
                                        <p:cTn id="28" dur="1" fill="hold">
                                          <p:stCondLst>
                                            <p:cond delay="0"/>
                                          </p:stCondLst>
                                        </p:cTn>
                                        <p:tgtEl>
                                          <p:spTgt spid="19251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9" end="9"/>
                                            </p:txEl>
                                          </p:spTgt>
                                        </p:tgtEl>
                                        <p:attrNameLst>
                                          <p:attrName>ppt_c</p:attrName>
                                        </p:attrNameLst>
                                      </p:cBhvr>
                                      <p:to>
                                        <a:schemeClr val="folHlink"/>
                                      </p:to>
                                    </p:animClr>
                                  </p:subTnLst>
                                </p:cTn>
                              </p:par>
                              <p:par>
                                <p:cTn id="29" presetID="1" presetClass="entr" presetSubtype="0" fill="hold" nodeType="withEffect">
                                  <p:stCondLst>
                                    <p:cond delay="0"/>
                                  </p:stCondLst>
                                  <p:childTnLst>
                                    <p:set>
                                      <p:cBhvr>
                                        <p:cTn id="30" dur="1" fill="hold">
                                          <p:stCondLst>
                                            <p:cond delay="0"/>
                                          </p:stCondLst>
                                        </p:cTn>
                                        <p:tgtEl>
                                          <p:spTgt spid="19251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10" end="10"/>
                                            </p:txEl>
                                          </p:spTgt>
                                        </p:tgtEl>
                                        <p:attrNameLst>
                                          <p:attrName>ppt_c</p:attrName>
                                        </p:attrNameLst>
                                      </p:cBhvr>
                                      <p:to>
                                        <a:schemeClr val="folHlink"/>
                                      </p:to>
                                    </p:animClr>
                                  </p:subTnLst>
                                </p:cTn>
                              </p:par>
                              <p:par>
                                <p:cTn id="31" presetID="1" presetClass="entr" presetSubtype="0" fill="hold" nodeType="withEffect">
                                  <p:stCondLst>
                                    <p:cond delay="0"/>
                                  </p:stCondLst>
                                  <p:childTnLst>
                                    <p:set>
                                      <p:cBhvr>
                                        <p:cTn id="32" dur="1" fill="hold">
                                          <p:stCondLst>
                                            <p:cond delay="0"/>
                                          </p:stCondLst>
                                        </p:cTn>
                                        <p:tgtEl>
                                          <p:spTgt spid="19251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92515">
                                            <p:txEl>
                                              <p:pRg st="11" end="11"/>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251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25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3"/>
          <p:cNvSpPr>
            <a:spLocks noGrp="1" noChangeArrowheads="1"/>
          </p:cNvSpPr>
          <p:nvPr>
            <p:ph type="title"/>
          </p:nvPr>
        </p:nvSpPr>
        <p:spPr/>
        <p:txBody>
          <a:bodyPr/>
          <a:lstStyle/>
          <a:p>
            <a:r>
              <a:rPr lang="de-DE" smtClean="0"/>
              <a:t>Lernen durch Iteration</a:t>
            </a:r>
          </a:p>
        </p:txBody>
      </p:sp>
      <p:sp>
        <p:nvSpPr>
          <p:cNvPr id="195588" name="Rectangle 4"/>
          <p:cNvSpPr>
            <a:spLocks noGrp="1" noChangeArrowheads="1"/>
          </p:cNvSpPr>
          <p:nvPr>
            <p:ph type="body" idx="1"/>
          </p:nvPr>
        </p:nvSpPr>
        <p:spPr>
          <a:xfrm>
            <a:off x="611188" y="1268413"/>
            <a:ext cx="8242300" cy="5184775"/>
          </a:xfrm>
        </p:spPr>
        <p:txBody>
          <a:bodyPr/>
          <a:lstStyle/>
          <a:p>
            <a:pPr marL="363538" indent="-363538">
              <a:buFontTx/>
              <a:buNone/>
            </a:pPr>
            <a:r>
              <a:rPr lang="de-DE" smtClean="0"/>
              <a:t>Modifikationen Gradientenabstieg</a:t>
            </a:r>
          </a:p>
          <a:p>
            <a:pPr marL="363538" indent="-363538">
              <a:lnSpc>
                <a:spcPct val="115000"/>
              </a:lnSpc>
              <a:buSzPct val="120000"/>
              <a:buFontTx/>
              <a:buBlip>
                <a:blip r:embed="rId4"/>
              </a:buBlip>
            </a:pPr>
            <a:r>
              <a:rPr lang="de-DE" smtClean="0">
                <a:latin typeface="TIMES" charset="0"/>
                <a:cs typeface="Times New Roman" pitchFamily="18" charset="0"/>
              </a:rPr>
              <a:t>Taylorentwicklung </a:t>
            </a:r>
            <a:r>
              <a:rPr lang="de-DE" b="0" smtClean="0">
                <a:solidFill>
                  <a:srgbClr val="000000"/>
                </a:solidFill>
                <a:latin typeface="TIMES" charset="0"/>
                <a:cs typeface="Times New Roman" pitchFamily="18" charset="0"/>
              </a:rPr>
              <a:t> </a:t>
            </a:r>
          </a:p>
          <a:p>
            <a:pPr marL="363538" indent="-363538">
              <a:buFontTx/>
              <a:buNone/>
            </a:pPr>
            <a:r>
              <a:rPr lang="de-DE" b="0" smtClean="0">
                <a:solidFill>
                  <a:srgbClr val="000000"/>
                </a:solidFill>
                <a:latin typeface="TIMES" charset="0"/>
                <a:cs typeface="Times New Roman" pitchFamily="18" charset="0"/>
              </a:rPr>
              <a:t>	</a:t>
            </a:r>
            <a:r>
              <a:rPr lang="de-DE" b="0" smtClean="0">
                <a:solidFill>
                  <a:srgbClr val="000000"/>
                </a:solidFill>
                <a:latin typeface="Times New Roman" pitchFamily="18" charset="0"/>
                <a:cs typeface="Times New Roman" pitchFamily="18" charset="0"/>
              </a:rPr>
              <a:t>f(x+</a:t>
            </a:r>
            <a:r>
              <a:rPr lang="de-DE" b="0" smtClean="0">
                <a:solidFill>
                  <a:srgbClr val="000000"/>
                </a:solidFill>
                <a:latin typeface="Symbol" pitchFamily="18" charset="2"/>
                <a:cs typeface="Times New Roman" pitchFamily="18" charset="0"/>
              </a:rPr>
              <a:t>D</a:t>
            </a:r>
            <a:r>
              <a:rPr lang="de-DE" b="0" smtClean="0">
                <a:solidFill>
                  <a:srgbClr val="000000"/>
                </a:solidFill>
                <a:latin typeface="Times New Roman" pitchFamily="18" charset="0"/>
                <a:cs typeface="Times New Roman" pitchFamily="18" charset="0"/>
              </a:rPr>
              <a:t>x)</a:t>
            </a:r>
            <a:r>
              <a:rPr lang="de-DE" b="0" smtClean="0">
                <a:solidFill>
                  <a:srgbClr val="000000"/>
                </a:solidFill>
                <a:latin typeface="TIMES" charset="0"/>
                <a:cs typeface="Times New Roman" pitchFamily="18" charset="0"/>
              </a:rPr>
              <a:t> </a:t>
            </a:r>
            <a:r>
              <a:rPr lang="de-DE" b="0" smtClean="0">
                <a:solidFill>
                  <a:srgbClr val="000000"/>
                </a:solidFill>
                <a:latin typeface="Times New Roman" pitchFamily="18" charset="0"/>
                <a:cs typeface="Times New Roman" pitchFamily="18" charset="0"/>
              </a:rPr>
              <a:t>= f(x)</a:t>
            </a:r>
            <a:r>
              <a:rPr lang="de-DE" b="0" smtClean="0">
                <a:solidFill>
                  <a:srgbClr val="000000"/>
                </a:solidFill>
                <a:latin typeface="TIMES" charset="0"/>
                <a:cs typeface="Times New Roman" pitchFamily="18" charset="0"/>
              </a:rPr>
              <a:t> +              </a:t>
            </a:r>
            <a:r>
              <a:rPr lang="de-DE" b="0" smtClean="0">
                <a:solidFill>
                  <a:srgbClr val="000000"/>
                </a:solidFill>
                <a:latin typeface="Symbol" pitchFamily="18" charset="2"/>
                <a:cs typeface="Times New Roman" pitchFamily="18" charset="0"/>
              </a:rPr>
              <a:t>D</a:t>
            </a:r>
            <a:r>
              <a:rPr lang="de-DE" b="0" smtClean="0">
                <a:solidFill>
                  <a:srgbClr val="000000"/>
                </a:solidFill>
                <a:latin typeface="Times New Roman" pitchFamily="18" charset="0"/>
                <a:cs typeface="Times New Roman" pitchFamily="18" charset="0"/>
              </a:rPr>
              <a:t>x</a:t>
            </a:r>
            <a:r>
              <a:rPr lang="de-DE" b="0" smtClean="0">
                <a:solidFill>
                  <a:srgbClr val="000000"/>
                </a:solidFill>
                <a:latin typeface="TIMES" charset="0"/>
                <a:cs typeface="Times New Roman" pitchFamily="18" charset="0"/>
              </a:rPr>
              <a:t> </a:t>
            </a:r>
            <a:r>
              <a:rPr lang="de-DE" b="0" smtClean="0">
                <a:solidFill>
                  <a:srgbClr val="000000"/>
                </a:solidFill>
                <a:cs typeface="Times New Roman" pitchFamily="18" charset="0"/>
              </a:rPr>
              <a:t>+</a:t>
            </a:r>
            <a:r>
              <a:rPr lang="de-DE" b="0" smtClean="0">
                <a:solidFill>
                  <a:srgbClr val="000000"/>
                </a:solidFill>
                <a:latin typeface="TIMES" charset="0"/>
                <a:cs typeface="Times New Roman" pitchFamily="18" charset="0"/>
              </a:rPr>
              <a:t>                 </a:t>
            </a:r>
            <a:r>
              <a:rPr lang="de-DE" b="0" smtClean="0">
                <a:solidFill>
                  <a:srgbClr val="000000"/>
                </a:solidFill>
                <a:latin typeface="Times New Roman" pitchFamily="18" charset="0"/>
                <a:cs typeface="Times New Roman" pitchFamily="18" charset="0"/>
              </a:rPr>
              <a:t>(</a:t>
            </a:r>
            <a:r>
              <a:rPr lang="de-DE" b="0" smtClean="0">
                <a:solidFill>
                  <a:srgbClr val="000000"/>
                </a:solidFill>
                <a:latin typeface="Symbol" pitchFamily="18" charset="2"/>
                <a:cs typeface="Times New Roman" pitchFamily="18" charset="0"/>
              </a:rPr>
              <a:t>D</a:t>
            </a:r>
            <a:r>
              <a:rPr lang="de-DE" b="0" smtClean="0">
                <a:solidFill>
                  <a:srgbClr val="000000"/>
                </a:solidFill>
                <a:latin typeface="Times New Roman" pitchFamily="18" charset="0"/>
                <a:cs typeface="Times New Roman" pitchFamily="18" charset="0"/>
              </a:rPr>
              <a:t>x)</a:t>
            </a:r>
            <a:r>
              <a:rPr lang="de-DE" b="0" baseline="30000" smtClean="0">
                <a:solidFill>
                  <a:srgbClr val="000000"/>
                </a:solidFill>
                <a:latin typeface="Times New Roman" pitchFamily="18" charset="0"/>
                <a:cs typeface="Times New Roman" pitchFamily="18" charset="0"/>
              </a:rPr>
              <a:t>2</a:t>
            </a:r>
            <a:r>
              <a:rPr lang="de-DE" b="0" smtClean="0">
                <a:solidFill>
                  <a:srgbClr val="000000"/>
                </a:solidFill>
                <a:latin typeface="(normaler Text)" charset="0"/>
                <a:cs typeface="Times New Roman" pitchFamily="18" charset="0"/>
              </a:rPr>
              <a:t> + ...</a:t>
            </a:r>
            <a:r>
              <a:rPr lang="de-DE" b="0" smtClean="0"/>
              <a:t> </a:t>
            </a:r>
          </a:p>
          <a:p>
            <a:pPr marL="363538" indent="-363538">
              <a:buFontTx/>
              <a:buNone/>
            </a:pPr>
            <a:endParaRPr lang="de-DE" b="0" smtClean="0">
              <a:solidFill>
                <a:srgbClr val="000000"/>
              </a:solidFill>
              <a:latin typeface="Times New Roman" pitchFamily="18" charset="0"/>
              <a:cs typeface="Times New Roman" pitchFamily="18" charset="0"/>
            </a:endParaRPr>
          </a:p>
          <a:p>
            <a:pPr marL="363538" indent="-363538">
              <a:buFontTx/>
              <a:buNone/>
            </a:pPr>
            <a:r>
              <a:rPr lang="de-DE" b="0" smtClean="0">
                <a:solidFill>
                  <a:srgbClr val="000000"/>
                </a:solidFill>
                <a:latin typeface="TIMES" charset="0"/>
                <a:cs typeface="Times New Roman" pitchFamily="18" charset="0"/>
              </a:rPr>
              <a:t>	</a:t>
            </a:r>
            <a:r>
              <a:rPr lang="pl-PL" b="0" smtClean="0">
                <a:solidFill>
                  <a:srgbClr val="000000"/>
                </a:solidFill>
                <a:latin typeface="Times New Roman" pitchFamily="18" charset="0"/>
                <a:cs typeface="Times New Roman" pitchFamily="18" charset="0"/>
              </a:rPr>
              <a:t>R(</a:t>
            </a:r>
            <a:r>
              <a:rPr lang="pl-PL" smtClean="0">
                <a:solidFill>
                  <a:srgbClr val="000000"/>
                </a:solidFill>
                <a:latin typeface="Times New Roman" pitchFamily="18" charset="0"/>
                <a:cs typeface="Times New Roman" pitchFamily="18" charset="0"/>
              </a:rPr>
              <a:t>w+</a:t>
            </a:r>
            <a:r>
              <a:rPr lang="de-DE" b="0" smtClean="0">
                <a:solidFill>
                  <a:srgbClr val="000000"/>
                </a:solidFill>
                <a:cs typeface="Times New Roman" pitchFamily="18" charset="0"/>
                <a:sym typeface="Symbol" pitchFamily="18" charset="2"/>
              </a:rPr>
              <a:t></a:t>
            </a:r>
            <a:r>
              <a:rPr lang="pl-PL" smtClean="0">
                <a:solidFill>
                  <a:srgbClr val="000000"/>
                </a:solidFill>
                <a:latin typeface="Times New Roman" pitchFamily="18" charset="0"/>
                <a:cs typeface="Times New Roman" pitchFamily="18" charset="0"/>
              </a:rPr>
              <a:t>w</a:t>
            </a:r>
            <a:r>
              <a:rPr lang="pl-PL" b="0" smtClean="0">
                <a:solidFill>
                  <a:srgbClr val="000000"/>
                </a:solidFill>
                <a:latin typeface="Times New Roman" pitchFamily="18" charset="0"/>
                <a:cs typeface="Times New Roman" pitchFamily="18" charset="0"/>
              </a:rPr>
              <a:t>)</a:t>
            </a:r>
            <a:r>
              <a:rPr lang="pl-PL" b="0" smtClean="0">
                <a:solidFill>
                  <a:srgbClr val="000000"/>
                </a:solidFill>
                <a:latin typeface="TIMES" charset="0"/>
                <a:cs typeface="Times New Roman" pitchFamily="18" charset="0"/>
              </a:rPr>
              <a:t> </a:t>
            </a:r>
            <a:r>
              <a:rPr lang="pl-PL" smtClean="0">
                <a:solidFill>
                  <a:srgbClr val="000000"/>
                </a:solidFill>
                <a:latin typeface="Times New Roman" pitchFamily="18" charset="0"/>
                <a:cs typeface="Times New Roman" pitchFamily="18" charset="0"/>
              </a:rPr>
              <a:t>– </a:t>
            </a:r>
            <a:r>
              <a:rPr lang="pl-PL" b="0" smtClean="0">
                <a:solidFill>
                  <a:srgbClr val="000000"/>
                </a:solidFill>
                <a:latin typeface="Times New Roman" pitchFamily="18" charset="0"/>
                <a:cs typeface="Times New Roman" pitchFamily="18" charset="0"/>
              </a:rPr>
              <a:t>R(</a:t>
            </a:r>
            <a:r>
              <a:rPr lang="pl-PL" smtClean="0">
                <a:solidFill>
                  <a:srgbClr val="000000"/>
                </a:solidFill>
                <a:latin typeface="Times New Roman" pitchFamily="18" charset="0"/>
                <a:cs typeface="Times New Roman" pitchFamily="18" charset="0"/>
              </a:rPr>
              <a:t>w</a:t>
            </a:r>
            <a:r>
              <a:rPr lang="pl-PL" b="0" smtClean="0">
                <a:solidFill>
                  <a:srgbClr val="000000"/>
                </a:solidFill>
                <a:latin typeface="Times New Roman" pitchFamily="18" charset="0"/>
                <a:cs typeface="Times New Roman" pitchFamily="18" charset="0"/>
              </a:rPr>
              <a:t>)</a:t>
            </a:r>
            <a:r>
              <a:rPr lang="pl-PL" b="0" smtClean="0">
                <a:solidFill>
                  <a:srgbClr val="000000"/>
                </a:solidFill>
                <a:latin typeface="TIMES" charset="0"/>
                <a:cs typeface="Times New Roman" pitchFamily="18" charset="0"/>
              </a:rPr>
              <a:t> = </a:t>
            </a:r>
            <a:r>
              <a:rPr lang="de-DE" b="0" smtClean="0">
                <a:solidFill>
                  <a:srgbClr val="000000"/>
                </a:solidFill>
                <a:cs typeface="Times New Roman" pitchFamily="18" charset="0"/>
                <a:sym typeface="Symbol" pitchFamily="18" charset="2"/>
              </a:rPr>
              <a:t></a:t>
            </a:r>
            <a:r>
              <a:rPr lang="pl-PL" b="0" baseline="-30000" smtClean="0">
                <a:solidFill>
                  <a:srgbClr val="000000"/>
                </a:solidFill>
                <a:latin typeface="TIMES" charset="0"/>
                <a:cs typeface="Times New Roman" pitchFamily="18" charset="0"/>
              </a:rPr>
              <a:t>w</a:t>
            </a:r>
            <a:r>
              <a:rPr lang="pl-PL" b="0" smtClean="0">
                <a:solidFill>
                  <a:srgbClr val="000000"/>
                </a:solidFill>
                <a:latin typeface="Times New Roman" pitchFamily="18" charset="0"/>
                <a:cs typeface="Times New Roman" pitchFamily="18" charset="0"/>
              </a:rPr>
              <a:t>R</a:t>
            </a:r>
            <a:r>
              <a:rPr lang="pl-PL" b="0" smtClean="0">
                <a:solidFill>
                  <a:srgbClr val="000000"/>
                </a:solidFill>
                <a:latin typeface="TIMES" charset="0"/>
                <a:cs typeface="Times New Roman" pitchFamily="18" charset="0"/>
              </a:rPr>
              <a:t>(</a:t>
            </a:r>
            <a:r>
              <a:rPr lang="pl-PL" smtClean="0">
                <a:solidFill>
                  <a:srgbClr val="000000"/>
                </a:solidFill>
                <a:latin typeface="Times New Roman" pitchFamily="18" charset="0"/>
                <a:cs typeface="Times New Roman" pitchFamily="18" charset="0"/>
              </a:rPr>
              <a:t>w</a:t>
            </a:r>
            <a:r>
              <a:rPr lang="pl-PL" b="0" smtClean="0">
                <a:solidFill>
                  <a:srgbClr val="000000"/>
                </a:solidFill>
                <a:latin typeface="TIMES" charset="0"/>
                <a:cs typeface="Times New Roman" pitchFamily="18" charset="0"/>
              </a:rPr>
              <a:t>)</a:t>
            </a:r>
            <a:r>
              <a:rPr lang="pl-PL" b="0" baseline="30000" smtClean="0">
                <a:solidFill>
                  <a:srgbClr val="000000"/>
                </a:solidFill>
                <a:latin typeface="TIMES" charset="0"/>
                <a:cs typeface="Times New Roman" pitchFamily="18" charset="0"/>
              </a:rPr>
              <a:t>T</a:t>
            </a:r>
            <a:r>
              <a:rPr lang="pl-PL" b="0" smtClean="0">
                <a:solidFill>
                  <a:srgbClr val="000000"/>
                </a:solidFill>
                <a:latin typeface="TIMES" charset="0"/>
                <a:cs typeface="Times New Roman" pitchFamily="18" charset="0"/>
              </a:rPr>
              <a:t> </a:t>
            </a:r>
            <a:r>
              <a:rPr lang="de-DE" b="0" smtClean="0">
                <a:solidFill>
                  <a:srgbClr val="000000"/>
                </a:solidFill>
                <a:cs typeface="Times New Roman" pitchFamily="18" charset="0"/>
                <a:sym typeface="Symbol" pitchFamily="18" charset="2"/>
              </a:rPr>
              <a:t></a:t>
            </a:r>
            <a:r>
              <a:rPr lang="pl-PL" smtClean="0">
                <a:solidFill>
                  <a:srgbClr val="000000"/>
                </a:solidFill>
                <a:latin typeface="Times New Roman" pitchFamily="18" charset="0"/>
                <a:cs typeface="Times New Roman" pitchFamily="18" charset="0"/>
              </a:rPr>
              <a:t>w </a:t>
            </a:r>
            <a:r>
              <a:rPr lang="pl-PL" b="0" smtClean="0">
                <a:solidFill>
                  <a:srgbClr val="000000"/>
                </a:solidFill>
                <a:latin typeface="TIMES" charset="0"/>
                <a:cs typeface="Times New Roman" pitchFamily="18" charset="0"/>
              </a:rPr>
              <a:t>+ ½</a:t>
            </a:r>
            <a:r>
              <a:rPr lang="de-DE" b="0" smtClean="0">
                <a:solidFill>
                  <a:srgbClr val="000000"/>
                </a:solidFill>
                <a:cs typeface="Times New Roman" pitchFamily="18" charset="0"/>
                <a:sym typeface="Symbol" pitchFamily="18" charset="2"/>
              </a:rPr>
              <a:t></a:t>
            </a:r>
            <a:r>
              <a:rPr lang="pl-PL" smtClean="0">
                <a:solidFill>
                  <a:srgbClr val="000000"/>
                </a:solidFill>
                <a:latin typeface="Times New Roman" pitchFamily="18" charset="0"/>
                <a:cs typeface="Times New Roman" pitchFamily="18" charset="0"/>
              </a:rPr>
              <a:t>w</a:t>
            </a:r>
            <a:r>
              <a:rPr lang="pl-PL" b="0" baseline="30000" smtClean="0">
                <a:solidFill>
                  <a:srgbClr val="000000"/>
                </a:solidFill>
                <a:latin typeface="TIMES" charset="0"/>
                <a:cs typeface="Times New Roman" pitchFamily="18" charset="0"/>
              </a:rPr>
              <a:t>T</a:t>
            </a:r>
            <a:r>
              <a:rPr lang="pl-PL" i="1" smtClean="0">
                <a:solidFill>
                  <a:srgbClr val="000000"/>
                </a:solidFill>
                <a:cs typeface="Times New Roman" pitchFamily="18" charset="0"/>
              </a:rPr>
              <a:t>R</a:t>
            </a:r>
            <a:r>
              <a:rPr lang="pl-PL" b="0" smtClean="0">
                <a:solidFill>
                  <a:srgbClr val="000000"/>
                </a:solidFill>
                <a:latin typeface="TIMES" charset="0"/>
                <a:cs typeface="Times New Roman" pitchFamily="18" charset="0"/>
              </a:rPr>
              <a:t> </a:t>
            </a:r>
            <a:r>
              <a:rPr lang="de-DE" b="0" smtClean="0">
                <a:solidFill>
                  <a:srgbClr val="000000"/>
                </a:solidFill>
                <a:cs typeface="Times New Roman" pitchFamily="18" charset="0"/>
                <a:sym typeface="Symbol" pitchFamily="18" charset="2"/>
              </a:rPr>
              <a:t></a:t>
            </a:r>
            <a:r>
              <a:rPr lang="pl-PL" smtClean="0">
                <a:solidFill>
                  <a:srgbClr val="000000"/>
                </a:solidFill>
                <a:latin typeface="Times New Roman" pitchFamily="18" charset="0"/>
                <a:cs typeface="Times New Roman" pitchFamily="18" charset="0"/>
              </a:rPr>
              <a:t>w</a:t>
            </a:r>
            <a:r>
              <a:rPr lang="pl-PL" b="0" smtClean="0">
                <a:solidFill>
                  <a:srgbClr val="000000"/>
                </a:solidFill>
                <a:latin typeface="TIMES" charset="0"/>
                <a:cs typeface="Times New Roman" pitchFamily="18" charset="0"/>
              </a:rPr>
              <a:t> + ...</a:t>
            </a:r>
            <a:endParaRPr lang="de-DE" b="0" smtClean="0">
              <a:solidFill>
                <a:srgbClr val="000000"/>
              </a:solidFill>
              <a:latin typeface="TIMES" charset="0"/>
              <a:cs typeface="Times New Roman" pitchFamily="18" charset="0"/>
            </a:endParaRPr>
          </a:p>
          <a:p>
            <a:pPr marL="363538" indent="-363538">
              <a:lnSpc>
                <a:spcPct val="105000"/>
              </a:lnSpc>
              <a:buFontTx/>
              <a:buNone/>
            </a:pPr>
            <a:r>
              <a:rPr lang="de-DE" b="0" smtClean="0">
                <a:solidFill>
                  <a:srgbClr val="000000"/>
                </a:solidFill>
                <a:latin typeface="TIMES" charset="0"/>
                <a:cs typeface="Times New Roman" pitchFamily="18" charset="0"/>
              </a:rPr>
              <a:t>				mit </a:t>
            </a:r>
            <a:r>
              <a:rPr lang="de-DE" i="1" smtClean="0">
                <a:solidFill>
                  <a:srgbClr val="000000"/>
                </a:solidFill>
                <a:latin typeface="TIMES" charset="0"/>
                <a:cs typeface="Times New Roman" pitchFamily="18" charset="0"/>
              </a:rPr>
              <a:t>R</a:t>
            </a:r>
            <a:r>
              <a:rPr lang="de-DE" b="0" smtClean="0">
                <a:solidFill>
                  <a:srgbClr val="000000"/>
                </a:solidFill>
                <a:latin typeface="TIMES" charset="0"/>
                <a:cs typeface="Times New Roman" pitchFamily="18" charset="0"/>
              </a:rPr>
              <a:t> =                     </a:t>
            </a:r>
            <a:r>
              <a:rPr lang="de-DE" sz="2000" b="0" i="1" smtClean="0">
                <a:solidFill>
                  <a:schemeClr val="accent2"/>
                </a:solidFill>
                <a:latin typeface="TIMES" charset="0"/>
                <a:cs typeface="Times New Roman" pitchFamily="18" charset="0"/>
              </a:rPr>
              <a:t>Hesse-Matrix</a:t>
            </a:r>
            <a:r>
              <a:rPr lang="de-DE" b="0" smtClean="0"/>
              <a:t> </a:t>
            </a:r>
          </a:p>
          <a:p>
            <a:pPr marL="363538" indent="-363538">
              <a:buFontTx/>
              <a:buNone/>
            </a:pPr>
            <a:endParaRPr lang="de-DE" b="0" smtClean="0"/>
          </a:p>
          <a:p>
            <a:pPr marL="363538" indent="-363538">
              <a:lnSpc>
                <a:spcPct val="15000"/>
              </a:lnSpc>
              <a:buSzPct val="120000"/>
              <a:buFontTx/>
              <a:buBlip>
                <a:blip r:embed="rId4"/>
              </a:buBlip>
            </a:pPr>
            <a:r>
              <a:rPr lang="de-DE" smtClean="0"/>
              <a:t>Conjugate gradient</a:t>
            </a:r>
          </a:p>
          <a:p>
            <a:pPr marL="363538" indent="-363538">
              <a:buFontTx/>
              <a:buNone/>
            </a:pPr>
            <a:r>
              <a:rPr lang="de-DE" b="0" smtClean="0">
                <a:solidFill>
                  <a:srgbClr val="000000"/>
                </a:solidFill>
                <a:latin typeface="Times New Roman" pitchFamily="18" charset="0"/>
                <a:cs typeface="Times New Roman" pitchFamily="18" charset="0"/>
              </a:rPr>
              <a:t>	</a:t>
            </a:r>
            <a:r>
              <a:rPr lang="pl-PL" b="0" smtClean="0">
                <a:solidFill>
                  <a:srgbClr val="000000"/>
                </a:solidFill>
                <a:latin typeface="Times New Roman" pitchFamily="18" charset="0"/>
                <a:cs typeface="Times New Roman" pitchFamily="18" charset="0"/>
              </a:rPr>
              <a:t>R(</a:t>
            </a:r>
            <a:r>
              <a:rPr lang="pl-PL" smtClean="0">
                <a:solidFill>
                  <a:srgbClr val="000000"/>
                </a:solidFill>
                <a:latin typeface="Times New Roman" pitchFamily="18" charset="0"/>
                <a:cs typeface="Times New Roman" pitchFamily="18" charset="0"/>
              </a:rPr>
              <a:t>w+</a:t>
            </a:r>
            <a:r>
              <a:rPr lang="de-DE" b="0" smtClean="0">
                <a:solidFill>
                  <a:srgbClr val="000000"/>
                </a:solidFill>
                <a:cs typeface="Times New Roman" pitchFamily="18" charset="0"/>
                <a:sym typeface="Symbol" pitchFamily="18" charset="2"/>
              </a:rPr>
              <a:t></a:t>
            </a:r>
            <a:r>
              <a:rPr lang="pl-PL" smtClean="0">
                <a:solidFill>
                  <a:srgbClr val="000000"/>
                </a:solidFill>
                <a:latin typeface="Times New Roman" pitchFamily="18" charset="0"/>
                <a:cs typeface="Times New Roman" pitchFamily="18" charset="0"/>
              </a:rPr>
              <a:t>w</a:t>
            </a:r>
            <a:r>
              <a:rPr lang="pl-PL" b="0" smtClean="0">
                <a:solidFill>
                  <a:srgbClr val="000000"/>
                </a:solidFill>
                <a:latin typeface="Times New Roman" pitchFamily="18" charset="0"/>
                <a:cs typeface="Times New Roman" pitchFamily="18" charset="0"/>
              </a:rPr>
              <a:t>)</a:t>
            </a:r>
            <a:r>
              <a:rPr lang="pl-PL" b="0" smtClean="0">
                <a:solidFill>
                  <a:srgbClr val="000000"/>
                </a:solidFill>
                <a:latin typeface="TIMES" charset="0"/>
                <a:cs typeface="Times New Roman" pitchFamily="18" charset="0"/>
              </a:rPr>
              <a:t> </a:t>
            </a:r>
            <a:r>
              <a:rPr lang="pl-PL" smtClean="0">
                <a:solidFill>
                  <a:srgbClr val="000000"/>
                </a:solidFill>
                <a:latin typeface="Times New Roman" pitchFamily="18" charset="0"/>
                <a:cs typeface="Times New Roman" pitchFamily="18" charset="0"/>
              </a:rPr>
              <a:t>– </a:t>
            </a:r>
            <a:r>
              <a:rPr lang="pl-PL" b="0" smtClean="0">
                <a:solidFill>
                  <a:srgbClr val="000000"/>
                </a:solidFill>
                <a:latin typeface="Times New Roman" pitchFamily="18" charset="0"/>
                <a:cs typeface="Times New Roman" pitchFamily="18" charset="0"/>
              </a:rPr>
              <a:t>R(</a:t>
            </a:r>
            <a:r>
              <a:rPr lang="pl-PL" smtClean="0">
                <a:solidFill>
                  <a:srgbClr val="000000"/>
                </a:solidFill>
                <a:latin typeface="Times New Roman" pitchFamily="18" charset="0"/>
                <a:cs typeface="Times New Roman" pitchFamily="18" charset="0"/>
              </a:rPr>
              <a:t>w</a:t>
            </a:r>
            <a:r>
              <a:rPr lang="pl-PL" b="0" smtClean="0">
                <a:solidFill>
                  <a:srgbClr val="000000"/>
                </a:solidFill>
                <a:latin typeface="Times New Roman" pitchFamily="18" charset="0"/>
                <a:cs typeface="Times New Roman" pitchFamily="18" charset="0"/>
              </a:rPr>
              <a:t>)</a:t>
            </a:r>
            <a:r>
              <a:rPr lang="pl-PL" b="0" smtClean="0">
                <a:solidFill>
                  <a:srgbClr val="000000"/>
                </a:solidFill>
                <a:latin typeface="TIMES" charset="0"/>
                <a:cs typeface="Times New Roman" pitchFamily="18" charset="0"/>
              </a:rPr>
              <a:t> = </a:t>
            </a:r>
            <a:r>
              <a:rPr lang="de-DE" b="0" smtClean="0">
                <a:solidFill>
                  <a:srgbClr val="000000"/>
                </a:solidFill>
                <a:latin typeface="TIMES" charset="0"/>
                <a:cs typeface="Times New Roman" pitchFamily="18" charset="0"/>
              </a:rPr>
              <a:t>(</a:t>
            </a:r>
            <a:r>
              <a:rPr lang="de-DE" b="0" smtClean="0">
                <a:solidFill>
                  <a:srgbClr val="000000"/>
                </a:solidFill>
                <a:cs typeface="Times New Roman" pitchFamily="18" charset="0"/>
                <a:sym typeface="Symbol" pitchFamily="18" charset="2"/>
              </a:rPr>
              <a:t></a:t>
            </a:r>
            <a:r>
              <a:rPr lang="pl-PL" b="0" baseline="-30000" smtClean="0">
                <a:solidFill>
                  <a:srgbClr val="000000"/>
                </a:solidFill>
                <a:latin typeface="TIMES" charset="0"/>
                <a:cs typeface="Times New Roman" pitchFamily="18" charset="0"/>
              </a:rPr>
              <a:t>w</a:t>
            </a:r>
            <a:r>
              <a:rPr lang="pl-PL" b="0" smtClean="0">
                <a:solidFill>
                  <a:srgbClr val="000000"/>
                </a:solidFill>
                <a:latin typeface="Times New Roman" pitchFamily="18" charset="0"/>
                <a:cs typeface="Times New Roman" pitchFamily="18" charset="0"/>
              </a:rPr>
              <a:t>R</a:t>
            </a:r>
            <a:r>
              <a:rPr lang="pl-PL" b="0" smtClean="0">
                <a:solidFill>
                  <a:srgbClr val="000000"/>
                </a:solidFill>
                <a:latin typeface="TIMES" charset="0"/>
                <a:cs typeface="Times New Roman" pitchFamily="18" charset="0"/>
              </a:rPr>
              <a:t>(</a:t>
            </a:r>
            <a:r>
              <a:rPr lang="pl-PL" smtClean="0">
                <a:solidFill>
                  <a:srgbClr val="000000"/>
                </a:solidFill>
                <a:latin typeface="Times New Roman" pitchFamily="18" charset="0"/>
                <a:cs typeface="Times New Roman" pitchFamily="18" charset="0"/>
              </a:rPr>
              <a:t>w</a:t>
            </a:r>
            <a:r>
              <a:rPr lang="pl-PL" b="0" smtClean="0">
                <a:solidFill>
                  <a:srgbClr val="000000"/>
                </a:solidFill>
                <a:latin typeface="TIMES" charset="0"/>
                <a:cs typeface="Times New Roman" pitchFamily="18" charset="0"/>
              </a:rPr>
              <a:t>)</a:t>
            </a:r>
            <a:r>
              <a:rPr lang="pl-PL" b="0" baseline="30000" smtClean="0">
                <a:solidFill>
                  <a:srgbClr val="000000"/>
                </a:solidFill>
                <a:latin typeface="TIMES" charset="0"/>
                <a:cs typeface="Times New Roman" pitchFamily="18" charset="0"/>
              </a:rPr>
              <a:t>T</a:t>
            </a:r>
            <a:r>
              <a:rPr lang="pl-PL" smtClean="0">
                <a:solidFill>
                  <a:srgbClr val="000000"/>
                </a:solidFill>
                <a:latin typeface="Times New Roman" pitchFamily="18" charset="0"/>
                <a:cs typeface="Times New Roman" pitchFamily="18" charset="0"/>
              </a:rPr>
              <a:t> </a:t>
            </a:r>
            <a:r>
              <a:rPr lang="pl-PL" b="0" smtClean="0">
                <a:solidFill>
                  <a:srgbClr val="000000"/>
                </a:solidFill>
                <a:latin typeface="TIMES" charset="0"/>
                <a:cs typeface="Times New Roman" pitchFamily="18" charset="0"/>
              </a:rPr>
              <a:t>+ ½</a:t>
            </a:r>
            <a:r>
              <a:rPr lang="de-DE" b="0" smtClean="0">
                <a:solidFill>
                  <a:srgbClr val="000000"/>
                </a:solidFill>
                <a:cs typeface="Times New Roman" pitchFamily="18" charset="0"/>
                <a:sym typeface="Symbol" pitchFamily="18" charset="2"/>
              </a:rPr>
              <a:t></a:t>
            </a:r>
            <a:r>
              <a:rPr lang="pl-PL" smtClean="0">
                <a:solidFill>
                  <a:srgbClr val="000000"/>
                </a:solidFill>
                <a:latin typeface="Times New Roman" pitchFamily="18" charset="0"/>
                <a:cs typeface="Times New Roman" pitchFamily="18" charset="0"/>
              </a:rPr>
              <a:t>w</a:t>
            </a:r>
            <a:r>
              <a:rPr lang="pl-PL" b="0" baseline="30000" smtClean="0">
                <a:solidFill>
                  <a:srgbClr val="000000"/>
                </a:solidFill>
                <a:latin typeface="TIMES" charset="0"/>
                <a:cs typeface="Times New Roman" pitchFamily="18" charset="0"/>
              </a:rPr>
              <a:t>T</a:t>
            </a:r>
            <a:r>
              <a:rPr lang="pl-PL" i="1" smtClean="0">
                <a:solidFill>
                  <a:srgbClr val="000000"/>
                </a:solidFill>
                <a:cs typeface="Times New Roman" pitchFamily="18" charset="0"/>
              </a:rPr>
              <a:t>R</a:t>
            </a:r>
            <a:r>
              <a:rPr lang="de-DE" b="0" smtClean="0">
                <a:solidFill>
                  <a:srgbClr val="000000"/>
                </a:solidFill>
                <a:latin typeface="TIMES" charset="0"/>
                <a:cs typeface="Times New Roman" pitchFamily="18" charset="0"/>
              </a:rPr>
              <a:t>) </a:t>
            </a:r>
            <a:r>
              <a:rPr lang="de-DE" b="0" smtClean="0">
                <a:solidFill>
                  <a:srgbClr val="000000"/>
                </a:solidFill>
                <a:cs typeface="Times New Roman" pitchFamily="18" charset="0"/>
                <a:sym typeface="Symbol" pitchFamily="18" charset="2"/>
              </a:rPr>
              <a:t></a:t>
            </a:r>
            <a:r>
              <a:rPr lang="pl-PL" smtClean="0">
                <a:solidFill>
                  <a:srgbClr val="000000"/>
                </a:solidFill>
                <a:latin typeface="Times New Roman" pitchFamily="18" charset="0"/>
                <a:cs typeface="Times New Roman" pitchFamily="18" charset="0"/>
              </a:rPr>
              <a:t>w</a:t>
            </a:r>
            <a:r>
              <a:rPr lang="de-DE" smtClean="0">
                <a:solidFill>
                  <a:srgbClr val="000000"/>
                </a:solidFill>
                <a:latin typeface="Times New Roman" pitchFamily="18" charset="0"/>
                <a:cs typeface="Times New Roman" pitchFamily="18" charset="0"/>
              </a:rPr>
              <a:t> = 0</a:t>
            </a:r>
          </a:p>
          <a:p>
            <a:pPr marL="363538" indent="-363538">
              <a:buFontTx/>
              <a:buNone/>
            </a:pPr>
            <a:r>
              <a:rPr lang="de-DE" b="0" smtClean="0">
                <a:solidFill>
                  <a:srgbClr val="000000"/>
                </a:solidFill>
                <a:latin typeface="Times New Roman" pitchFamily="18" charset="0"/>
                <a:cs typeface="Times New Roman" pitchFamily="18" charset="0"/>
              </a:rPr>
              <a:t>	   löse </a:t>
            </a:r>
            <a:r>
              <a:rPr lang="de-DE" b="0" i="1" smtClean="0">
                <a:solidFill>
                  <a:srgbClr val="000000"/>
                </a:solidFill>
                <a:latin typeface="Times New Roman" pitchFamily="18" charset="0"/>
                <a:cs typeface="Times New Roman" pitchFamily="18" charset="0"/>
              </a:rPr>
              <a:t>n</a:t>
            </a:r>
            <a:r>
              <a:rPr lang="de-DE" b="0" smtClean="0">
                <a:solidFill>
                  <a:srgbClr val="000000"/>
                </a:solidFill>
                <a:latin typeface="Times New Roman" pitchFamily="18" charset="0"/>
                <a:cs typeface="Times New Roman" pitchFamily="18" charset="0"/>
              </a:rPr>
              <a:t>-dim Gleichungssystem für </a:t>
            </a:r>
            <a:r>
              <a:rPr lang="de-DE" b="0" smtClean="0">
                <a:solidFill>
                  <a:srgbClr val="000000"/>
                </a:solidFill>
                <a:cs typeface="Times New Roman" pitchFamily="18" charset="0"/>
                <a:sym typeface="Symbol" pitchFamily="18" charset="2"/>
              </a:rPr>
              <a:t></a:t>
            </a:r>
            <a:r>
              <a:rPr lang="pl-PL" smtClean="0">
                <a:solidFill>
                  <a:srgbClr val="000000"/>
                </a:solidFill>
                <a:latin typeface="Times New Roman" pitchFamily="18" charset="0"/>
                <a:cs typeface="Times New Roman" pitchFamily="18" charset="0"/>
              </a:rPr>
              <a:t>w</a:t>
            </a:r>
            <a:endParaRPr lang="de-DE" smtClean="0">
              <a:solidFill>
                <a:srgbClr val="000000"/>
              </a:solidFill>
              <a:latin typeface="Times New Roman" pitchFamily="18" charset="0"/>
              <a:cs typeface="Times New Roman" pitchFamily="18" charset="0"/>
            </a:endParaRPr>
          </a:p>
        </p:txBody>
      </p:sp>
      <p:sp>
        <p:nvSpPr>
          <p:cNvPr id="10250" name="Rectangle 9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0251" name="Rectangle 100"/>
          <p:cNvSpPr>
            <a:spLocks noChangeArrowheads="1"/>
          </p:cNvSpPr>
          <p:nvPr/>
        </p:nvSpPr>
        <p:spPr bwMode="auto">
          <a:xfrm>
            <a:off x="0" y="3238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0252" name="Rectangle 102"/>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pSp>
        <p:nvGrpSpPr>
          <p:cNvPr id="10253" name="Group 103"/>
          <p:cNvGrpSpPr>
            <a:grpSpLocks/>
          </p:cNvGrpSpPr>
          <p:nvPr/>
        </p:nvGrpSpPr>
        <p:grpSpPr bwMode="auto">
          <a:xfrm>
            <a:off x="3057525" y="2047875"/>
            <a:ext cx="2987675" cy="906463"/>
            <a:chOff x="2239" y="1226"/>
            <a:chExt cx="2004" cy="571"/>
          </a:xfrm>
        </p:grpSpPr>
        <p:graphicFrame>
          <p:nvGraphicFramePr>
            <p:cNvPr id="10243" name="Object 97"/>
            <p:cNvGraphicFramePr>
              <a:graphicFrameLocks noChangeAspect="1"/>
            </p:cNvGraphicFramePr>
            <p:nvPr/>
          </p:nvGraphicFramePr>
          <p:xfrm>
            <a:off x="2239" y="1243"/>
            <a:ext cx="703" cy="554"/>
          </p:xfrm>
          <a:graphic>
            <a:graphicData uri="http://schemas.openxmlformats.org/presentationml/2006/ole">
              <mc:AlternateContent xmlns:mc="http://schemas.openxmlformats.org/markup-compatibility/2006">
                <mc:Choice xmlns:v="urn:schemas-microsoft-com:vml" Requires="v">
                  <p:oleObj spid="_x0000_s10462" name="Equation" r:id="rId5" imgW="444114" imgH="355292" progId="Equation.DSMT4">
                    <p:embed/>
                  </p:oleObj>
                </mc:Choice>
                <mc:Fallback>
                  <p:oleObj name="Equation" r:id="rId5" imgW="444114" imgH="355292" progId="Equation.DSMT4">
                    <p:embed/>
                    <p:pic>
                      <p:nvPicPr>
                        <p:cNvPr id="0" name="Object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 y="1243"/>
                          <a:ext cx="703" cy="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99"/>
            <p:cNvGraphicFramePr>
              <a:graphicFrameLocks noChangeAspect="1"/>
            </p:cNvGraphicFramePr>
            <p:nvPr/>
          </p:nvGraphicFramePr>
          <p:xfrm>
            <a:off x="3502" y="1226"/>
            <a:ext cx="741" cy="559"/>
          </p:xfrm>
          <a:graphic>
            <a:graphicData uri="http://schemas.openxmlformats.org/presentationml/2006/ole">
              <mc:AlternateContent xmlns:mc="http://schemas.openxmlformats.org/markup-compatibility/2006">
                <mc:Choice xmlns:v="urn:schemas-microsoft-com:vml" Requires="v">
                  <p:oleObj spid="_x0000_s10463" name="Equation" r:id="rId7" imgW="508000" imgH="381000" progId="Equation.DSMT4">
                    <p:embed/>
                  </p:oleObj>
                </mc:Choice>
                <mc:Fallback>
                  <p:oleObj name="Equation" r:id="rId7" imgW="508000" imgH="381000" progId="Equation.DSMT4">
                    <p:embed/>
                    <p:pic>
                      <p:nvPicPr>
                        <p:cNvPr id="0" name="Object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2" y="1226"/>
                          <a:ext cx="741" cy="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101"/>
            <p:cNvGraphicFramePr>
              <a:graphicFrameLocks noChangeAspect="1"/>
            </p:cNvGraphicFramePr>
            <p:nvPr/>
          </p:nvGraphicFramePr>
          <p:xfrm>
            <a:off x="3329" y="1309"/>
            <a:ext cx="241" cy="469"/>
          </p:xfrm>
          <a:graphic>
            <a:graphicData uri="http://schemas.openxmlformats.org/presentationml/2006/ole">
              <mc:AlternateContent xmlns:mc="http://schemas.openxmlformats.org/markup-compatibility/2006">
                <mc:Choice xmlns:v="urn:schemas-microsoft-com:vml" Requires="v">
                  <p:oleObj spid="_x0000_s10464" name="Equation" r:id="rId9" imgW="177569" imgH="355138" progId="Equation.DSMT4">
                    <p:embed/>
                  </p:oleObj>
                </mc:Choice>
                <mc:Fallback>
                  <p:oleObj name="Equation" r:id="rId9" imgW="177569" imgH="355138" progId="Equation.DSMT4">
                    <p:embed/>
                    <p:pic>
                      <p:nvPicPr>
                        <p:cNvPr id="0" name="Object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9" y="1309"/>
                          <a:ext cx="241" cy="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95688" name="Object 104"/>
          <p:cNvGraphicFramePr>
            <a:graphicFrameLocks noChangeAspect="1"/>
          </p:cNvGraphicFramePr>
          <p:nvPr/>
        </p:nvGraphicFramePr>
        <p:xfrm>
          <a:off x="4467225" y="3525838"/>
          <a:ext cx="1184275" cy="1055687"/>
        </p:xfrm>
        <a:graphic>
          <a:graphicData uri="http://schemas.openxmlformats.org/presentationml/2006/ole">
            <mc:AlternateContent xmlns:mc="http://schemas.openxmlformats.org/markup-compatibility/2006">
              <mc:Choice xmlns:v="urn:schemas-microsoft-com:vml" Requires="v">
                <p:oleObj spid="_x0000_s10465" name="Equation" r:id="rId11" imgW="469800" imgH="419040" progId="Equation.DSMT4">
                  <p:embed/>
                </p:oleObj>
              </mc:Choice>
              <mc:Fallback>
                <p:oleObj name="Equation" r:id="rId11" imgW="469800" imgH="419040" progId="Equation.DSMT4">
                  <p:embed/>
                  <p:pic>
                    <p:nvPicPr>
                      <p:cNvPr id="0" name="Object 1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7225" y="3525838"/>
                        <a:ext cx="1184275"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558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58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56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558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58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558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162"/>
          <p:cNvSpPr>
            <a:spLocks noChangeArrowheads="1"/>
          </p:cNvSpPr>
          <p:nvPr/>
        </p:nvSpPr>
        <p:spPr bwMode="auto">
          <a:xfrm>
            <a:off x="1885950" y="5164138"/>
            <a:ext cx="500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a:latin typeface="Times New Roman" pitchFamily="18" charset="0"/>
              </a:rPr>
              <a:t>w</a:t>
            </a:r>
            <a:r>
              <a:rPr lang="de-DE" baseline="-25000">
                <a:latin typeface="Times New Roman" pitchFamily="18" charset="0"/>
              </a:rPr>
              <a:t>t+1</a:t>
            </a:r>
            <a:r>
              <a:rPr lang="de-DE">
                <a:latin typeface="Times New Roman" pitchFamily="18" charset="0"/>
              </a:rPr>
              <a:t> = w</a:t>
            </a:r>
            <a:r>
              <a:rPr lang="de-DE" baseline="-25000">
                <a:latin typeface="Times New Roman" pitchFamily="18" charset="0"/>
              </a:rPr>
              <a:t>t</a:t>
            </a:r>
            <a:r>
              <a:rPr lang="de-DE">
                <a:latin typeface="Times New Roman" pitchFamily="18" charset="0"/>
              </a:rPr>
              <a:t> –		</a:t>
            </a:r>
            <a:r>
              <a:rPr lang="de-DE" i="1">
                <a:latin typeface="Times New Roman" pitchFamily="18" charset="0"/>
                <a:cs typeface="Times New Roman" pitchFamily="18" charset="0"/>
              </a:rPr>
              <a:t>Newton-Verfahren</a:t>
            </a:r>
            <a:r>
              <a:rPr lang="de-DE">
                <a:latin typeface="Times New Roman" pitchFamily="18" charset="0"/>
              </a:rPr>
              <a:t> </a:t>
            </a:r>
          </a:p>
        </p:txBody>
      </p:sp>
      <p:sp>
        <p:nvSpPr>
          <p:cNvPr id="11273" name="Rectangle 2"/>
          <p:cNvSpPr>
            <a:spLocks noGrp="1" noChangeArrowheads="1"/>
          </p:cNvSpPr>
          <p:nvPr>
            <p:ph type="title"/>
          </p:nvPr>
        </p:nvSpPr>
        <p:spPr/>
        <p:txBody>
          <a:bodyPr/>
          <a:lstStyle/>
          <a:p>
            <a:r>
              <a:rPr lang="de-DE" smtClean="0"/>
              <a:t>Lernen durch Iteration</a:t>
            </a:r>
          </a:p>
        </p:txBody>
      </p:sp>
      <p:sp>
        <p:nvSpPr>
          <p:cNvPr id="11274" name="Rectangle 3"/>
          <p:cNvSpPr>
            <a:spLocks noGrp="1" noChangeArrowheads="1"/>
          </p:cNvSpPr>
          <p:nvPr>
            <p:ph type="body" idx="1"/>
          </p:nvPr>
        </p:nvSpPr>
        <p:spPr>
          <a:xfrm>
            <a:off x="611188" y="1268413"/>
            <a:ext cx="8242300" cy="5184775"/>
          </a:xfrm>
        </p:spPr>
        <p:txBody>
          <a:bodyPr/>
          <a:lstStyle/>
          <a:p>
            <a:pPr marL="0" indent="0">
              <a:buFontTx/>
              <a:buNone/>
            </a:pPr>
            <a:r>
              <a:rPr lang="de-DE" smtClean="0"/>
              <a:t>Newton-Iteration</a:t>
            </a:r>
          </a:p>
        </p:txBody>
      </p:sp>
      <p:sp>
        <p:nvSpPr>
          <p:cNvPr id="11275" name="Rectangle 8"/>
          <p:cNvSpPr>
            <a:spLocks noChangeArrowheads="1"/>
          </p:cNvSpPr>
          <p:nvPr/>
        </p:nvSpPr>
        <p:spPr bwMode="auto">
          <a:xfrm>
            <a:off x="2124075" y="1847850"/>
            <a:ext cx="9588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F(w)</a:t>
            </a:r>
            <a:endParaRPr lang="de-DE"/>
          </a:p>
        </p:txBody>
      </p:sp>
      <p:sp>
        <p:nvSpPr>
          <p:cNvPr id="11276" name="Rectangle 9"/>
          <p:cNvSpPr>
            <a:spLocks noChangeArrowheads="1"/>
          </p:cNvSpPr>
          <p:nvPr/>
        </p:nvSpPr>
        <p:spPr bwMode="auto">
          <a:xfrm>
            <a:off x="3089275" y="1847850"/>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77" name="Rectangle 10"/>
          <p:cNvSpPr>
            <a:spLocks noChangeArrowheads="1"/>
          </p:cNvSpPr>
          <p:nvPr/>
        </p:nvSpPr>
        <p:spPr bwMode="auto">
          <a:xfrm>
            <a:off x="3406775" y="1847850"/>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78" name="Rectangle 11"/>
          <p:cNvSpPr>
            <a:spLocks noChangeArrowheads="1"/>
          </p:cNvSpPr>
          <p:nvPr/>
        </p:nvSpPr>
        <p:spPr bwMode="auto">
          <a:xfrm>
            <a:off x="4048125" y="1847850"/>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79" name="Rectangle 12"/>
          <p:cNvSpPr>
            <a:spLocks noChangeArrowheads="1"/>
          </p:cNvSpPr>
          <p:nvPr/>
        </p:nvSpPr>
        <p:spPr bwMode="auto">
          <a:xfrm>
            <a:off x="4689475" y="1847850"/>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80" name="Rectangle 13"/>
          <p:cNvSpPr>
            <a:spLocks noChangeArrowheads="1"/>
          </p:cNvSpPr>
          <p:nvPr/>
        </p:nvSpPr>
        <p:spPr bwMode="auto">
          <a:xfrm>
            <a:off x="5330825" y="1847850"/>
            <a:ext cx="6397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f(w)</a:t>
            </a:r>
            <a:endParaRPr lang="de-DE"/>
          </a:p>
        </p:txBody>
      </p:sp>
      <p:sp>
        <p:nvSpPr>
          <p:cNvPr id="11281" name="Rectangle 14"/>
          <p:cNvSpPr>
            <a:spLocks noChangeArrowheads="1"/>
          </p:cNvSpPr>
          <p:nvPr/>
        </p:nvSpPr>
        <p:spPr bwMode="auto">
          <a:xfrm>
            <a:off x="5973763" y="1847850"/>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82" name="Rectangle 15"/>
          <p:cNvSpPr>
            <a:spLocks noChangeArrowheads="1"/>
          </p:cNvSpPr>
          <p:nvPr/>
        </p:nvSpPr>
        <p:spPr bwMode="auto">
          <a:xfrm>
            <a:off x="5972175" y="2097088"/>
            <a:ext cx="5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83" name="Rectangle 16"/>
          <p:cNvSpPr>
            <a:spLocks noChangeArrowheads="1"/>
          </p:cNvSpPr>
          <p:nvPr/>
        </p:nvSpPr>
        <p:spPr bwMode="auto">
          <a:xfrm>
            <a:off x="5330825" y="2346325"/>
            <a:ext cx="8016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f’(w</a:t>
            </a:r>
            <a:endParaRPr lang="de-DE"/>
          </a:p>
        </p:txBody>
      </p:sp>
      <p:sp>
        <p:nvSpPr>
          <p:cNvPr id="11284" name="Rectangle 17"/>
          <p:cNvSpPr>
            <a:spLocks noChangeArrowheads="1"/>
          </p:cNvSpPr>
          <p:nvPr/>
        </p:nvSpPr>
        <p:spPr bwMode="auto">
          <a:xfrm>
            <a:off x="6137275" y="243998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a:solidFill>
                  <a:srgbClr val="000000"/>
                </a:solidFill>
                <a:latin typeface="Times New Roman" pitchFamily="18" charset="0"/>
              </a:rPr>
              <a:t>t</a:t>
            </a:r>
            <a:endParaRPr lang="de-DE"/>
          </a:p>
        </p:txBody>
      </p:sp>
      <p:sp>
        <p:nvSpPr>
          <p:cNvPr id="11285" name="Rectangle 18"/>
          <p:cNvSpPr>
            <a:spLocks noChangeArrowheads="1"/>
          </p:cNvSpPr>
          <p:nvPr/>
        </p:nvSpPr>
        <p:spPr bwMode="auto">
          <a:xfrm>
            <a:off x="6178550" y="2346325"/>
            <a:ext cx="71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11286" name="Rectangle 19"/>
          <p:cNvSpPr>
            <a:spLocks noChangeArrowheads="1"/>
          </p:cNvSpPr>
          <p:nvPr/>
        </p:nvSpPr>
        <p:spPr bwMode="auto">
          <a:xfrm>
            <a:off x="6249988" y="2346325"/>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87" name="Rectangle 20"/>
          <p:cNvSpPr>
            <a:spLocks noChangeArrowheads="1"/>
          </p:cNvSpPr>
          <p:nvPr/>
        </p:nvSpPr>
        <p:spPr bwMode="auto">
          <a:xfrm>
            <a:off x="5972175" y="2595563"/>
            <a:ext cx="5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88" name="Rectangle 21"/>
          <p:cNvSpPr>
            <a:spLocks noChangeArrowheads="1"/>
          </p:cNvSpPr>
          <p:nvPr/>
        </p:nvSpPr>
        <p:spPr bwMode="auto">
          <a:xfrm>
            <a:off x="5972175" y="2846388"/>
            <a:ext cx="5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89" name="Rectangle 22"/>
          <p:cNvSpPr>
            <a:spLocks noChangeArrowheads="1"/>
          </p:cNvSpPr>
          <p:nvPr/>
        </p:nvSpPr>
        <p:spPr bwMode="auto">
          <a:xfrm>
            <a:off x="5972175" y="3095625"/>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90" name="Rectangle 23"/>
          <p:cNvSpPr>
            <a:spLocks noChangeArrowheads="1"/>
          </p:cNvSpPr>
          <p:nvPr/>
        </p:nvSpPr>
        <p:spPr bwMode="auto">
          <a:xfrm>
            <a:off x="5972175" y="3344863"/>
            <a:ext cx="5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91" name="Rectangle 24"/>
          <p:cNvSpPr>
            <a:spLocks noChangeArrowheads="1"/>
          </p:cNvSpPr>
          <p:nvPr/>
        </p:nvSpPr>
        <p:spPr bwMode="auto">
          <a:xfrm>
            <a:off x="4689475" y="3594100"/>
            <a:ext cx="3524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f(w</a:t>
            </a:r>
            <a:endParaRPr lang="de-DE"/>
          </a:p>
        </p:txBody>
      </p:sp>
      <p:sp>
        <p:nvSpPr>
          <p:cNvPr id="11292" name="Rectangle 26"/>
          <p:cNvSpPr>
            <a:spLocks noChangeArrowheads="1"/>
          </p:cNvSpPr>
          <p:nvPr/>
        </p:nvSpPr>
        <p:spPr bwMode="auto">
          <a:xfrm>
            <a:off x="5084763" y="3594100"/>
            <a:ext cx="71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11293" name="Rectangle 27"/>
          <p:cNvSpPr>
            <a:spLocks noChangeArrowheads="1"/>
          </p:cNvSpPr>
          <p:nvPr/>
        </p:nvSpPr>
        <p:spPr bwMode="auto">
          <a:xfrm>
            <a:off x="5156200" y="3594100"/>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94" name="Rectangle 30"/>
          <p:cNvSpPr>
            <a:spLocks noChangeArrowheads="1"/>
          </p:cNvSpPr>
          <p:nvPr/>
        </p:nvSpPr>
        <p:spPr bwMode="auto">
          <a:xfrm>
            <a:off x="3406775" y="4451350"/>
            <a:ext cx="742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w* w</a:t>
            </a:r>
            <a:endParaRPr lang="de-DE"/>
          </a:p>
        </p:txBody>
      </p:sp>
      <p:sp>
        <p:nvSpPr>
          <p:cNvPr id="11295" name="Rectangle 31"/>
          <p:cNvSpPr>
            <a:spLocks noChangeArrowheads="1"/>
          </p:cNvSpPr>
          <p:nvPr/>
        </p:nvSpPr>
        <p:spPr bwMode="auto">
          <a:xfrm>
            <a:off x="4154488" y="4543425"/>
            <a:ext cx="2047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a:solidFill>
                  <a:srgbClr val="000000"/>
                </a:solidFill>
                <a:latin typeface="Times New Roman" pitchFamily="18" charset="0"/>
              </a:rPr>
              <a:t>t+1</a:t>
            </a:r>
            <a:endParaRPr lang="de-DE"/>
          </a:p>
        </p:txBody>
      </p:sp>
      <p:sp>
        <p:nvSpPr>
          <p:cNvPr id="11296" name="Rectangle 36"/>
          <p:cNvSpPr>
            <a:spLocks noChangeArrowheads="1"/>
          </p:cNvSpPr>
          <p:nvPr/>
        </p:nvSpPr>
        <p:spPr bwMode="auto">
          <a:xfrm>
            <a:off x="5330825" y="4451350"/>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297" name="Rectangle 37"/>
          <p:cNvSpPr>
            <a:spLocks noChangeArrowheads="1"/>
          </p:cNvSpPr>
          <p:nvPr/>
        </p:nvSpPr>
        <p:spPr bwMode="auto">
          <a:xfrm>
            <a:off x="5972175" y="4451350"/>
            <a:ext cx="533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w</a:t>
            </a:r>
            <a:endParaRPr lang="de-DE"/>
          </a:p>
        </p:txBody>
      </p:sp>
      <p:sp>
        <p:nvSpPr>
          <p:cNvPr id="11298" name="Rectangle 38"/>
          <p:cNvSpPr>
            <a:spLocks noChangeArrowheads="1"/>
          </p:cNvSpPr>
          <p:nvPr/>
        </p:nvSpPr>
        <p:spPr bwMode="auto">
          <a:xfrm>
            <a:off x="6508750" y="4451350"/>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grpSp>
        <p:nvGrpSpPr>
          <p:cNvPr id="11299" name="Group 41"/>
          <p:cNvGrpSpPr>
            <a:grpSpLocks/>
          </p:cNvGrpSpPr>
          <p:nvPr/>
        </p:nvGrpSpPr>
        <p:grpSpPr bwMode="auto">
          <a:xfrm>
            <a:off x="1647825" y="4259263"/>
            <a:ext cx="4865688" cy="141287"/>
            <a:chOff x="1038" y="2683"/>
            <a:chExt cx="3065" cy="89"/>
          </a:xfrm>
        </p:grpSpPr>
        <p:sp>
          <p:nvSpPr>
            <p:cNvPr id="11422" name="Line 39"/>
            <p:cNvSpPr>
              <a:spLocks noChangeShapeType="1"/>
            </p:cNvSpPr>
            <p:nvPr/>
          </p:nvSpPr>
          <p:spPr bwMode="auto">
            <a:xfrm>
              <a:off x="1038" y="2727"/>
              <a:ext cx="29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423" name="Freeform 40"/>
            <p:cNvSpPr>
              <a:spLocks/>
            </p:cNvSpPr>
            <p:nvPr/>
          </p:nvSpPr>
          <p:spPr bwMode="auto">
            <a:xfrm>
              <a:off x="4014" y="2683"/>
              <a:ext cx="89" cy="89"/>
            </a:xfrm>
            <a:custGeom>
              <a:avLst/>
              <a:gdLst>
                <a:gd name="T0" fmla="*/ 0 w 89"/>
                <a:gd name="T1" fmla="*/ 89 h 89"/>
                <a:gd name="T2" fmla="*/ 89 w 89"/>
                <a:gd name="T3" fmla="*/ 46 h 89"/>
                <a:gd name="T4" fmla="*/ 0 w 89"/>
                <a:gd name="T5" fmla="*/ 0 h 89"/>
                <a:gd name="T6" fmla="*/ 0 w 89"/>
                <a:gd name="T7" fmla="*/ 89 h 89"/>
                <a:gd name="T8" fmla="*/ 0 60000 65536"/>
                <a:gd name="T9" fmla="*/ 0 60000 65536"/>
                <a:gd name="T10" fmla="*/ 0 60000 65536"/>
                <a:gd name="T11" fmla="*/ 0 60000 65536"/>
                <a:gd name="T12" fmla="*/ 0 w 89"/>
                <a:gd name="T13" fmla="*/ 0 h 89"/>
                <a:gd name="T14" fmla="*/ 89 w 89"/>
                <a:gd name="T15" fmla="*/ 89 h 89"/>
              </a:gdLst>
              <a:ahLst/>
              <a:cxnLst>
                <a:cxn ang="T8">
                  <a:pos x="T0" y="T1"/>
                </a:cxn>
                <a:cxn ang="T9">
                  <a:pos x="T2" y="T3"/>
                </a:cxn>
                <a:cxn ang="T10">
                  <a:pos x="T4" y="T5"/>
                </a:cxn>
                <a:cxn ang="T11">
                  <a:pos x="T6" y="T7"/>
                </a:cxn>
              </a:cxnLst>
              <a:rect l="T12" t="T13" r="T14" b="T15"/>
              <a:pathLst>
                <a:path w="89" h="89">
                  <a:moveTo>
                    <a:pt x="0" y="89"/>
                  </a:moveTo>
                  <a:lnTo>
                    <a:pt x="89" y="46"/>
                  </a:lnTo>
                  <a:lnTo>
                    <a:pt x="0" y="0"/>
                  </a:ln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300" name="Group 44"/>
          <p:cNvGrpSpPr>
            <a:grpSpLocks/>
          </p:cNvGrpSpPr>
          <p:nvPr/>
        </p:nvGrpSpPr>
        <p:grpSpPr bwMode="auto">
          <a:xfrm>
            <a:off x="1760538" y="1889125"/>
            <a:ext cx="141287" cy="2711450"/>
            <a:chOff x="1109" y="1190"/>
            <a:chExt cx="89" cy="1708"/>
          </a:xfrm>
        </p:grpSpPr>
        <p:sp>
          <p:nvSpPr>
            <p:cNvPr id="11420" name="Line 42"/>
            <p:cNvSpPr>
              <a:spLocks noChangeShapeType="1"/>
            </p:cNvSpPr>
            <p:nvPr/>
          </p:nvSpPr>
          <p:spPr bwMode="auto">
            <a:xfrm flipH="1" flipV="1">
              <a:off x="1153" y="1276"/>
              <a:ext cx="6" cy="16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421" name="Freeform 43"/>
            <p:cNvSpPr>
              <a:spLocks/>
            </p:cNvSpPr>
            <p:nvPr/>
          </p:nvSpPr>
          <p:spPr bwMode="auto">
            <a:xfrm>
              <a:off x="1109" y="1190"/>
              <a:ext cx="89" cy="90"/>
            </a:xfrm>
            <a:custGeom>
              <a:avLst/>
              <a:gdLst>
                <a:gd name="T0" fmla="*/ 89 w 89"/>
                <a:gd name="T1" fmla="*/ 90 h 90"/>
                <a:gd name="T2" fmla="*/ 44 w 89"/>
                <a:gd name="T3" fmla="*/ 0 h 90"/>
                <a:gd name="T4" fmla="*/ 0 w 89"/>
                <a:gd name="T5" fmla="*/ 90 h 90"/>
                <a:gd name="T6" fmla="*/ 89 w 89"/>
                <a:gd name="T7" fmla="*/ 90 h 90"/>
                <a:gd name="T8" fmla="*/ 0 60000 65536"/>
                <a:gd name="T9" fmla="*/ 0 60000 65536"/>
                <a:gd name="T10" fmla="*/ 0 60000 65536"/>
                <a:gd name="T11" fmla="*/ 0 60000 65536"/>
                <a:gd name="T12" fmla="*/ 0 w 89"/>
                <a:gd name="T13" fmla="*/ 0 h 90"/>
                <a:gd name="T14" fmla="*/ 89 w 89"/>
                <a:gd name="T15" fmla="*/ 90 h 90"/>
              </a:gdLst>
              <a:ahLst/>
              <a:cxnLst>
                <a:cxn ang="T8">
                  <a:pos x="T0" y="T1"/>
                </a:cxn>
                <a:cxn ang="T9">
                  <a:pos x="T2" y="T3"/>
                </a:cxn>
                <a:cxn ang="T10">
                  <a:pos x="T4" y="T5"/>
                </a:cxn>
                <a:cxn ang="T11">
                  <a:pos x="T6" y="T7"/>
                </a:cxn>
              </a:cxnLst>
              <a:rect l="T12" t="T13" r="T14" b="T15"/>
              <a:pathLst>
                <a:path w="89" h="90">
                  <a:moveTo>
                    <a:pt x="89" y="90"/>
                  </a:moveTo>
                  <a:lnTo>
                    <a:pt x="44" y="0"/>
                  </a:lnTo>
                  <a:lnTo>
                    <a:pt x="0" y="90"/>
                  </a:lnTo>
                  <a:lnTo>
                    <a:pt x="89"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1301" name="Freeform 45"/>
          <p:cNvSpPr>
            <a:spLocks/>
          </p:cNvSpPr>
          <p:nvPr/>
        </p:nvSpPr>
        <p:spPr bwMode="auto">
          <a:xfrm>
            <a:off x="1728788" y="1839913"/>
            <a:ext cx="3838575" cy="3101975"/>
          </a:xfrm>
          <a:custGeom>
            <a:avLst/>
            <a:gdLst>
              <a:gd name="T0" fmla="*/ 2147483647 w 2418"/>
              <a:gd name="T1" fmla="*/ 2147483647 h 1954"/>
              <a:gd name="T2" fmla="*/ 2147483647 w 2418"/>
              <a:gd name="T3" fmla="*/ 2147483647 h 1954"/>
              <a:gd name="T4" fmla="*/ 2147483647 w 2418"/>
              <a:gd name="T5" fmla="*/ 2147483647 h 1954"/>
              <a:gd name="T6" fmla="*/ 2147483647 w 2418"/>
              <a:gd name="T7" fmla="*/ 2147483647 h 1954"/>
              <a:gd name="T8" fmla="*/ 2147483647 w 2418"/>
              <a:gd name="T9" fmla="*/ 2147483647 h 1954"/>
              <a:gd name="T10" fmla="*/ 2147483647 w 2418"/>
              <a:gd name="T11" fmla="*/ 2147483647 h 1954"/>
              <a:gd name="T12" fmla="*/ 2147483647 w 2418"/>
              <a:gd name="T13" fmla="*/ 2147483647 h 1954"/>
              <a:gd name="T14" fmla="*/ 2147483647 w 2418"/>
              <a:gd name="T15" fmla="*/ 2147483647 h 1954"/>
              <a:gd name="T16" fmla="*/ 2147483647 w 2418"/>
              <a:gd name="T17" fmla="*/ 2147483647 h 1954"/>
              <a:gd name="T18" fmla="*/ 2147483647 w 2418"/>
              <a:gd name="T19" fmla="*/ 2147483647 h 1954"/>
              <a:gd name="T20" fmla="*/ 2147483647 w 2418"/>
              <a:gd name="T21" fmla="*/ 2147483647 h 1954"/>
              <a:gd name="T22" fmla="*/ 2147483647 w 2418"/>
              <a:gd name="T23" fmla="*/ 2147483647 h 1954"/>
              <a:gd name="T24" fmla="*/ 2147483647 w 2418"/>
              <a:gd name="T25" fmla="*/ 2147483647 h 1954"/>
              <a:gd name="T26" fmla="*/ 2147483647 w 2418"/>
              <a:gd name="T27" fmla="*/ 2147483647 h 1954"/>
              <a:gd name="T28" fmla="*/ 2147483647 w 2418"/>
              <a:gd name="T29" fmla="*/ 2147483647 h 1954"/>
              <a:gd name="T30" fmla="*/ 2147483647 w 2418"/>
              <a:gd name="T31" fmla="*/ 2147483647 h 1954"/>
              <a:gd name="T32" fmla="*/ 2147483647 w 2418"/>
              <a:gd name="T33" fmla="*/ 2147483647 h 1954"/>
              <a:gd name="T34" fmla="*/ 2147483647 w 2418"/>
              <a:gd name="T35" fmla="*/ 2147483647 h 1954"/>
              <a:gd name="T36" fmla="*/ 2147483647 w 2418"/>
              <a:gd name="T37" fmla="*/ 2147483647 h 1954"/>
              <a:gd name="T38" fmla="*/ 2147483647 w 2418"/>
              <a:gd name="T39" fmla="*/ 2147483647 h 1954"/>
              <a:gd name="T40" fmla="*/ 2147483647 w 2418"/>
              <a:gd name="T41" fmla="*/ 2147483647 h 1954"/>
              <a:gd name="T42" fmla="*/ 2147483647 w 2418"/>
              <a:gd name="T43" fmla="*/ 2147483647 h 1954"/>
              <a:gd name="T44" fmla="*/ 2147483647 w 2418"/>
              <a:gd name="T45" fmla="*/ 2147483647 h 1954"/>
              <a:gd name="T46" fmla="*/ 2147483647 w 2418"/>
              <a:gd name="T47" fmla="*/ 2147483647 h 1954"/>
              <a:gd name="T48" fmla="*/ 2147483647 w 2418"/>
              <a:gd name="T49" fmla="*/ 2147483647 h 1954"/>
              <a:gd name="T50" fmla="*/ 2147483647 w 2418"/>
              <a:gd name="T51" fmla="*/ 2147483647 h 1954"/>
              <a:gd name="T52" fmla="*/ 2147483647 w 2418"/>
              <a:gd name="T53" fmla="*/ 2147483647 h 1954"/>
              <a:gd name="T54" fmla="*/ 2147483647 w 2418"/>
              <a:gd name="T55" fmla="*/ 2147483647 h 1954"/>
              <a:gd name="T56" fmla="*/ 2147483647 w 2418"/>
              <a:gd name="T57" fmla="*/ 2147483647 h 1954"/>
              <a:gd name="T58" fmla="*/ 2147483647 w 2418"/>
              <a:gd name="T59" fmla="*/ 2147483647 h 1954"/>
              <a:gd name="T60" fmla="*/ 2147483647 w 2418"/>
              <a:gd name="T61" fmla="*/ 2147483647 h 1954"/>
              <a:gd name="T62" fmla="*/ 2147483647 w 2418"/>
              <a:gd name="T63" fmla="*/ 2147483647 h 1954"/>
              <a:gd name="T64" fmla="*/ 2147483647 w 2418"/>
              <a:gd name="T65" fmla="*/ 2147483647 h 1954"/>
              <a:gd name="T66" fmla="*/ 2147483647 w 2418"/>
              <a:gd name="T67" fmla="*/ 2147483647 h 1954"/>
              <a:gd name="T68" fmla="*/ 2147483647 w 2418"/>
              <a:gd name="T69" fmla="*/ 2147483647 h 1954"/>
              <a:gd name="T70" fmla="*/ 2147483647 w 2418"/>
              <a:gd name="T71" fmla="*/ 2147483647 h 1954"/>
              <a:gd name="T72" fmla="*/ 2147483647 w 2418"/>
              <a:gd name="T73" fmla="*/ 2147483647 h 1954"/>
              <a:gd name="T74" fmla="*/ 2147483647 w 2418"/>
              <a:gd name="T75" fmla="*/ 2147483647 h 1954"/>
              <a:gd name="T76" fmla="*/ 2147483647 w 2418"/>
              <a:gd name="T77" fmla="*/ 2147483647 h 1954"/>
              <a:gd name="T78" fmla="*/ 2147483647 w 2418"/>
              <a:gd name="T79" fmla="*/ 2147483647 h 1954"/>
              <a:gd name="T80" fmla="*/ 2147483647 w 2418"/>
              <a:gd name="T81" fmla="*/ 2147483647 h 1954"/>
              <a:gd name="T82" fmla="*/ 2147483647 w 2418"/>
              <a:gd name="T83" fmla="*/ 2147483647 h 1954"/>
              <a:gd name="T84" fmla="*/ 2147483647 w 2418"/>
              <a:gd name="T85" fmla="*/ 2147483647 h 1954"/>
              <a:gd name="T86" fmla="*/ 2147483647 w 2418"/>
              <a:gd name="T87" fmla="*/ 2147483647 h 1954"/>
              <a:gd name="T88" fmla="*/ 2147483647 w 2418"/>
              <a:gd name="T89" fmla="*/ 2147483647 h 1954"/>
              <a:gd name="T90" fmla="*/ 2147483647 w 2418"/>
              <a:gd name="T91" fmla="*/ 2147483647 h 1954"/>
              <a:gd name="T92" fmla="*/ 2147483647 w 2418"/>
              <a:gd name="T93" fmla="*/ 2147483647 h 1954"/>
              <a:gd name="T94" fmla="*/ 2147483647 w 2418"/>
              <a:gd name="T95" fmla="*/ 2147483647 h 1954"/>
              <a:gd name="T96" fmla="*/ 0 w 2418"/>
              <a:gd name="T97" fmla="*/ 2147483647 h 19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8"/>
              <a:gd name="T148" fmla="*/ 0 h 1954"/>
              <a:gd name="T149" fmla="*/ 2418 w 2418"/>
              <a:gd name="T150" fmla="*/ 1954 h 19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8" h="1954">
                <a:moveTo>
                  <a:pt x="0" y="1928"/>
                </a:moveTo>
                <a:lnTo>
                  <a:pt x="2" y="1954"/>
                </a:lnTo>
                <a:lnTo>
                  <a:pt x="76" y="1943"/>
                </a:lnTo>
                <a:lnTo>
                  <a:pt x="149" y="1932"/>
                </a:lnTo>
                <a:lnTo>
                  <a:pt x="219" y="1919"/>
                </a:lnTo>
                <a:lnTo>
                  <a:pt x="289" y="1907"/>
                </a:lnTo>
                <a:lnTo>
                  <a:pt x="357" y="1893"/>
                </a:lnTo>
                <a:lnTo>
                  <a:pt x="361" y="1893"/>
                </a:lnTo>
                <a:lnTo>
                  <a:pt x="431" y="1877"/>
                </a:lnTo>
                <a:lnTo>
                  <a:pt x="504" y="1859"/>
                </a:lnTo>
                <a:lnTo>
                  <a:pt x="579" y="1839"/>
                </a:lnTo>
                <a:lnTo>
                  <a:pt x="661" y="1817"/>
                </a:lnTo>
                <a:lnTo>
                  <a:pt x="746" y="1794"/>
                </a:lnTo>
                <a:lnTo>
                  <a:pt x="832" y="1769"/>
                </a:lnTo>
                <a:lnTo>
                  <a:pt x="921" y="1743"/>
                </a:lnTo>
                <a:lnTo>
                  <a:pt x="1010" y="1714"/>
                </a:lnTo>
                <a:lnTo>
                  <a:pt x="1097" y="1682"/>
                </a:lnTo>
                <a:lnTo>
                  <a:pt x="1182" y="1646"/>
                </a:lnTo>
                <a:lnTo>
                  <a:pt x="1264" y="1606"/>
                </a:lnTo>
                <a:lnTo>
                  <a:pt x="1338" y="1567"/>
                </a:lnTo>
                <a:lnTo>
                  <a:pt x="1412" y="1529"/>
                </a:lnTo>
                <a:lnTo>
                  <a:pt x="1482" y="1490"/>
                </a:lnTo>
                <a:lnTo>
                  <a:pt x="1517" y="1470"/>
                </a:lnTo>
                <a:lnTo>
                  <a:pt x="1551" y="1447"/>
                </a:lnTo>
                <a:lnTo>
                  <a:pt x="1556" y="1444"/>
                </a:lnTo>
                <a:lnTo>
                  <a:pt x="1590" y="1419"/>
                </a:lnTo>
                <a:lnTo>
                  <a:pt x="1624" y="1393"/>
                </a:lnTo>
                <a:lnTo>
                  <a:pt x="1658" y="1365"/>
                </a:lnTo>
                <a:lnTo>
                  <a:pt x="1692" y="1333"/>
                </a:lnTo>
                <a:lnTo>
                  <a:pt x="1727" y="1298"/>
                </a:lnTo>
                <a:lnTo>
                  <a:pt x="1761" y="1259"/>
                </a:lnTo>
                <a:lnTo>
                  <a:pt x="1797" y="1216"/>
                </a:lnTo>
                <a:lnTo>
                  <a:pt x="1834" y="1168"/>
                </a:lnTo>
                <a:lnTo>
                  <a:pt x="1868" y="1117"/>
                </a:lnTo>
                <a:lnTo>
                  <a:pt x="1872" y="1113"/>
                </a:lnTo>
                <a:lnTo>
                  <a:pt x="1907" y="1057"/>
                </a:lnTo>
                <a:lnTo>
                  <a:pt x="1946" y="997"/>
                </a:lnTo>
                <a:lnTo>
                  <a:pt x="1983" y="934"/>
                </a:lnTo>
                <a:lnTo>
                  <a:pt x="2021" y="869"/>
                </a:lnTo>
                <a:lnTo>
                  <a:pt x="2059" y="800"/>
                </a:lnTo>
                <a:lnTo>
                  <a:pt x="2098" y="728"/>
                </a:lnTo>
                <a:lnTo>
                  <a:pt x="2135" y="654"/>
                </a:lnTo>
                <a:lnTo>
                  <a:pt x="2173" y="579"/>
                </a:lnTo>
                <a:lnTo>
                  <a:pt x="2210" y="501"/>
                </a:lnTo>
                <a:lnTo>
                  <a:pt x="2247" y="420"/>
                </a:lnTo>
                <a:lnTo>
                  <a:pt x="2283" y="340"/>
                </a:lnTo>
                <a:lnTo>
                  <a:pt x="2353" y="176"/>
                </a:lnTo>
                <a:lnTo>
                  <a:pt x="2418" y="11"/>
                </a:lnTo>
                <a:lnTo>
                  <a:pt x="2394" y="0"/>
                </a:lnTo>
                <a:lnTo>
                  <a:pt x="2328" y="166"/>
                </a:lnTo>
                <a:lnTo>
                  <a:pt x="2258" y="330"/>
                </a:lnTo>
                <a:lnTo>
                  <a:pt x="2222" y="411"/>
                </a:lnTo>
                <a:lnTo>
                  <a:pt x="2185" y="492"/>
                </a:lnTo>
                <a:lnTo>
                  <a:pt x="2149" y="569"/>
                </a:lnTo>
                <a:lnTo>
                  <a:pt x="2110" y="645"/>
                </a:lnTo>
                <a:lnTo>
                  <a:pt x="2073" y="718"/>
                </a:lnTo>
                <a:lnTo>
                  <a:pt x="2035" y="791"/>
                </a:lnTo>
                <a:lnTo>
                  <a:pt x="1997" y="859"/>
                </a:lnTo>
                <a:lnTo>
                  <a:pt x="1958" y="925"/>
                </a:lnTo>
                <a:lnTo>
                  <a:pt x="1921" y="988"/>
                </a:lnTo>
                <a:lnTo>
                  <a:pt x="1883" y="1048"/>
                </a:lnTo>
                <a:lnTo>
                  <a:pt x="1847" y="1104"/>
                </a:lnTo>
                <a:lnTo>
                  <a:pt x="1860" y="1108"/>
                </a:lnTo>
                <a:lnTo>
                  <a:pt x="1850" y="1100"/>
                </a:lnTo>
                <a:lnTo>
                  <a:pt x="1813" y="1153"/>
                </a:lnTo>
                <a:lnTo>
                  <a:pt x="1779" y="1198"/>
                </a:lnTo>
                <a:lnTo>
                  <a:pt x="1743" y="1242"/>
                </a:lnTo>
                <a:lnTo>
                  <a:pt x="1709" y="1280"/>
                </a:lnTo>
                <a:lnTo>
                  <a:pt x="1675" y="1315"/>
                </a:lnTo>
                <a:lnTo>
                  <a:pt x="1640" y="1347"/>
                </a:lnTo>
                <a:lnTo>
                  <a:pt x="1606" y="1376"/>
                </a:lnTo>
                <a:lnTo>
                  <a:pt x="1572" y="1402"/>
                </a:lnTo>
                <a:lnTo>
                  <a:pt x="1538" y="1426"/>
                </a:lnTo>
                <a:lnTo>
                  <a:pt x="1546" y="1434"/>
                </a:lnTo>
                <a:lnTo>
                  <a:pt x="1542" y="1422"/>
                </a:lnTo>
                <a:lnTo>
                  <a:pt x="1508" y="1445"/>
                </a:lnTo>
                <a:lnTo>
                  <a:pt x="1472" y="1466"/>
                </a:lnTo>
                <a:lnTo>
                  <a:pt x="1402" y="1504"/>
                </a:lnTo>
                <a:lnTo>
                  <a:pt x="1328" y="1542"/>
                </a:lnTo>
                <a:lnTo>
                  <a:pt x="1251" y="1583"/>
                </a:lnTo>
                <a:lnTo>
                  <a:pt x="1172" y="1622"/>
                </a:lnTo>
                <a:lnTo>
                  <a:pt x="1087" y="1657"/>
                </a:lnTo>
                <a:lnTo>
                  <a:pt x="1001" y="1690"/>
                </a:lnTo>
                <a:lnTo>
                  <a:pt x="912" y="1719"/>
                </a:lnTo>
                <a:lnTo>
                  <a:pt x="823" y="1744"/>
                </a:lnTo>
                <a:lnTo>
                  <a:pt x="737" y="1769"/>
                </a:lnTo>
                <a:lnTo>
                  <a:pt x="652" y="1792"/>
                </a:lnTo>
                <a:lnTo>
                  <a:pt x="572" y="1814"/>
                </a:lnTo>
                <a:lnTo>
                  <a:pt x="494" y="1835"/>
                </a:lnTo>
                <a:lnTo>
                  <a:pt x="422" y="1852"/>
                </a:lnTo>
                <a:lnTo>
                  <a:pt x="352" y="1869"/>
                </a:lnTo>
                <a:lnTo>
                  <a:pt x="357" y="1881"/>
                </a:lnTo>
                <a:lnTo>
                  <a:pt x="357" y="1867"/>
                </a:lnTo>
                <a:lnTo>
                  <a:pt x="289" y="1881"/>
                </a:lnTo>
                <a:lnTo>
                  <a:pt x="219" y="1893"/>
                </a:lnTo>
                <a:lnTo>
                  <a:pt x="149" y="1906"/>
                </a:lnTo>
                <a:lnTo>
                  <a:pt x="76" y="1917"/>
                </a:lnTo>
                <a:lnTo>
                  <a:pt x="0" y="1928"/>
                </a:lnTo>
                <a:close/>
              </a:path>
            </a:pathLst>
          </a:custGeom>
          <a:solidFill>
            <a:srgbClr val="000000"/>
          </a:solidFill>
          <a:ln w="9525">
            <a:solidFill>
              <a:schemeClr val="accent2"/>
            </a:solidFill>
            <a:round/>
            <a:headEnd/>
            <a:tailEnd/>
          </a:ln>
        </p:spPr>
        <p:txBody>
          <a:bodyPr/>
          <a:lstStyle/>
          <a:p>
            <a:endParaRPr lang="de-DE"/>
          </a:p>
        </p:txBody>
      </p:sp>
      <p:grpSp>
        <p:nvGrpSpPr>
          <p:cNvPr id="11302" name="Group 100"/>
          <p:cNvGrpSpPr>
            <a:grpSpLocks/>
          </p:cNvGrpSpPr>
          <p:nvPr/>
        </p:nvGrpSpPr>
        <p:grpSpPr bwMode="auto">
          <a:xfrm>
            <a:off x="2606675" y="1943100"/>
            <a:ext cx="2228850" cy="2089150"/>
            <a:chOff x="1642" y="1224"/>
            <a:chExt cx="1404" cy="1316"/>
          </a:xfrm>
        </p:grpSpPr>
        <p:sp>
          <p:nvSpPr>
            <p:cNvPr id="11366" name="Freeform 46"/>
            <p:cNvSpPr>
              <a:spLocks/>
            </p:cNvSpPr>
            <p:nvPr/>
          </p:nvSpPr>
          <p:spPr bwMode="auto">
            <a:xfrm>
              <a:off x="1642" y="1224"/>
              <a:ext cx="19" cy="40"/>
            </a:xfrm>
            <a:custGeom>
              <a:avLst/>
              <a:gdLst>
                <a:gd name="T0" fmla="*/ 8 w 19"/>
                <a:gd name="T1" fmla="*/ 4 h 40"/>
                <a:gd name="T2" fmla="*/ 7 w 19"/>
                <a:gd name="T3" fmla="*/ 3 h 40"/>
                <a:gd name="T4" fmla="*/ 6 w 19"/>
                <a:gd name="T5" fmla="*/ 2 h 40"/>
                <a:gd name="T6" fmla="*/ 4 w 19"/>
                <a:gd name="T7" fmla="*/ 0 h 40"/>
                <a:gd name="T8" fmla="*/ 4 w 19"/>
                <a:gd name="T9" fmla="*/ 0 h 40"/>
                <a:gd name="T10" fmla="*/ 3 w 19"/>
                <a:gd name="T11" fmla="*/ 2 h 40"/>
                <a:gd name="T12" fmla="*/ 1 w 19"/>
                <a:gd name="T13" fmla="*/ 3 h 40"/>
                <a:gd name="T14" fmla="*/ 0 w 19"/>
                <a:gd name="T15" fmla="*/ 4 h 40"/>
                <a:gd name="T16" fmla="*/ 0 w 19"/>
                <a:gd name="T17" fmla="*/ 6 h 40"/>
                <a:gd name="T18" fmla="*/ 11 w 19"/>
                <a:gd name="T19" fmla="*/ 36 h 40"/>
                <a:gd name="T20" fmla="*/ 12 w 19"/>
                <a:gd name="T21" fmla="*/ 37 h 40"/>
                <a:gd name="T22" fmla="*/ 14 w 19"/>
                <a:gd name="T23" fmla="*/ 38 h 40"/>
                <a:gd name="T24" fmla="*/ 15 w 19"/>
                <a:gd name="T25" fmla="*/ 40 h 40"/>
                <a:gd name="T26" fmla="*/ 16 w 19"/>
                <a:gd name="T27" fmla="*/ 40 h 40"/>
                <a:gd name="T28" fmla="*/ 18 w 19"/>
                <a:gd name="T29" fmla="*/ 38 h 40"/>
                <a:gd name="T30" fmla="*/ 19 w 19"/>
                <a:gd name="T31" fmla="*/ 37 h 40"/>
                <a:gd name="T32" fmla="*/ 19 w 19"/>
                <a:gd name="T33" fmla="*/ 36 h 40"/>
                <a:gd name="T34" fmla="*/ 19 w 19"/>
                <a:gd name="T35" fmla="*/ 34 h 40"/>
                <a:gd name="T36" fmla="*/ 8 w 19"/>
                <a:gd name="T37" fmla="*/ 4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40"/>
                <a:gd name="T59" fmla="*/ 19 w 1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40">
                  <a:moveTo>
                    <a:pt x="8" y="4"/>
                  </a:moveTo>
                  <a:lnTo>
                    <a:pt x="7" y="3"/>
                  </a:lnTo>
                  <a:lnTo>
                    <a:pt x="6" y="2"/>
                  </a:lnTo>
                  <a:lnTo>
                    <a:pt x="4" y="0"/>
                  </a:lnTo>
                  <a:lnTo>
                    <a:pt x="3" y="2"/>
                  </a:lnTo>
                  <a:lnTo>
                    <a:pt x="1" y="3"/>
                  </a:lnTo>
                  <a:lnTo>
                    <a:pt x="0" y="4"/>
                  </a:lnTo>
                  <a:lnTo>
                    <a:pt x="0" y="6"/>
                  </a:lnTo>
                  <a:lnTo>
                    <a:pt x="11" y="36"/>
                  </a:lnTo>
                  <a:lnTo>
                    <a:pt x="12" y="37"/>
                  </a:lnTo>
                  <a:lnTo>
                    <a:pt x="14" y="38"/>
                  </a:lnTo>
                  <a:lnTo>
                    <a:pt x="15" y="40"/>
                  </a:lnTo>
                  <a:lnTo>
                    <a:pt x="16" y="40"/>
                  </a:lnTo>
                  <a:lnTo>
                    <a:pt x="18" y="38"/>
                  </a:lnTo>
                  <a:lnTo>
                    <a:pt x="19" y="37"/>
                  </a:lnTo>
                  <a:lnTo>
                    <a:pt x="19" y="36"/>
                  </a:lnTo>
                  <a:lnTo>
                    <a:pt x="19" y="34"/>
                  </a:lnTo>
                  <a:lnTo>
                    <a:pt x="8" y="4"/>
                  </a:lnTo>
                  <a:close/>
                </a:path>
              </a:pathLst>
            </a:custGeom>
            <a:solidFill>
              <a:srgbClr val="000000"/>
            </a:solidFill>
            <a:ln w="28575">
              <a:solidFill>
                <a:srgbClr val="000000"/>
              </a:solidFill>
              <a:round/>
              <a:headEnd/>
              <a:tailEnd/>
            </a:ln>
          </p:spPr>
          <p:txBody>
            <a:bodyPr/>
            <a:lstStyle/>
            <a:p>
              <a:endParaRPr lang="de-DE"/>
            </a:p>
          </p:txBody>
        </p:sp>
        <p:sp>
          <p:nvSpPr>
            <p:cNvPr id="11367" name="Freeform 47"/>
            <p:cNvSpPr>
              <a:spLocks/>
            </p:cNvSpPr>
            <p:nvPr/>
          </p:nvSpPr>
          <p:spPr bwMode="auto">
            <a:xfrm>
              <a:off x="1661" y="1279"/>
              <a:ext cx="19" cy="38"/>
            </a:xfrm>
            <a:custGeom>
              <a:avLst/>
              <a:gdLst>
                <a:gd name="T0" fmla="*/ 8 w 19"/>
                <a:gd name="T1" fmla="*/ 3 h 38"/>
                <a:gd name="T2" fmla="*/ 8 w 19"/>
                <a:gd name="T3" fmla="*/ 1 h 38"/>
                <a:gd name="T4" fmla="*/ 7 w 19"/>
                <a:gd name="T5" fmla="*/ 0 h 38"/>
                <a:gd name="T6" fmla="*/ 6 w 19"/>
                <a:gd name="T7" fmla="*/ 0 h 38"/>
                <a:gd name="T8" fmla="*/ 4 w 19"/>
                <a:gd name="T9" fmla="*/ 0 h 38"/>
                <a:gd name="T10" fmla="*/ 3 w 19"/>
                <a:gd name="T11" fmla="*/ 0 h 38"/>
                <a:gd name="T12" fmla="*/ 2 w 19"/>
                <a:gd name="T13" fmla="*/ 1 h 38"/>
                <a:gd name="T14" fmla="*/ 0 w 19"/>
                <a:gd name="T15" fmla="*/ 3 h 38"/>
                <a:gd name="T16" fmla="*/ 0 w 19"/>
                <a:gd name="T17" fmla="*/ 4 h 38"/>
                <a:gd name="T18" fmla="*/ 11 w 19"/>
                <a:gd name="T19" fmla="*/ 35 h 38"/>
                <a:gd name="T20" fmla="*/ 13 w 19"/>
                <a:gd name="T21" fmla="*/ 37 h 38"/>
                <a:gd name="T22" fmla="*/ 14 w 19"/>
                <a:gd name="T23" fmla="*/ 38 h 38"/>
                <a:gd name="T24" fmla="*/ 15 w 19"/>
                <a:gd name="T25" fmla="*/ 38 h 38"/>
                <a:gd name="T26" fmla="*/ 17 w 19"/>
                <a:gd name="T27" fmla="*/ 38 h 38"/>
                <a:gd name="T28" fmla="*/ 18 w 19"/>
                <a:gd name="T29" fmla="*/ 38 h 38"/>
                <a:gd name="T30" fmla="*/ 19 w 19"/>
                <a:gd name="T31" fmla="*/ 37 h 38"/>
                <a:gd name="T32" fmla="*/ 19 w 19"/>
                <a:gd name="T33" fmla="*/ 35 h 38"/>
                <a:gd name="T34" fmla="*/ 19 w 19"/>
                <a:gd name="T35" fmla="*/ 34 h 38"/>
                <a:gd name="T36" fmla="*/ 8 w 19"/>
                <a:gd name="T37" fmla="*/ 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8"/>
                <a:gd name="T59" fmla="*/ 19 w 19"/>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8">
                  <a:moveTo>
                    <a:pt x="8" y="3"/>
                  </a:moveTo>
                  <a:lnTo>
                    <a:pt x="8" y="1"/>
                  </a:lnTo>
                  <a:lnTo>
                    <a:pt x="7" y="0"/>
                  </a:lnTo>
                  <a:lnTo>
                    <a:pt x="6" y="0"/>
                  </a:lnTo>
                  <a:lnTo>
                    <a:pt x="4" y="0"/>
                  </a:lnTo>
                  <a:lnTo>
                    <a:pt x="3" y="0"/>
                  </a:lnTo>
                  <a:lnTo>
                    <a:pt x="2" y="1"/>
                  </a:lnTo>
                  <a:lnTo>
                    <a:pt x="0" y="3"/>
                  </a:lnTo>
                  <a:lnTo>
                    <a:pt x="0" y="4"/>
                  </a:lnTo>
                  <a:lnTo>
                    <a:pt x="11" y="35"/>
                  </a:lnTo>
                  <a:lnTo>
                    <a:pt x="13" y="37"/>
                  </a:lnTo>
                  <a:lnTo>
                    <a:pt x="14" y="38"/>
                  </a:lnTo>
                  <a:lnTo>
                    <a:pt x="15" y="38"/>
                  </a:lnTo>
                  <a:lnTo>
                    <a:pt x="17" y="38"/>
                  </a:lnTo>
                  <a:lnTo>
                    <a:pt x="18" y="38"/>
                  </a:lnTo>
                  <a:lnTo>
                    <a:pt x="19" y="37"/>
                  </a:lnTo>
                  <a:lnTo>
                    <a:pt x="19" y="35"/>
                  </a:lnTo>
                  <a:lnTo>
                    <a:pt x="19" y="34"/>
                  </a:lnTo>
                  <a:lnTo>
                    <a:pt x="8" y="3"/>
                  </a:lnTo>
                  <a:close/>
                </a:path>
              </a:pathLst>
            </a:custGeom>
            <a:solidFill>
              <a:srgbClr val="000000"/>
            </a:solidFill>
            <a:ln w="28575">
              <a:solidFill>
                <a:srgbClr val="000000"/>
              </a:solidFill>
              <a:round/>
              <a:headEnd/>
              <a:tailEnd/>
            </a:ln>
          </p:spPr>
          <p:txBody>
            <a:bodyPr/>
            <a:lstStyle/>
            <a:p>
              <a:endParaRPr lang="de-DE"/>
            </a:p>
          </p:txBody>
        </p:sp>
        <p:sp>
          <p:nvSpPr>
            <p:cNvPr id="11368" name="Freeform 48"/>
            <p:cNvSpPr>
              <a:spLocks/>
            </p:cNvSpPr>
            <p:nvPr/>
          </p:nvSpPr>
          <p:spPr bwMode="auto">
            <a:xfrm>
              <a:off x="1680" y="1332"/>
              <a:ext cx="20" cy="40"/>
            </a:xfrm>
            <a:custGeom>
              <a:avLst/>
              <a:gdLst>
                <a:gd name="T0" fmla="*/ 9 w 20"/>
                <a:gd name="T1" fmla="*/ 4 h 40"/>
                <a:gd name="T2" fmla="*/ 9 w 20"/>
                <a:gd name="T3" fmla="*/ 3 h 40"/>
                <a:gd name="T4" fmla="*/ 7 w 20"/>
                <a:gd name="T5" fmla="*/ 2 h 40"/>
                <a:gd name="T6" fmla="*/ 6 w 20"/>
                <a:gd name="T7" fmla="*/ 0 h 40"/>
                <a:gd name="T8" fmla="*/ 4 w 20"/>
                <a:gd name="T9" fmla="*/ 0 h 40"/>
                <a:gd name="T10" fmla="*/ 3 w 20"/>
                <a:gd name="T11" fmla="*/ 2 h 40"/>
                <a:gd name="T12" fmla="*/ 2 w 20"/>
                <a:gd name="T13" fmla="*/ 3 h 40"/>
                <a:gd name="T14" fmla="*/ 0 w 20"/>
                <a:gd name="T15" fmla="*/ 4 h 40"/>
                <a:gd name="T16" fmla="*/ 0 w 20"/>
                <a:gd name="T17" fmla="*/ 6 h 40"/>
                <a:gd name="T18" fmla="*/ 3 w 20"/>
                <a:gd name="T19" fmla="*/ 11 h 40"/>
                <a:gd name="T20" fmla="*/ 11 w 20"/>
                <a:gd name="T21" fmla="*/ 36 h 40"/>
                <a:gd name="T22" fmla="*/ 11 w 20"/>
                <a:gd name="T23" fmla="*/ 37 h 40"/>
                <a:gd name="T24" fmla="*/ 13 w 20"/>
                <a:gd name="T25" fmla="*/ 38 h 40"/>
                <a:gd name="T26" fmla="*/ 14 w 20"/>
                <a:gd name="T27" fmla="*/ 40 h 40"/>
                <a:gd name="T28" fmla="*/ 15 w 20"/>
                <a:gd name="T29" fmla="*/ 40 h 40"/>
                <a:gd name="T30" fmla="*/ 17 w 20"/>
                <a:gd name="T31" fmla="*/ 38 h 40"/>
                <a:gd name="T32" fmla="*/ 18 w 20"/>
                <a:gd name="T33" fmla="*/ 37 h 40"/>
                <a:gd name="T34" fmla="*/ 20 w 20"/>
                <a:gd name="T35" fmla="*/ 36 h 40"/>
                <a:gd name="T36" fmla="*/ 20 w 20"/>
                <a:gd name="T37" fmla="*/ 34 h 40"/>
                <a:gd name="T38" fmla="*/ 11 w 20"/>
                <a:gd name="T39" fmla="*/ 10 h 40"/>
                <a:gd name="T40" fmla="*/ 9 w 20"/>
                <a:gd name="T41" fmla="*/ 4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40"/>
                <a:gd name="T65" fmla="*/ 20 w 2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40">
                  <a:moveTo>
                    <a:pt x="9" y="4"/>
                  </a:moveTo>
                  <a:lnTo>
                    <a:pt x="9" y="3"/>
                  </a:lnTo>
                  <a:lnTo>
                    <a:pt x="7" y="2"/>
                  </a:lnTo>
                  <a:lnTo>
                    <a:pt x="6" y="0"/>
                  </a:lnTo>
                  <a:lnTo>
                    <a:pt x="4" y="0"/>
                  </a:lnTo>
                  <a:lnTo>
                    <a:pt x="3" y="2"/>
                  </a:lnTo>
                  <a:lnTo>
                    <a:pt x="2" y="3"/>
                  </a:lnTo>
                  <a:lnTo>
                    <a:pt x="0" y="4"/>
                  </a:lnTo>
                  <a:lnTo>
                    <a:pt x="0" y="6"/>
                  </a:lnTo>
                  <a:lnTo>
                    <a:pt x="3" y="11"/>
                  </a:lnTo>
                  <a:lnTo>
                    <a:pt x="11" y="36"/>
                  </a:lnTo>
                  <a:lnTo>
                    <a:pt x="11" y="37"/>
                  </a:lnTo>
                  <a:lnTo>
                    <a:pt x="13" y="38"/>
                  </a:lnTo>
                  <a:lnTo>
                    <a:pt x="14" y="40"/>
                  </a:lnTo>
                  <a:lnTo>
                    <a:pt x="15" y="40"/>
                  </a:lnTo>
                  <a:lnTo>
                    <a:pt x="17" y="38"/>
                  </a:lnTo>
                  <a:lnTo>
                    <a:pt x="18" y="37"/>
                  </a:lnTo>
                  <a:lnTo>
                    <a:pt x="20" y="36"/>
                  </a:lnTo>
                  <a:lnTo>
                    <a:pt x="20" y="34"/>
                  </a:lnTo>
                  <a:lnTo>
                    <a:pt x="11" y="10"/>
                  </a:lnTo>
                  <a:lnTo>
                    <a:pt x="9" y="4"/>
                  </a:lnTo>
                  <a:close/>
                </a:path>
              </a:pathLst>
            </a:custGeom>
            <a:solidFill>
              <a:srgbClr val="000000"/>
            </a:solidFill>
            <a:ln w="28575">
              <a:solidFill>
                <a:srgbClr val="000000"/>
              </a:solidFill>
              <a:round/>
              <a:headEnd/>
              <a:tailEnd/>
            </a:ln>
          </p:spPr>
          <p:txBody>
            <a:bodyPr/>
            <a:lstStyle/>
            <a:p>
              <a:endParaRPr lang="de-DE"/>
            </a:p>
          </p:txBody>
        </p:sp>
        <p:sp>
          <p:nvSpPr>
            <p:cNvPr id="11369" name="Freeform 49"/>
            <p:cNvSpPr>
              <a:spLocks/>
            </p:cNvSpPr>
            <p:nvPr/>
          </p:nvSpPr>
          <p:spPr bwMode="auto">
            <a:xfrm>
              <a:off x="1700" y="1387"/>
              <a:ext cx="19" cy="38"/>
            </a:xfrm>
            <a:custGeom>
              <a:avLst/>
              <a:gdLst>
                <a:gd name="T0" fmla="*/ 8 w 19"/>
                <a:gd name="T1" fmla="*/ 3 h 38"/>
                <a:gd name="T2" fmla="*/ 6 w 19"/>
                <a:gd name="T3" fmla="*/ 1 h 38"/>
                <a:gd name="T4" fmla="*/ 5 w 19"/>
                <a:gd name="T5" fmla="*/ 0 h 38"/>
                <a:gd name="T6" fmla="*/ 4 w 19"/>
                <a:gd name="T7" fmla="*/ 0 h 38"/>
                <a:gd name="T8" fmla="*/ 2 w 19"/>
                <a:gd name="T9" fmla="*/ 0 h 38"/>
                <a:gd name="T10" fmla="*/ 1 w 19"/>
                <a:gd name="T11" fmla="*/ 0 h 38"/>
                <a:gd name="T12" fmla="*/ 0 w 19"/>
                <a:gd name="T13" fmla="*/ 1 h 38"/>
                <a:gd name="T14" fmla="*/ 0 w 19"/>
                <a:gd name="T15" fmla="*/ 3 h 38"/>
                <a:gd name="T16" fmla="*/ 0 w 19"/>
                <a:gd name="T17" fmla="*/ 4 h 38"/>
                <a:gd name="T18" fmla="*/ 11 w 19"/>
                <a:gd name="T19" fmla="*/ 35 h 38"/>
                <a:gd name="T20" fmla="*/ 11 w 19"/>
                <a:gd name="T21" fmla="*/ 37 h 38"/>
                <a:gd name="T22" fmla="*/ 12 w 19"/>
                <a:gd name="T23" fmla="*/ 38 h 38"/>
                <a:gd name="T24" fmla="*/ 13 w 19"/>
                <a:gd name="T25" fmla="*/ 38 h 38"/>
                <a:gd name="T26" fmla="*/ 15 w 19"/>
                <a:gd name="T27" fmla="*/ 38 h 38"/>
                <a:gd name="T28" fmla="*/ 16 w 19"/>
                <a:gd name="T29" fmla="*/ 38 h 38"/>
                <a:gd name="T30" fmla="*/ 17 w 19"/>
                <a:gd name="T31" fmla="*/ 37 h 38"/>
                <a:gd name="T32" fmla="*/ 19 w 19"/>
                <a:gd name="T33" fmla="*/ 35 h 38"/>
                <a:gd name="T34" fmla="*/ 19 w 19"/>
                <a:gd name="T35" fmla="*/ 34 h 38"/>
                <a:gd name="T36" fmla="*/ 8 w 19"/>
                <a:gd name="T37" fmla="*/ 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8"/>
                <a:gd name="T59" fmla="*/ 19 w 19"/>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8">
                  <a:moveTo>
                    <a:pt x="8" y="3"/>
                  </a:moveTo>
                  <a:lnTo>
                    <a:pt x="6" y="1"/>
                  </a:lnTo>
                  <a:lnTo>
                    <a:pt x="5" y="0"/>
                  </a:lnTo>
                  <a:lnTo>
                    <a:pt x="4" y="0"/>
                  </a:lnTo>
                  <a:lnTo>
                    <a:pt x="2" y="0"/>
                  </a:lnTo>
                  <a:lnTo>
                    <a:pt x="1" y="0"/>
                  </a:lnTo>
                  <a:lnTo>
                    <a:pt x="0" y="1"/>
                  </a:lnTo>
                  <a:lnTo>
                    <a:pt x="0" y="3"/>
                  </a:lnTo>
                  <a:lnTo>
                    <a:pt x="0" y="4"/>
                  </a:lnTo>
                  <a:lnTo>
                    <a:pt x="11" y="35"/>
                  </a:lnTo>
                  <a:lnTo>
                    <a:pt x="11" y="37"/>
                  </a:lnTo>
                  <a:lnTo>
                    <a:pt x="12" y="38"/>
                  </a:lnTo>
                  <a:lnTo>
                    <a:pt x="13" y="38"/>
                  </a:lnTo>
                  <a:lnTo>
                    <a:pt x="15" y="38"/>
                  </a:lnTo>
                  <a:lnTo>
                    <a:pt x="16" y="38"/>
                  </a:lnTo>
                  <a:lnTo>
                    <a:pt x="17" y="37"/>
                  </a:lnTo>
                  <a:lnTo>
                    <a:pt x="19" y="35"/>
                  </a:lnTo>
                  <a:lnTo>
                    <a:pt x="19" y="34"/>
                  </a:lnTo>
                  <a:lnTo>
                    <a:pt x="8" y="3"/>
                  </a:lnTo>
                  <a:close/>
                </a:path>
              </a:pathLst>
            </a:custGeom>
            <a:solidFill>
              <a:srgbClr val="000000"/>
            </a:solidFill>
            <a:ln w="28575">
              <a:solidFill>
                <a:srgbClr val="000000"/>
              </a:solidFill>
              <a:round/>
              <a:headEnd/>
              <a:tailEnd/>
            </a:ln>
          </p:spPr>
          <p:txBody>
            <a:bodyPr/>
            <a:lstStyle/>
            <a:p>
              <a:endParaRPr lang="de-DE"/>
            </a:p>
          </p:txBody>
        </p:sp>
        <p:sp>
          <p:nvSpPr>
            <p:cNvPr id="11370" name="Freeform 50"/>
            <p:cNvSpPr>
              <a:spLocks/>
            </p:cNvSpPr>
            <p:nvPr/>
          </p:nvSpPr>
          <p:spPr bwMode="auto">
            <a:xfrm>
              <a:off x="1719" y="1440"/>
              <a:ext cx="19" cy="40"/>
            </a:xfrm>
            <a:custGeom>
              <a:avLst/>
              <a:gdLst>
                <a:gd name="T0" fmla="*/ 8 w 19"/>
                <a:gd name="T1" fmla="*/ 4 h 40"/>
                <a:gd name="T2" fmla="*/ 7 w 19"/>
                <a:gd name="T3" fmla="*/ 3 h 40"/>
                <a:gd name="T4" fmla="*/ 5 w 19"/>
                <a:gd name="T5" fmla="*/ 1 h 40"/>
                <a:gd name="T6" fmla="*/ 4 w 19"/>
                <a:gd name="T7" fmla="*/ 0 h 40"/>
                <a:gd name="T8" fmla="*/ 2 w 19"/>
                <a:gd name="T9" fmla="*/ 0 h 40"/>
                <a:gd name="T10" fmla="*/ 1 w 19"/>
                <a:gd name="T11" fmla="*/ 1 h 40"/>
                <a:gd name="T12" fmla="*/ 0 w 19"/>
                <a:gd name="T13" fmla="*/ 3 h 40"/>
                <a:gd name="T14" fmla="*/ 0 w 19"/>
                <a:gd name="T15" fmla="*/ 4 h 40"/>
                <a:gd name="T16" fmla="*/ 0 w 19"/>
                <a:gd name="T17" fmla="*/ 6 h 40"/>
                <a:gd name="T18" fmla="*/ 4 w 19"/>
                <a:gd name="T19" fmla="*/ 17 h 40"/>
                <a:gd name="T20" fmla="*/ 11 w 19"/>
                <a:gd name="T21" fmla="*/ 37 h 40"/>
                <a:gd name="T22" fmla="*/ 11 w 19"/>
                <a:gd name="T23" fmla="*/ 38 h 40"/>
                <a:gd name="T24" fmla="*/ 12 w 19"/>
                <a:gd name="T25" fmla="*/ 40 h 40"/>
                <a:gd name="T26" fmla="*/ 13 w 19"/>
                <a:gd name="T27" fmla="*/ 40 h 40"/>
                <a:gd name="T28" fmla="*/ 15 w 19"/>
                <a:gd name="T29" fmla="*/ 40 h 40"/>
                <a:gd name="T30" fmla="*/ 16 w 19"/>
                <a:gd name="T31" fmla="*/ 40 h 40"/>
                <a:gd name="T32" fmla="*/ 18 w 19"/>
                <a:gd name="T33" fmla="*/ 38 h 40"/>
                <a:gd name="T34" fmla="*/ 19 w 19"/>
                <a:gd name="T35" fmla="*/ 37 h 40"/>
                <a:gd name="T36" fmla="*/ 19 w 19"/>
                <a:gd name="T37" fmla="*/ 36 h 40"/>
                <a:gd name="T38" fmla="*/ 12 w 19"/>
                <a:gd name="T39" fmla="*/ 15 h 40"/>
                <a:gd name="T40" fmla="*/ 8 w 19"/>
                <a:gd name="T41" fmla="*/ 4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40"/>
                <a:gd name="T65" fmla="*/ 19 w 19"/>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40">
                  <a:moveTo>
                    <a:pt x="8" y="4"/>
                  </a:moveTo>
                  <a:lnTo>
                    <a:pt x="7" y="3"/>
                  </a:lnTo>
                  <a:lnTo>
                    <a:pt x="5" y="1"/>
                  </a:lnTo>
                  <a:lnTo>
                    <a:pt x="4" y="0"/>
                  </a:lnTo>
                  <a:lnTo>
                    <a:pt x="2" y="0"/>
                  </a:lnTo>
                  <a:lnTo>
                    <a:pt x="1" y="1"/>
                  </a:lnTo>
                  <a:lnTo>
                    <a:pt x="0" y="3"/>
                  </a:lnTo>
                  <a:lnTo>
                    <a:pt x="0" y="4"/>
                  </a:lnTo>
                  <a:lnTo>
                    <a:pt x="0" y="6"/>
                  </a:lnTo>
                  <a:lnTo>
                    <a:pt x="4" y="17"/>
                  </a:lnTo>
                  <a:lnTo>
                    <a:pt x="11" y="37"/>
                  </a:lnTo>
                  <a:lnTo>
                    <a:pt x="11" y="38"/>
                  </a:lnTo>
                  <a:lnTo>
                    <a:pt x="12" y="40"/>
                  </a:lnTo>
                  <a:lnTo>
                    <a:pt x="13" y="40"/>
                  </a:lnTo>
                  <a:lnTo>
                    <a:pt x="15" y="40"/>
                  </a:lnTo>
                  <a:lnTo>
                    <a:pt x="16" y="40"/>
                  </a:lnTo>
                  <a:lnTo>
                    <a:pt x="18" y="38"/>
                  </a:lnTo>
                  <a:lnTo>
                    <a:pt x="19" y="37"/>
                  </a:lnTo>
                  <a:lnTo>
                    <a:pt x="19" y="36"/>
                  </a:lnTo>
                  <a:lnTo>
                    <a:pt x="12" y="15"/>
                  </a:lnTo>
                  <a:lnTo>
                    <a:pt x="8" y="4"/>
                  </a:lnTo>
                  <a:close/>
                </a:path>
              </a:pathLst>
            </a:custGeom>
            <a:solidFill>
              <a:srgbClr val="000000"/>
            </a:solidFill>
            <a:ln w="28575">
              <a:solidFill>
                <a:srgbClr val="000000"/>
              </a:solidFill>
              <a:round/>
              <a:headEnd/>
              <a:tailEnd/>
            </a:ln>
          </p:spPr>
          <p:txBody>
            <a:bodyPr/>
            <a:lstStyle/>
            <a:p>
              <a:endParaRPr lang="de-DE"/>
            </a:p>
          </p:txBody>
        </p:sp>
        <p:sp>
          <p:nvSpPr>
            <p:cNvPr id="11371" name="Freeform 51"/>
            <p:cNvSpPr>
              <a:spLocks/>
            </p:cNvSpPr>
            <p:nvPr/>
          </p:nvSpPr>
          <p:spPr bwMode="auto">
            <a:xfrm>
              <a:off x="1738" y="1495"/>
              <a:ext cx="19" cy="39"/>
            </a:xfrm>
            <a:custGeom>
              <a:avLst/>
              <a:gdLst>
                <a:gd name="T0" fmla="*/ 8 w 19"/>
                <a:gd name="T1" fmla="*/ 4 h 39"/>
                <a:gd name="T2" fmla="*/ 7 w 19"/>
                <a:gd name="T3" fmla="*/ 2 h 39"/>
                <a:gd name="T4" fmla="*/ 5 w 19"/>
                <a:gd name="T5" fmla="*/ 1 h 39"/>
                <a:gd name="T6" fmla="*/ 4 w 19"/>
                <a:gd name="T7" fmla="*/ 0 h 39"/>
                <a:gd name="T8" fmla="*/ 3 w 19"/>
                <a:gd name="T9" fmla="*/ 0 h 39"/>
                <a:gd name="T10" fmla="*/ 1 w 19"/>
                <a:gd name="T11" fmla="*/ 1 h 39"/>
                <a:gd name="T12" fmla="*/ 0 w 19"/>
                <a:gd name="T13" fmla="*/ 2 h 39"/>
                <a:gd name="T14" fmla="*/ 0 w 19"/>
                <a:gd name="T15" fmla="*/ 4 h 39"/>
                <a:gd name="T16" fmla="*/ 0 w 19"/>
                <a:gd name="T17" fmla="*/ 5 h 39"/>
                <a:gd name="T18" fmla="*/ 11 w 19"/>
                <a:gd name="T19" fmla="*/ 35 h 39"/>
                <a:gd name="T20" fmla="*/ 11 w 19"/>
                <a:gd name="T21" fmla="*/ 37 h 39"/>
                <a:gd name="T22" fmla="*/ 12 w 19"/>
                <a:gd name="T23" fmla="*/ 38 h 39"/>
                <a:gd name="T24" fmla="*/ 14 w 19"/>
                <a:gd name="T25" fmla="*/ 39 h 39"/>
                <a:gd name="T26" fmla="*/ 15 w 19"/>
                <a:gd name="T27" fmla="*/ 39 h 39"/>
                <a:gd name="T28" fmla="*/ 16 w 19"/>
                <a:gd name="T29" fmla="*/ 38 h 39"/>
                <a:gd name="T30" fmla="*/ 18 w 19"/>
                <a:gd name="T31" fmla="*/ 37 h 39"/>
                <a:gd name="T32" fmla="*/ 19 w 19"/>
                <a:gd name="T33" fmla="*/ 35 h 39"/>
                <a:gd name="T34" fmla="*/ 19 w 19"/>
                <a:gd name="T35" fmla="*/ 34 h 39"/>
                <a:gd name="T36" fmla="*/ 8 w 19"/>
                <a:gd name="T37" fmla="*/ 4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9"/>
                <a:gd name="T59" fmla="*/ 19 w 19"/>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9">
                  <a:moveTo>
                    <a:pt x="8" y="4"/>
                  </a:moveTo>
                  <a:lnTo>
                    <a:pt x="7" y="2"/>
                  </a:lnTo>
                  <a:lnTo>
                    <a:pt x="5" y="1"/>
                  </a:lnTo>
                  <a:lnTo>
                    <a:pt x="4" y="0"/>
                  </a:lnTo>
                  <a:lnTo>
                    <a:pt x="3" y="0"/>
                  </a:lnTo>
                  <a:lnTo>
                    <a:pt x="1" y="1"/>
                  </a:lnTo>
                  <a:lnTo>
                    <a:pt x="0" y="2"/>
                  </a:lnTo>
                  <a:lnTo>
                    <a:pt x="0" y="4"/>
                  </a:lnTo>
                  <a:lnTo>
                    <a:pt x="0" y="5"/>
                  </a:lnTo>
                  <a:lnTo>
                    <a:pt x="11" y="35"/>
                  </a:lnTo>
                  <a:lnTo>
                    <a:pt x="11" y="37"/>
                  </a:lnTo>
                  <a:lnTo>
                    <a:pt x="12" y="38"/>
                  </a:lnTo>
                  <a:lnTo>
                    <a:pt x="14" y="39"/>
                  </a:lnTo>
                  <a:lnTo>
                    <a:pt x="15" y="39"/>
                  </a:lnTo>
                  <a:lnTo>
                    <a:pt x="16" y="38"/>
                  </a:lnTo>
                  <a:lnTo>
                    <a:pt x="18" y="37"/>
                  </a:lnTo>
                  <a:lnTo>
                    <a:pt x="19" y="35"/>
                  </a:lnTo>
                  <a:lnTo>
                    <a:pt x="19" y="34"/>
                  </a:lnTo>
                  <a:lnTo>
                    <a:pt x="8" y="4"/>
                  </a:lnTo>
                  <a:close/>
                </a:path>
              </a:pathLst>
            </a:custGeom>
            <a:solidFill>
              <a:srgbClr val="000000"/>
            </a:solidFill>
            <a:ln w="28575">
              <a:solidFill>
                <a:srgbClr val="000000"/>
              </a:solidFill>
              <a:round/>
              <a:headEnd/>
              <a:tailEnd/>
            </a:ln>
          </p:spPr>
          <p:txBody>
            <a:bodyPr/>
            <a:lstStyle/>
            <a:p>
              <a:endParaRPr lang="de-DE"/>
            </a:p>
          </p:txBody>
        </p:sp>
        <p:sp>
          <p:nvSpPr>
            <p:cNvPr id="11372" name="Freeform 52"/>
            <p:cNvSpPr>
              <a:spLocks/>
            </p:cNvSpPr>
            <p:nvPr/>
          </p:nvSpPr>
          <p:spPr bwMode="auto">
            <a:xfrm>
              <a:off x="1757" y="1549"/>
              <a:ext cx="19" cy="39"/>
            </a:xfrm>
            <a:custGeom>
              <a:avLst/>
              <a:gdLst>
                <a:gd name="T0" fmla="*/ 8 w 19"/>
                <a:gd name="T1" fmla="*/ 3 h 39"/>
                <a:gd name="T2" fmla="*/ 7 w 19"/>
                <a:gd name="T3" fmla="*/ 2 h 39"/>
                <a:gd name="T4" fmla="*/ 6 w 19"/>
                <a:gd name="T5" fmla="*/ 0 h 39"/>
                <a:gd name="T6" fmla="*/ 4 w 19"/>
                <a:gd name="T7" fmla="*/ 0 h 39"/>
                <a:gd name="T8" fmla="*/ 3 w 19"/>
                <a:gd name="T9" fmla="*/ 0 h 39"/>
                <a:gd name="T10" fmla="*/ 1 w 19"/>
                <a:gd name="T11" fmla="*/ 0 h 39"/>
                <a:gd name="T12" fmla="*/ 0 w 19"/>
                <a:gd name="T13" fmla="*/ 2 h 39"/>
                <a:gd name="T14" fmla="*/ 0 w 19"/>
                <a:gd name="T15" fmla="*/ 3 h 39"/>
                <a:gd name="T16" fmla="*/ 0 w 19"/>
                <a:gd name="T17" fmla="*/ 5 h 39"/>
                <a:gd name="T18" fmla="*/ 4 w 19"/>
                <a:gd name="T19" fmla="*/ 20 h 39"/>
                <a:gd name="T20" fmla="*/ 11 w 19"/>
                <a:gd name="T21" fmla="*/ 36 h 39"/>
                <a:gd name="T22" fmla="*/ 11 w 19"/>
                <a:gd name="T23" fmla="*/ 37 h 39"/>
                <a:gd name="T24" fmla="*/ 12 w 19"/>
                <a:gd name="T25" fmla="*/ 39 h 39"/>
                <a:gd name="T26" fmla="*/ 14 w 19"/>
                <a:gd name="T27" fmla="*/ 39 h 39"/>
                <a:gd name="T28" fmla="*/ 15 w 19"/>
                <a:gd name="T29" fmla="*/ 39 h 39"/>
                <a:gd name="T30" fmla="*/ 17 w 19"/>
                <a:gd name="T31" fmla="*/ 39 h 39"/>
                <a:gd name="T32" fmla="*/ 18 w 19"/>
                <a:gd name="T33" fmla="*/ 37 h 39"/>
                <a:gd name="T34" fmla="*/ 19 w 19"/>
                <a:gd name="T35" fmla="*/ 36 h 39"/>
                <a:gd name="T36" fmla="*/ 19 w 19"/>
                <a:gd name="T37" fmla="*/ 35 h 39"/>
                <a:gd name="T38" fmla="*/ 12 w 19"/>
                <a:gd name="T39" fmla="*/ 18 h 39"/>
                <a:gd name="T40" fmla="*/ 8 w 19"/>
                <a:gd name="T41" fmla="*/ 3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9"/>
                <a:gd name="T65" fmla="*/ 19 w 1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9">
                  <a:moveTo>
                    <a:pt x="8" y="3"/>
                  </a:moveTo>
                  <a:lnTo>
                    <a:pt x="7" y="2"/>
                  </a:lnTo>
                  <a:lnTo>
                    <a:pt x="6" y="0"/>
                  </a:lnTo>
                  <a:lnTo>
                    <a:pt x="4" y="0"/>
                  </a:lnTo>
                  <a:lnTo>
                    <a:pt x="3" y="0"/>
                  </a:lnTo>
                  <a:lnTo>
                    <a:pt x="1" y="0"/>
                  </a:lnTo>
                  <a:lnTo>
                    <a:pt x="0" y="2"/>
                  </a:lnTo>
                  <a:lnTo>
                    <a:pt x="0" y="3"/>
                  </a:lnTo>
                  <a:lnTo>
                    <a:pt x="0" y="5"/>
                  </a:lnTo>
                  <a:lnTo>
                    <a:pt x="4" y="20"/>
                  </a:lnTo>
                  <a:lnTo>
                    <a:pt x="11" y="36"/>
                  </a:lnTo>
                  <a:lnTo>
                    <a:pt x="11" y="37"/>
                  </a:lnTo>
                  <a:lnTo>
                    <a:pt x="12" y="39"/>
                  </a:lnTo>
                  <a:lnTo>
                    <a:pt x="14" y="39"/>
                  </a:lnTo>
                  <a:lnTo>
                    <a:pt x="15" y="39"/>
                  </a:lnTo>
                  <a:lnTo>
                    <a:pt x="17" y="39"/>
                  </a:lnTo>
                  <a:lnTo>
                    <a:pt x="18" y="37"/>
                  </a:lnTo>
                  <a:lnTo>
                    <a:pt x="19" y="36"/>
                  </a:lnTo>
                  <a:lnTo>
                    <a:pt x="19" y="35"/>
                  </a:lnTo>
                  <a:lnTo>
                    <a:pt x="12" y="18"/>
                  </a:lnTo>
                  <a:lnTo>
                    <a:pt x="8" y="3"/>
                  </a:lnTo>
                  <a:close/>
                </a:path>
              </a:pathLst>
            </a:custGeom>
            <a:solidFill>
              <a:srgbClr val="000000"/>
            </a:solidFill>
            <a:ln w="28575">
              <a:solidFill>
                <a:srgbClr val="000000"/>
              </a:solidFill>
              <a:round/>
              <a:headEnd/>
              <a:tailEnd/>
            </a:ln>
          </p:spPr>
          <p:txBody>
            <a:bodyPr/>
            <a:lstStyle/>
            <a:p>
              <a:endParaRPr lang="de-DE"/>
            </a:p>
          </p:txBody>
        </p:sp>
        <p:sp>
          <p:nvSpPr>
            <p:cNvPr id="11373" name="Freeform 53"/>
            <p:cNvSpPr>
              <a:spLocks/>
            </p:cNvSpPr>
            <p:nvPr/>
          </p:nvSpPr>
          <p:spPr bwMode="auto">
            <a:xfrm>
              <a:off x="1776" y="1603"/>
              <a:ext cx="19" cy="39"/>
            </a:xfrm>
            <a:custGeom>
              <a:avLst/>
              <a:gdLst>
                <a:gd name="T0" fmla="*/ 8 w 19"/>
                <a:gd name="T1" fmla="*/ 4 h 39"/>
                <a:gd name="T2" fmla="*/ 7 w 19"/>
                <a:gd name="T3" fmla="*/ 2 h 39"/>
                <a:gd name="T4" fmla="*/ 6 w 19"/>
                <a:gd name="T5" fmla="*/ 1 h 39"/>
                <a:gd name="T6" fmla="*/ 4 w 19"/>
                <a:gd name="T7" fmla="*/ 0 h 39"/>
                <a:gd name="T8" fmla="*/ 3 w 19"/>
                <a:gd name="T9" fmla="*/ 0 h 39"/>
                <a:gd name="T10" fmla="*/ 2 w 19"/>
                <a:gd name="T11" fmla="*/ 1 h 39"/>
                <a:gd name="T12" fmla="*/ 0 w 19"/>
                <a:gd name="T13" fmla="*/ 2 h 39"/>
                <a:gd name="T14" fmla="*/ 0 w 19"/>
                <a:gd name="T15" fmla="*/ 4 h 39"/>
                <a:gd name="T16" fmla="*/ 0 w 19"/>
                <a:gd name="T17" fmla="*/ 5 h 39"/>
                <a:gd name="T18" fmla="*/ 11 w 19"/>
                <a:gd name="T19" fmla="*/ 35 h 39"/>
                <a:gd name="T20" fmla="*/ 11 w 19"/>
                <a:gd name="T21" fmla="*/ 37 h 39"/>
                <a:gd name="T22" fmla="*/ 13 w 19"/>
                <a:gd name="T23" fmla="*/ 38 h 39"/>
                <a:gd name="T24" fmla="*/ 14 w 19"/>
                <a:gd name="T25" fmla="*/ 39 h 39"/>
                <a:gd name="T26" fmla="*/ 15 w 19"/>
                <a:gd name="T27" fmla="*/ 39 h 39"/>
                <a:gd name="T28" fmla="*/ 17 w 19"/>
                <a:gd name="T29" fmla="*/ 38 h 39"/>
                <a:gd name="T30" fmla="*/ 18 w 19"/>
                <a:gd name="T31" fmla="*/ 37 h 39"/>
                <a:gd name="T32" fmla="*/ 19 w 19"/>
                <a:gd name="T33" fmla="*/ 35 h 39"/>
                <a:gd name="T34" fmla="*/ 19 w 19"/>
                <a:gd name="T35" fmla="*/ 34 h 39"/>
                <a:gd name="T36" fmla="*/ 8 w 19"/>
                <a:gd name="T37" fmla="*/ 4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9"/>
                <a:gd name="T59" fmla="*/ 19 w 19"/>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9">
                  <a:moveTo>
                    <a:pt x="8" y="4"/>
                  </a:moveTo>
                  <a:lnTo>
                    <a:pt x="7" y="2"/>
                  </a:lnTo>
                  <a:lnTo>
                    <a:pt x="6" y="1"/>
                  </a:lnTo>
                  <a:lnTo>
                    <a:pt x="4" y="0"/>
                  </a:lnTo>
                  <a:lnTo>
                    <a:pt x="3" y="0"/>
                  </a:lnTo>
                  <a:lnTo>
                    <a:pt x="2" y="1"/>
                  </a:lnTo>
                  <a:lnTo>
                    <a:pt x="0" y="2"/>
                  </a:lnTo>
                  <a:lnTo>
                    <a:pt x="0" y="4"/>
                  </a:lnTo>
                  <a:lnTo>
                    <a:pt x="0" y="5"/>
                  </a:lnTo>
                  <a:lnTo>
                    <a:pt x="11" y="35"/>
                  </a:lnTo>
                  <a:lnTo>
                    <a:pt x="11" y="37"/>
                  </a:lnTo>
                  <a:lnTo>
                    <a:pt x="13" y="38"/>
                  </a:lnTo>
                  <a:lnTo>
                    <a:pt x="14" y="39"/>
                  </a:lnTo>
                  <a:lnTo>
                    <a:pt x="15" y="39"/>
                  </a:lnTo>
                  <a:lnTo>
                    <a:pt x="17" y="38"/>
                  </a:lnTo>
                  <a:lnTo>
                    <a:pt x="18" y="37"/>
                  </a:lnTo>
                  <a:lnTo>
                    <a:pt x="19" y="35"/>
                  </a:lnTo>
                  <a:lnTo>
                    <a:pt x="19" y="34"/>
                  </a:lnTo>
                  <a:lnTo>
                    <a:pt x="8" y="4"/>
                  </a:lnTo>
                  <a:close/>
                </a:path>
              </a:pathLst>
            </a:custGeom>
            <a:solidFill>
              <a:srgbClr val="000000"/>
            </a:solidFill>
            <a:ln w="28575">
              <a:solidFill>
                <a:srgbClr val="000000"/>
              </a:solidFill>
              <a:round/>
              <a:headEnd/>
              <a:tailEnd/>
            </a:ln>
          </p:spPr>
          <p:txBody>
            <a:bodyPr/>
            <a:lstStyle/>
            <a:p>
              <a:endParaRPr lang="de-DE"/>
            </a:p>
          </p:txBody>
        </p:sp>
        <p:sp>
          <p:nvSpPr>
            <p:cNvPr id="11374" name="Freeform 54"/>
            <p:cNvSpPr>
              <a:spLocks/>
            </p:cNvSpPr>
            <p:nvPr/>
          </p:nvSpPr>
          <p:spPr bwMode="auto">
            <a:xfrm>
              <a:off x="1795" y="1657"/>
              <a:ext cx="20" cy="39"/>
            </a:xfrm>
            <a:custGeom>
              <a:avLst/>
              <a:gdLst>
                <a:gd name="T0" fmla="*/ 9 w 20"/>
                <a:gd name="T1" fmla="*/ 3 h 39"/>
                <a:gd name="T2" fmla="*/ 7 w 20"/>
                <a:gd name="T3" fmla="*/ 2 h 39"/>
                <a:gd name="T4" fmla="*/ 6 w 20"/>
                <a:gd name="T5" fmla="*/ 0 h 39"/>
                <a:gd name="T6" fmla="*/ 5 w 20"/>
                <a:gd name="T7" fmla="*/ 0 h 39"/>
                <a:gd name="T8" fmla="*/ 3 w 20"/>
                <a:gd name="T9" fmla="*/ 0 h 39"/>
                <a:gd name="T10" fmla="*/ 2 w 20"/>
                <a:gd name="T11" fmla="*/ 0 h 39"/>
                <a:gd name="T12" fmla="*/ 0 w 20"/>
                <a:gd name="T13" fmla="*/ 2 h 39"/>
                <a:gd name="T14" fmla="*/ 0 w 20"/>
                <a:gd name="T15" fmla="*/ 3 h 39"/>
                <a:gd name="T16" fmla="*/ 0 w 20"/>
                <a:gd name="T17" fmla="*/ 4 h 39"/>
                <a:gd name="T18" fmla="*/ 6 w 20"/>
                <a:gd name="T19" fmla="*/ 21 h 39"/>
                <a:gd name="T20" fmla="*/ 11 w 20"/>
                <a:gd name="T21" fmla="*/ 36 h 39"/>
                <a:gd name="T22" fmla="*/ 11 w 20"/>
                <a:gd name="T23" fmla="*/ 37 h 39"/>
                <a:gd name="T24" fmla="*/ 13 w 20"/>
                <a:gd name="T25" fmla="*/ 39 h 39"/>
                <a:gd name="T26" fmla="*/ 14 w 20"/>
                <a:gd name="T27" fmla="*/ 39 h 39"/>
                <a:gd name="T28" fmla="*/ 15 w 20"/>
                <a:gd name="T29" fmla="*/ 39 h 39"/>
                <a:gd name="T30" fmla="*/ 17 w 20"/>
                <a:gd name="T31" fmla="*/ 39 h 39"/>
                <a:gd name="T32" fmla="*/ 18 w 20"/>
                <a:gd name="T33" fmla="*/ 37 h 39"/>
                <a:gd name="T34" fmla="*/ 20 w 20"/>
                <a:gd name="T35" fmla="*/ 36 h 39"/>
                <a:gd name="T36" fmla="*/ 20 w 20"/>
                <a:gd name="T37" fmla="*/ 35 h 39"/>
                <a:gd name="T38" fmla="*/ 14 w 20"/>
                <a:gd name="T39" fmla="*/ 19 h 39"/>
                <a:gd name="T40" fmla="*/ 9 w 20"/>
                <a:gd name="T41" fmla="*/ 3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39"/>
                <a:gd name="T65" fmla="*/ 20 w 2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39">
                  <a:moveTo>
                    <a:pt x="9" y="3"/>
                  </a:moveTo>
                  <a:lnTo>
                    <a:pt x="7" y="2"/>
                  </a:lnTo>
                  <a:lnTo>
                    <a:pt x="6" y="0"/>
                  </a:lnTo>
                  <a:lnTo>
                    <a:pt x="5" y="0"/>
                  </a:lnTo>
                  <a:lnTo>
                    <a:pt x="3" y="0"/>
                  </a:lnTo>
                  <a:lnTo>
                    <a:pt x="2" y="0"/>
                  </a:lnTo>
                  <a:lnTo>
                    <a:pt x="0" y="2"/>
                  </a:lnTo>
                  <a:lnTo>
                    <a:pt x="0" y="3"/>
                  </a:lnTo>
                  <a:lnTo>
                    <a:pt x="0" y="4"/>
                  </a:lnTo>
                  <a:lnTo>
                    <a:pt x="6" y="21"/>
                  </a:lnTo>
                  <a:lnTo>
                    <a:pt x="11" y="36"/>
                  </a:lnTo>
                  <a:lnTo>
                    <a:pt x="11" y="37"/>
                  </a:lnTo>
                  <a:lnTo>
                    <a:pt x="13" y="39"/>
                  </a:lnTo>
                  <a:lnTo>
                    <a:pt x="14" y="39"/>
                  </a:lnTo>
                  <a:lnTo>
                    <a:pt x="15" y="39"/>
                  </a:lnTo>
                  <a:lnTo>
                    <a:pt x="17" y="39"/>
                  </a:lnTo>
                  <a:lnTo>
                    <a:pt x="18" y="37"/>
                  </a:lnTo>
                  <a:lnTo>
                    <a:pt x="20" y="36"/>
                  </a:lnTo>
                  <a:lnTo>
                    <a:pt x="20" y="35"/>
                  </a:lnTo>
                  <a:lnTo>
                    <a:pt x="14" y="19"/>
                  </a:lnTo>
                  <a:lnTo>
                    <a:pt x="9" y="3"/>
                  </a:lnTo>
                  <a:close/>
                </a:path>
              </a:pathLst>
            </a:custGeom>
            <a:solidFill>
              <a:srgbClr val="000000"/>
            </a:solidFill>
            <a:ln w="28575">
              <a:solidFill>
                <a:srgbClr val="000000"/>
              </a:solidFill>
              <a:round/>
              <a:headEnd/>
              <a:tailEnd/>
            </a:ln>
          </p:spPr>
          <p:txBody>
            <a:bodyPr/>
            <a:lstStyle/>
            <a:p>
              <a:endParaRPr lang="de-DE"/>
            </a:p>
          </p:txBody>
        </p:sp>
        <p:sp>
          <p:nvSpPr>
            <p:cNvPr id="11375" name="Freeform 55"/>
            <p:cNvSpPr>
              <a:spLocks/>
            </p:cNvSpPr>
            <p:nvPr/>
          </p:nvSpPr>
          <p:spPr bwMode="auto">
            <a:xfrm>
              <a:off x="1815" y="1711"/>
              <a:ext cx="19" cy="39"/>
            </a:xfrm>
            <a:custGeom>
              <a:avLst/>
              <a:gdLst>
                <a:gd name="T0" fmla="*/ 8 w 19"/>
                <a:gd name="T1" fmla="*/ 4 h 39"/>
                <a:gd name="T2" fmla="*/ 8 w 19"/>
                <a:gd name="T3" fmla="*/ 2 h 39"/>
                <a:gd name="T4" fmla="*/ 6 w 19"/>
                <a:gd name="T5" fmla="*/ 1 h 39"/>
                <a:gd name="T6" fmla="*/ 5 w 19"/>
                <a:gd name="T7" fmla="*/ 0 h 39"/>
                <a:gd name="T8" fmla="*/ 4 w 19"/>
                <a:gd name="T9" fmla="*/ 0 h 39"/>
                <a:gd name="T10" fmla="*/ 2 w 19"/>
                <a:gd name="T11" fmla="*/ 1 h 39"/>
                <a:gd name="T12" fmla="*/ 1 w 19"/>
                <a:gd name="T13" fmla="*/ 2 h 39"/>
                <a:gd name="T14" fmla="*/ 0 w 19"/>
                <a:gd name="T15" fmla="*/ 4 h 39"/>
                <a:gd name="T16" fmla="*/ 0 w 19"/>
                <a:gd name="T17" fmla="*/ 5 h 39"/>
                <a:gd name="T18" fmla="*/ 11 w 19"/>
                <a:gd name="T19" fmla="*/ 35 h 39"/>
                <a:gd name="T20" fmla="*/ 12 w 19"/>
                <a:gd name="T21" fmla="*/ 37 h 39"/>
                <a:gd name="T22" fmla="*/ 13 w 19"/>
                <a:gd name="T23" fmla="*/ 38 h 39"/>
                <a:gd name="T24" fmla="*/ 15 w 19"/>
                <a:gd name="T25" fmla="*/ 39 h 39"/>
                <a:gd name="T26" fmla="*/ 16 w 19"/>
                <a:gd name="T27" fmla="*/ 39 h 39"/>
                <a:gd name="T28" fmla="*/ 17 w 19"/>
                <a:gd name="T29" fmla="*/ 38 h 39"/>
                <a:gd name="T30" fmla="*/ 19 w 19"/>
                <a:gd name="T31" fmla="*/ 37 h 39"/>
                <a:gd name="T32" fmla="*/ 19 w 19"/>
                <a:gd name="T33" fmla="*/ 35 h 39"/>
                <a:gd name="T34" fmla="*/ 19 w 19"/>
                <a:gd name="T35" fmla="*/ 34 h 39"/>
                <a:gd name="T36" fmla="*/ 8 w 19"/>
                <a:gd name="T37" fmla="*/ 4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9"/>
                <a:gd name="T59" fmla="*/ 19 w 19"/>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9">
                  <a:moveTo>
                    <a:pt x="8" y="4"/>
                  </a:moveTo>
                  <a:lnTo>
                    <a:pt x="8" y="2"/>
                  </a:lnTo>
                  <a:lnTo>
                    <a:pt x="6" y="1"/>
                  </a:lnTo>
                  <a:lnTo>
                    <a:pt x="5" y="0"/>
                  </a:lnTo>
                  <a:lnTo>
                    <a:pt x="4" y="0"/>
                  </a:lnTo>
                  <a:lnTo>
                    <a:pt x="2" y="1"/>
                  </a:lnTo>
                  <a:lnTo>
                    <a:pt x="1" y="2"/>
                  </a:lnTo>
                  <a:lnTo>
                    <a:pt x="0" y="4"/>
                  </a:lnTo>
                  <a:lnTo>
                    <a:pt x="0" y="5"/>
                  </a:lnTo>
                  <a:lnTo>
                    <a:pt x="11" y="35"/>
                  </a:lnTo>
                  <a:lnTo>
                    <a:pt x="12" y="37"/>
                  </a:lnTo>
                  <a:lnTo>
                    <a:pt x="13" y="38"/>
                  </a:lnTo>
                  <a:lnTo>
                    <a:pt x="15" y="39"/>
                  </a:lnTo>
                  <a:lnTo>
                    <a:pt x="16" y="39"/>
                  </a:lnTo>
                  <a:lnTo>
                    <a:pt x="17" y="38"/>
                  </a:lnTo>
                  <a:lnTo>
                    <a:pt x="19" y="37"/>
                  </a:lnTo>
                  <a:lnTo>
                    <a:pt x="19" y="35"/>
                  </a:lnTo>
                  <a:lnTo>
                    <a:pt x="19" y="34"/>
                  </a:lnTo>
                  <a:lnTo>
                    <a:pt x="8" y="4"/>
                  </a:lnTo>
                  <a:close/>
                </a:path>
              </a:pathLst>
            </a:custGeom>
            <a:solidFill>
              <a:srgbClr val="000000"/>
            </a:solidFill>
            <a:ln w="28575">
              <a:solidFill>
                <a:srgbClr val="000000"/>
              </a:solidFill>
              <a:round/>
              <a:headEnd/>
              <a:tailEnd/>
            </a:ln>
          </p:spPr>
          <p:txBody>
            <a:bodyPr/>
            <a:lstStyle/>
            <a:p>
              <a:endParaRPr lang="de-DE"/>
            </a:p>
          </p:txBody>
        </p:sp>
        <p:sp>
          <p:nvSpPr>
            <p:cNvPr id="11376" name="Freeform 56"/>
            <p:cNvSpPr>
              <a:spLocks/>
            </p:cNvSpPr>
            <p:nvPr/>
          </p:nvSpPr>
          <p:spPr bwMode="auto">
            <a:xfrm>
              <a:off x="1834" y="1765"/>
              <a:ext cx="20" cy="39"/>
            </a:xfrm>
            <a:custGeom>
              <a:avLst/>
              <a:gdLst>
                <a:gd name="T0" fmla="*/ 8 w 20"/>
                <a:gd name="T1" fmla="*/ 3 h 39"/>
                <a:gd name="T2" fmla="*/ 8 w 20"/>
                <a:gd name="T3" fmla="*/ 2 h 39"/>
                <a:gd name="T4" fmla="*/ 7 w 20"/>
                <a:gd name="T5" fmla="*/ 0 h 39"/>
                <a:gd name="T6" fmla="*/ 5 w 20"/>
                <a:gd name="T7" fmla="*/ 0 h 39"/>
                <a:gd name="T8" fmla="*/ 4 w 20"/>
                <a:gd name="T9" fmla="*/ 0 h 39"/>
                <a:gd name="T10" fmla="*/ 3 w 20"/>
                <a:gd name="T11" fmla="*/ 0 h 39"/>
                <a:gd name="T12" fmla="*/ 1 w 20"/>
                <a:gd name="T13" fmla="*/ 2 h 39"/>
                <a:gd name="T14" fmla="*/ 0 w 20"/>
                <a:gd name="T15" fmla="*/ 3 h 39"/>
                <a:gd name="T16" fmla="*/ 0 w 20"/>
                <a:gd name="T17" fmla="*/ 4 h 39"/>
                <a:gd name="T18" fmla="*/ 5 w 20"/>
                <a:gd name="T19" fmla="*/ 18 h 39"/>
                <a:gd name="T20" fmla="*/ 12 w 20"/>
                <a:gd name="T21" fmla="*/ 36 h 39"/>
                <a:gd name="T22" fmla="*/ 12 w 20"/>
                <a:gd name="T23" fmla="*/ 37 h 39"/>
                <a:gd name="T24" fmla="*/ 13 w 20"/>
                <a:gd name="T25" fmla="*/ 39 h 39"/>
                <a:gd name="T26" fmla="*/ 15 w 20"/>
                <a:gd name="T27" fmla="*/ 39 h 39"/>
                <a:gd name="T28" fmla="*/ 16 w 20"/>
                <a:gd name="T29" fmla="*/ 39 h 39"/>
                <a:gd name="T30" fmla="*/ 18 w 20"/>
                <a:gd name="T31" fmla="*/ 39 h 39"/>
                <a:gd name="T32" fmla="*/ 19 w 20"/>
                <a:gd name="T33" fmla="*/ 37 h 39"/>
                <a:gd name="T34" fmla="*/ 20 w 20"/>
                <a:gd name="T35" fmla="*/ 36 h 39"/>
                <a:gd name="T36" fmla="*/ 20 w 20"/>
                <a:gd name="T37" fmla="*/ 34 h 39"/>
                <a:gd name="T38" fmla="*/ 13 w 20"/>
                <a:gd name="T39" fmla="*/ 17 h 39"/>
                <a:gd name="T40" fmla="*/ 8 w 20"/>
                <a:gd name="T41" fmla="*/ 3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39"/>
                <a:gd name="T65" fmla="*/ 20 w 2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39">
                  <a:moveTo>
                    <a:pt x="8" y="3"/>
                  </a:moveTo>
                  <a:lnTo>
                    <a:pt x="8" y="2"/>
                  </a:lnTo>
                  <a:lnTo>
                    <a:pt x="7" y="0"/>
                  </a:lnTo>
                  <a:lnTo>
                    <a:pt x="5" y="0"/>
                  </a:lnTo>
                  <a:lnTo>
                    <a:pt x="4" y="0"/>
                  </a:lnTo>
                  <a:lnTo>
                    <a:pt x="3" y="0"/>
                  </a:lnTo>
                  <a:lnTo>
                    <a:pt x="1" y="2"/>
                  </a:lnTo>
                  <a:lnTo>
                    <a:pt x="0" y="3"/>
                  </a:lnTo>
                  <a:lnTo>
                    <a:pt x="0" y="4"/>
                  </a:lnTo>
                  <a:lnTo>
                    <a:pt x="5" y="18"/>
                  </a:lnTo>
                  <a:lnTo>
                    <a:pt x="12" y="36"/>
                  </a:lnTo>
                  <a:lnTo>
                    <a:pt x="12" y="37"/>
                  </a:lnTo>
                  <a:lnTo>
                    <a:pt x="13" y="39"/>
                  </a:lnTo>
                  <a:lnTo>
                    <a:pt x="15" y="39"/>
                  </a:lnTo>
                  <a:lnTo>
                    <a:pt x="16" y="39"/>
                  </a:lnTo>
                  <a:lnTo>
                    <a:pt x="18" y="39"/>
                  </a:lnTo>
                  <a:lnTo>
                    <a:pt x="19" y="37"/>
                  </a:lnTo>
                  <a:lnTo>
                    <a:pt x="20" y="36"/>
                  </a:lnTo>
                  <a:lnTo>
                    <a:pt x="20" y="34"/>
                  </a:lnTo>
                  <a:lnTo>
                    <a:pt x="13" y="17"/>
                  </a:lnTo>
                  <a:lnTo>
                    <a:pt x="8" y="3"/>
                  </a:lnTo>
                  <a:close/>
                </a:path>
              </a:pathLst>
            </a:custGeom>
            <a:solidFill>
              <a:srgbClr val="000000"/>
            </a:solidFill>
            <a:ln w="28575">
              <a:solidFill>
                <a:srgbClr val="000000"/>
              </a:solidFill>
              <a:round/>
              <a:headEnd/>
              <a:tailEnd/>
            </a:ln>
          </p:spPr>
          <p:txBody>
            <a:bodyPr/>
            <a:lstStyle/>
            <a:p>
              <a:endParaRPr lang="de-DE"/>
            </a:p>
          </p:txBody>
        </p:sp>
        <p:sp>
          <p:nvSpPr>
            <p:cNvPr id="11377" name="Freeform 57"/>
            <p:cNvSpPr>
              <a:spLocks/>
            </p:cNvSpPr>
            <p:nvPr/>
          </p:nvSpPr>
          <p:spPr bwMode="auto">
            <a:xfrm>
              <a:off x="1854" y="1819"/>
              <a:ext cx="19" cy="39"/>
            </a:xfrm>
            <a:custGeom>
              <a:avLst/>
              <a:gdLst>
                <a:gd name="T0" fmla="*/ 9 w 19"/>
                <a:gd name="T1" fmla="*/ 4 h 39"/>
                <a:gd name="T2" fmla="*/ 7 w 19"/>
                <a:gd name="T3" fmla="*/ 2 h 39"/>
                <a:gd name="T4" fmla="*/ 6 w 19"/>
                <a:gd name="T5" fmla="*/ 1 h 39"/>
                <a:gd name="T6" fmla="*/ 4 w 19"/>
                <a:gd name="T7" fmla="*/ 0 h 39"/>
                <a:gd name="T8" fmla="*/ 3 w 19"/>
                <a:gd name="T9" fmla="*/ 0 h 39"/>
                <a:gd name="T10" fmla="*/ 2 w 19"/>
                <a:gd name="T11" fmla="*/ 1 h 39"/>
                <a:gd name="T12" fmla="*/ 0 w 19"/>
                <a:gd name="T13" fmla="*/ 2 h 39"/>
                <a:gd name="T14" fmla="*/ 0 w 19"/>
                <a:gd name="T15" fmla="*/ 4 h 39"/>
                <a:gd name="T16" fmla="*/ 0 w 19"/>
                <a:gd name="T17" fmla="*/ 5 h 39"/>
                <a:gd name="T18" fmla="*/ 11 w 19"/>
                <a:gd name="T19" fmla="*/ 35 h 39"/>
                <a:gd name="T20" fmla="*/ 13 w 19"/>
                <a:gd name="T21" fmla="*/ 36 h 39"/>
                <a:gd name="T22" fmla="*/ 14 w 19"/>
                <a:gd name="T23" fmla="*/ 38 h 39"/>
                <a:gd name="T24" fmla="*/ 15 w 19"/>
                <a:gd name="T25" fmla="*/ 39 h 39"/>
                <a:gd name="T26" fmla="*/ 17 w 19"/>
                <a:gd name="T27" fmla="*/ 39 h 39"/>
                <a:gd name="T28" fmla="*/ 18 w 19"/>
                <a:gd name="T29" fmla="*/ 38 h 39"/>
                <a:gd name="T30" fmla="*/ 19 w 19"/>
                <a:gd name="T31" fmla="*/ 36 h 39"/>
                <a:gd name="T32" fmla="*/ 19 w 19"/>
                <a:gd name="T33" fmla="*/ 35 h 39"/>
                <a:gd name="T34" fmla="*/ 19 w 19"/>
                <a:gd name="T35" fmla="*/ 34 h 39"/>
                <a:gd name="T36" fmla="*/ 9 w 19"/>
                <a:gd name="T37" fmla="*/ 4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9"/>
                <a:gd name="T59" fmla="*/ 19 w 19"/>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9">
                  <a:moveTo>
                    <a:pt x="9" y="4"/>
                  </a:moveTo>
                  <a:lnTo>
                    <a:pt x="7" y="2"/>
                  </a:lnTo>
                  <a:lnTo>
                    <a:pt x="6" y="1"/>
                  </a:lnTo>
                  <a:lnTo>
                    <a:pt x="4" y="0"/>
                  </a:lnTo>
                  <a:lnTo>
                    <a:pt x="3" y="0"/>
                  </a:lnTo>
                  <a:lnTo>
                    <a:pt x="2" y="1"/>
                  </a:lnTo>
                  <a:lnTo>
                    <a:pt x="0" y="2"/>
                  </a:lnTo>
                  <a:lnTo>
                    <a:pt x="0" y="4"/>
                  </a:lnTo>
                  <a:lnTo>
                    <a:pt x="0" y="5"/>
                  </a:lnTo>
                  <a:lnTo>
                    <a:pt x="11" y="35"/>
                  </a:lnTo>
                  <a:lnTo>
                    <a:pt x="13" y="36"/>
                  </a:lnTo>
                  <a:lnTo>
                    <a:pt x="14" y="38"/>
                  </a:lnTo>
                  <a:lnTo>
                    <a:pt x="15" y="39"/>
                  </a:lnTo>
                  <a:lnTo>
                    <a:pt x="17" y="39"/>
                  </a:lnTo>
                  <a:lnTo>
                    <a:pt x="18" y="38"/>
                  </a:lnTo>
                  <a:lnTo>
                    <a:pt x="19" y="36"/>
                  </a:lnTo>
                  <a:lnTo>
                    <a:pt x="19" y="35"/>
                  </a:lnTo>
                  <a:lnTo>
                    <a:pt x="19" y="34"/>
                  </a:lnTo>
                  <a:lnTo>
                    <a:pt x="9" y="4"/>
                  </a:lnTo>
                  <a:close/>
                </a:path>
              </a:pathLst>
            </a:custGeom>
            <a:solidFill>
              <a:srgbClr val="000000"/>
            </a:solidFill>
            <a:ln w="28575">
              <a:solidFill>
                <a:srgbClr val="000000"/>
              </a:solidFill>
              <a:round/>
              <a:headEnd/>
              <a:tailEnd/>
            </a:ln>
          </p:spPr>
          <p:txBody>
            <a:bodyPr/>
            <a:lstStyle/>
            <a:p>
              <a:endParaRPr lang="de-DE"/>
            </a:p>
          </p:txBody>
        </p:sp>
        <p:sp>
          <p:nvSpPr>
            <p:cNvPr id="11378" name="Freeform 58"/>
            <p:cNvSpPr>
              <a:spLocks/>
            </p:cNvSpPr>
            <p:nvPr/>
          </p:nvSpPr>
          <p:spPr bwMode="auto">
            <a:xfrm>
              <a:off x="1875" y="1873"/>
              <a:ext cx="19" cy="39"/>
            </a:xfrm>
            <a:custGeom>
              <a:avLst/>
              <a:gdLst>
                <a:gd name="T0" fmla="*/ 8 w 19"/>
                <a:gd name="T1" fmla="*/ 3 h 39"/>
                <a:gd name="T2" fmla="*/ 7 w 19"/>
                <a:gd name="T3" fmla="*/ 2 h 39"/>
                <a:gd name="T4" fmla="*/ 5 w 19"/>
                <a:gd name="T5" fmla="*/ 0 h 39"/>
                <a:gd name="T6" fmla="*/ 4 w 19"/>
                <a:gd name="T7" fmla="*/ 0 h 39"/>
                <a:gd name="T8" fmla="*/ 3 w 19"/>
                <a:gd name="T9" fmla="*/ 0 h 39"/>
                <a:gd name="T10" fmla="*/ 1 w 19"/>
                <a:gd name="T11" fmla="*/ 0 h 39"/>
                <a:gd name="T12" fmla="*/ 0 w 19"/>
                <a:gd name="T13" fmla="*/ 2 h 39"/>
                <a:gd name="T14" fmla="*/ 0 w 19"/>
                <a:gd name="T15" fmla="*/ 3 h 39"/>
                <a:gd name="T16" fmla="*/ 0 w 19"/>
                <a:gd name="T17" fmla="*/ 4 h 39"/>
                <a:gd name="T18" fmla="*/ 3 w 19"/>
                <a:gd name="T19" fmla="*/ 13 h 39"/>
                <a:gd name="T20" fmla="*/ 11 w 19"/>
                <a:gd name="T21" fmla="*/ 36 h 39"/>
                <a:gd name="T22" fmla="*/ 12 w 19"/>
                <a:gd name="T23" fmla="*/ 37 h 39"/>
                <a:gd name="T24" fmla="*/ 14 w 19"/>
                <a:gd name="T25" fmla="*/ 39 h 39"/>
                <a:gd name="T26" fmla="*/ 15 w 19"/>
                <a:gd name="T27" fmla="*/ 39 h 39"/>
                <a:gd name="T28" fmla="*/ 16 w 19"/>
                <a:gd name="T29" fmla="*/ 39 h 39"/>
                <a:gd name="T30" fmla="*/ 18 w 19"/>
                <a:gd name="T31" fmla="*/ 39 h 39"/>
                <a:gd name="T32" fmla="*/ 19 w 19"/>
                <a:gd name="T33" fmla="*/ 37 h 39"/>
                <a:gd name="T34" fmla="*/ 19 w 19"/>
                <a:gd name="T35" fmla="*/ 36 h 39"/>
                <a:gd name="T36" fmla="*/ 19 w 19"/>
                <a:gd name="T37" fmla="*/ 34 h 39"/>
                <a:gd name="T38" fmla="*/ 11 w 19"/>
                <a:gd name="T39" fmla="*/ 11 h 39"/>
                <a:gd name="T40" fmla="*/ 8 w 19"/>
                <a:gd name="T41" fmla="*/ 3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9"/>
                <a:gd name="T65" fmla="*/ 19 w 1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9">
                  <a:moveTo>
                    <a:pt x="8" y="3"/>
                  </a:moveTo>
                  <a:lnTo>
                    <a:pt x="7" y="2"/>
                  </a:lnTo>
                  <a:lnTo>
                    <a:pt x="5" y="0"/>
                  </a:lnTo>
                  <a:lnTo>
                    <a:pt x="4" y="0"/>
                  </a:lnTo>
                  <a:lnTo>
                    <a:pt x="3" y="0"/>
                  </a:lnTo>
                  <a:lnTo>
                    <a:pt x="1" y="0"/>
                  </a:lnTo>
                  <a:lnTo>
                    <a:pt x="0" y="2"/>
                  </a:lnTo>
                  <a:lnTo>
                    <a:pt x="0" y="3"/>
                  </a:lnTo>
                  <a:lnTo>
                    <a:pt x="0" y="4"/>
                  </a:lnTo>
                  <a:lnTo>
                    <a:pt x="3" y="13"/>
                  </a:lnTo>
                  <a:lnTo>
                    <a:pt x="11" y="36"/>
                  </a:lnTo>
                  <a:lnTo>
                    <a:pt x="12" y="37"/>
                  </a:lnTo>
                  <a:lnTo>
                    <a:pt x="14" y="39"/>
                  </a:lnTo>
                  <a:lnTo>
                    <a:pt x="15" y="39"/>
                  </a:lnTo>
                  <a:lnTo>
                    <a:pt x="16" y="39"/>
                  </a:lnTo>
                  <a:lnTo>
                    <a:pt x="18" y="39"/>
                  </a:lnTo>
                  <a:lnTo>
                    <a:pt x="19" y="37"/>
                  </a:lnTo>
                  <a:lnTo>
                    <a:pt x="19" y="36"/>
                  </a:lnTo>
                  <a:lnTo>
                    <a:pt x="19" y="34"/>
                  </a:lnTo>
                  <a:lnTo>
                    <a:pt x="11" y="11"/>
                  </a:lnTo>
                  <a:lnTo>
                    <a:pt x="8" y="3"/>
                  </a:lnTo>
                  <a:close/>
                </a:path>
              </a:pathLst>
            </a:custGeom>
            <a:solidFill>
              <a:srgbClr val="000000"/>
            </a:solidFill>
            <a:ln w="28575">
              <a:solidFill>
                <a:srgbClr val="000000"/>
              </a:solidFill>
              <a:round/>
              <a:headEnd/>
              <a:tailEnd/>
            </a:ln>
          </p:spPr>
          <p:txBody>
            <a:bodyPr/>
            <a:lstStyle/>
            <a:p>
              <a:endParaRPr lang="de-DE"/>
            </a:p>
          </p:txBody>
        </p:sp>
        <p:sp>
          <p:nvSpPr>
            <p:cNvPr id="11379" name="Freeform 59"/>
            <p:cNvSpPr>
              <a:spLocks/>
            </p:cNvSpPr>
            <p:nvPr/>
          </p:nvSpPr>
          <p:spPr bwMode="auto">
            <a:xfrm>
              <a:off x="1895" y="1927"/>
              <a:ext cx="20" cy="38"/>
            </a:xfrm>
            <a:custGeom>
              <a:avLst/>
              <a:gdLst>
                <a:gd name="T0" fmla="*/ 9 w 20"/>
                <a:gd name="T1" fmla="*/ 2 h 38"/>
                <a:gd name="T2" fmla="*/ 7 w 20"/>
                <a:gd name="T3" fmla="*/ 1 h 38"/>
                <a:gd name="T4" fmla="*/ 6 w 20"/>
                <a:gd name="T5" fmla="*/ 0 h 38"/>
                <a:gd name="T6" fmla="*/ 5 w 20"/>
                <a:gd name="T7" fmla="*/ 0 h 38"/>
                <a:gd name="T8" fmla="*/ 3 w 20"/>
                <a:gd name="T9" fmla="*/ 0 h 38"/>
                <a:gd name="T10" fmla="*/ 2 w 20"/>
                <a:gd name="T11" fmla="*/ 0 h 38"/>
                <a:gd name="T12" fmla="*/ 0 w 20"/>
                <a:gd name="T13" fmla="*/ 1 h 38"/>
                <a:gd name="T14" fmla="*/ 0 w 20"/>
                <a:gd name="T15" fmla="*/ 2 h 38"/>
                <a:gd name="T16" fmla="*/ 0 w 20"/>
                <a:gd name="T17" fmla="*/ 4 h 38"/>
                <a:gd name="T18" fmla="*/ 2 w 20"/>
                <a:gd name="T19" fmla="*/ 8 h 38"/>
                <a:gd name="T20" fmla="*/ 11 w 20"/>
                <a:gd name="T21" fmla="*/ 35 h 38"/>
                <a:gd name="T22" fmla="*/ 13 w 20"/>
                <a:gd name="T23" fmla="*/ 36 h 38"/>
                <a:gd name="T24" fmla="*/ 14 w 20"/>
                <a:gd name="T25" fmla="*/ 38 h 38"/>
                <a:gd name="T26" fmla="*/ 15 w 20"/>
                <a:gd name="T27" fmla="*/ 38 h 38"/>
                <a:gd name="T28" fmla="*/ 17 w 20"/>
                <a:gd name="T29" fmla="*/ 38 h 38"/>
                <a:gd name="T30" fmla="*/ 18 w 20"/>
                <a:gd name="T31" fmla="*/ 38 h 38"/>
                <a:gd name="T32" fmla="*/ 20 w 20"/>
                <a:gd name="T33" fmla="*/ 36 h 38"/>
                <a:gd name="T34" fmla="*/ 20 w 20"/>
                <a:gd name="T35" fmla="*/ 35 h 38"/>
                <a:gd name="T36" fmla="*/ 20 w 20"/>
                <a:gd name="T37" fmla="*/ 34 h 38"/>
                <a:gd name="T38" fmla="*/ 10 w 20"/>
                <a:gd name="T39" fmla="*/ 6 h 38"/>
                <a:gd name="T40" fmla="*/ 9 w 20"/>
                <a:gd name="T41" fmla="*/ 2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38"/>
                <a:gd name="T65" fmla="*/ 20 w 2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38">
                  <a:moveTo>
                    <a:pt x="9" y="2"/>
                  </a:moveTo>
                  <a:lnTo>
                    <a:pt x="7" y="1"/>
                  </a:lnTo>
                  <a:lnTo>
                    <a:pt x="6" y="0"/>
                  </a:lnTo>
                  <a:lnTo>
                    <a:pt x="5" y="0"/>
                  </a:lnTo>
                  <a:lnTo>
                    <a:pt x="3" y="0"/>
                  </a:lnTo>
                  <a:lnTo>
                    <a:pt x="2" y="0"/>
                  </a:lnTo>
                  <a:lnTo>
                    <a:pt x="0" y="1"/>
                  </a:lnTo>
                  <a:lnTo>
                    <a:pt x="0" y="2"/>
                  </a:lnTo>
                  <a:lnTo>
                    <a:pt x="0" y="4"/>
                  </a:lnTo>
                  <a:lnTo>
                    <a:pt x="2" y="8"/>
                  </a:lnTo>
                  <a:lnTo>
                    <a:pt x="11" y="35"/>
                  </a:lnTo>
                  <a:lnTo>
                    <a:pt x="13" y="36"/>
                  </a:lnTo>
                  <a:lnTo>
                    <a:pt x="14" y="38"/>
                  </a:lnTo>
                  <a:lnTo>
                    <a:pt x="15" y="38"/>
                  </a:lnTo>
                  <a:lnTo>
                    <a:pt x="17" y="38"/>
                  </a:lnTo>
                  <a:lnTo>
                    <a:pt x="18" y="38"/>
                  </a:lnTo>
                  <a:lnTo>
                    <a:pt x="20" y="36"/>
                  </a:lnTo>
                  <a:lnTo>
                    <a:pt x="20" y="35"/>
                  </a:lnTo>
                  <a:lnTo>
                    <a:pt x="20" y="34"/>
                  </a:lnTo>
                  <a:lnTo>
                    <a:pt x="10" y="6"/>
                  </a:lnTo>
                  <a:lnTo>
                    <a:pt x="9" y="2"/>
                  </a:lnTo>
                  <a:close/>
                </a:path>
              </a:pathLst>
            </a:custGeom>
            <a:solidFill>
              <a:srgbClr val="000000"/>
            </a:solidFill>
            <a:ln w="28575">
              <a:solidFill>
                <a:srgbClr val="000000"/>
              </a:solidFill>
              <a:round/>
              <a:headEnd/>
              <a:tailEnd/>
            </a:ln>
          </p:spPr>
          <p:txBody>
            <a:bodyPr/>
            <a:lstStyle/>
            <a:p>
              <a:endParaRPr lang="de-DE"/>
            </a:p>
          </p:txBody>
        </p:sp>
        <p:sp>
          <p:nvSpPr>
            <p:cNvPr id="11380" name="Freeform 60"/>
            <p:cNvSpPr>
              <a:spLocks/>
            </p:cNvSpPr>
            <p:nvPr/>
          </p:nvSpPr>
          <p:spPr bwMode="auto">
            <a:xfrm>
              <a:off x="1916" y="1980"/>
              <a:ext cx="20" cy="38"/>
            </a:xfrm>
            <a:custGeom>
              <a:avLst/>
              <a:gdLst>
                <a:gd name="T0" fmla="*/ 8 w 20"/>
                <a:gd name="T1" fmla="*/ 3 h 38"/>
                <a:gd name="T2" fmla="*/ 7 w 20"/>
                <a:gd name="T3" fmla="*/ 1 h 38"/>
                <a:gd name="T4" fmla="*/ 5 w 20"/>
                <a:gd name="T5" fmla="*/ 0 h 38"/>
                <a:gd name="T6" fmla="*/ 4 w 20"/>
                <a:gd name="T7" fmla="*/ 0 h 38"/>
                <a:gd name="T8" fmla="*/ 3 w 20"/>
                <a:gd name="T9" fmla="*/ 0 h 38"/>
                <a:gd name="T10" fmla="*/ 1 w 20"/>
                <a:gd name="T11" fmla="*/ 0 h 38"/>
                <a:gd name="T12" fmla="*/ 0 w 20"/>
                <a:gd name="T13" fmla="*/ 1 h 38"/>
                <a:gd name="T14" fmla="*/ 0 w 20"/>
                <a:gd name="T15" fmla="*/ 3 h 38"/>
                <a:gd name="T16" fmla="*/ 0 w 20"/>
                <a:gd name="T17" fmla="*/ 4 h 38"/>
                <a:gd name="T18" fmla="*/ 12 w 20"/>
                <a:gd name="T19" fmla="*/ 35 h 38"/>
                <a:gd name="T20" fmla="*/ 12 w 20"/>
                <a:gd name="T21" fmla="*/ 37 h 38"/>
                <a:gd name="T22" fmla="*/ 14 w 20"/>
                <a:gd name="T23" fmla="*/ 38 h 38"/>
                <a:gd name="T24" fmla="*/ 15 w 20"/>
                <a:gd name="T25" fmla="*/ 38 h 38"/>
                <a:gd name="T26" fmla="*/ 16 w 20"/>
                <a:gd name="T27" fmla="*/ 38 h 38"/>
                <a:gd name="T28" fmla="*/ 18 w 20"/>
                <a:gd name="T29" fmla="*/ 38 h 38"/>
                <a:gd name="T30" fmla="*/ 19 w 20"/>
                <a:gd name="T31" fmla="*/ 37 h 38"/>
                <a:gd name="T32" fmla="*/ 20 w 20"/>
                <a:gd name="T33" fmla="*/ 35 h 38"/>
                <a:gd name="T34" fmla="*/ 20 w 20"/>
                <a:gd name="T35" fmla="*/ 34 h 38"/>
                <a:gd name="T36" fmla="*/ 8 w 20"/>
                <a:gd name="T37" fmla="*/ 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8" y="3"/>
                  </a:moveTo>
                  <a:lnTo>
                    <a:pt x="7" y="1"/>
                  </a:lnTo>
                  <a:lnTo>
                    <a:pt x="5" y="0"/>
                  </a:lnTo>
                  <a:lnTo>
                    <a:pt x="4" y="0"/>
                  </a:lnTo>
                  <a:lnTo>
                    <a:pt x="3" y="0"/>
                  </a:lnTo>
                  <a:lnTo>
                    <a:pt x="1" y="0"/>
                  </a:lnTo>
                  <a:lnTo>
                    <a:pt x="0" y="1"/>
                  </a:lnTo>
                  <a:lnTo>
                    <a:pt x="0" y="3"/>
                  </a:lnTo>
                  <a:lnTo>
                    <a:pt x="0" y="4"/>
                  </a:lnTo>
                  <a:lnTo>
                    <a:pt x="12" y="35"/>
                  </a:lnTo>
                  <a:lnTo>
                    <a:pt x="12" y="37"/>
                  </a:lnTo>
                  <a:lnTo>
                    <a:pt x="14" y="38"/>
                  </a:lnTo>
                  <a:lnTo>
                    <a:pt x="15" y="38"/>
                  </a:lnTo>
                  <a:lnTo>
                    <a:pt x="16" y="38"/>
                  </a:lnTo>
                  <a:lnTo>
                    <a:pt x="18" y="38"/>
                  </a:lnTo>
                  <a:lnTo>
                    <a:pt x="19" y="37"/>
                  </a:lnTo>
                  <a:lnTo>
                    <a:pt x="20" y="35"/>
                  </a:lnTo>
                  <a:lnTo>
                    <a:pt x="20" y="34"/>
                  </a:lnTo>
                  <a:lnTo>
                    <a:pt x="8" y="3"/>
                  </a:lnTo>
                  <a:close/>
                </a:path>
              </a:pathLst>
            </a:custGeom>
            <a:solidFill>
              <a:srgbClr val="000000"/>
            </a:solidFill>
            <a:ln w="28575">
              <a:solidFill>
                <a:srgbClr val="000000"/>
              </a:solidFill>
              <a:round/>
              <a:headEnd/>
              <a:tailEnd/>
            </a:ln>
          </p:spPr>
          <p:txBody>
            <a:bodyPr/>
            <a:lstStyle/>
            <a:p>
              <a:endParaRPr lang="de-DE"/>
            </a:p>
          </p:txBody>
        </p:sp>
        <p:sp>
          <p:nvSpPr>
            <p:cNvPr id="11381" name="Freeform 61"/>
            <p:cNvSpPr>
              <a:spLocks/>
            </p:cNvSpPr>
            <p:nvPr/>
          </p:nvSpPr>
          <p:spPr bwMode="auto">
            <a:xfrm>
              <a:off x="1938" y="2033"/>
              <a:ext cx="20" cy="38"/>
            </a:xfrm>
            <a:custGeom>
              <a:avLst/>
              <a:gdLst>
                <a:gd name="T0" fmla="*/ 8 w 20"/>
                <a:gd name="T1" fmla="*/ 3 h 38"/>
                <a:gd name="T2" fmla="*/ 7 w 20"/>
                <a:gd name="T3" fmla="*/ 1 h 38"/>
                <a:gd name="T4" fmla="*/ 5 w 20"/>
                <a:gd name="T5" fmla="*/ 0 h 38"/>
                <a:gd name="T6" fmla="*/ 4 w 20"/>
                <a:gd name="T7" fmla="*/ 0 h 38"/>
                <a:gd name="T8" fmla="*/ 3 w 20"/>
                <a:gd name="T9" fmla="*/ 0 h 38"/>
                <a:gd name="T10" fmla="*/ 1 w 20"/>
                <a:gd name="T11" fmla="*/ 0 h 38"/>
                <a:gd name="T12" fmla="*/ 0 w 20"/>
                <a:gd name="T13" fmla="*/ 1 h 38"/>
                <a:gd name="T14" fmla="*/ 0 w 20"/>
                <a:gd name="T15" fmla="*/ 3 h 38"/>
                <a:gd name="T16" fmla="*/ 0 w 20"/>
                <a:gd name="T17" fmla="*/ 4 h 38"/>
                <a:gd name="T18" fmla="*/ 12 w 20"/>
                <a:gd name="T19" fmla="*/ 34 h 38"/>
                <a:gd name="T20" fmla="*/ 12 w 20"/>
                <a:gd name="T21" fmla="*/ 36 h 38"/>
                <a:gd name="T22" fmla="*/ 14 w 20"/>
                <a:gd name="T23" fmla="*/ 37 h 38"/>
                <a:gd name="T24" fmla="*/ 15 w 20"/>
                <a:gd name="T25" fmla="*/ 38 h 38"/>
                <a:gd name="T26" fmla="*/ 16 w 20"/>
                <a:gd name="T27" fmla="*/ 38 h 38"/>
                <a:gd name="T28" fmla="*/ 18 w 20"/>
                <a:gd name="T29" fmla="*/ 37 h 38"/>
                <a:gd name="T30" fmla="*/ 19 w 20"/>
                <a:gd name="T31" fmla="*/ 36 h 38"/>
                <a:gd name="T32" fmla="*/ 20 w 20"/>
                <a:gd name="T33" fmla="*/ 34 h 38"/>
                <a:gd name="T34" fmla="*/ 20 w 20"/>
                <a:gd name="T35" fmla="*/ 33 h 38"/>
                <a:gd name="T36" fmla="*/ 8 w 20"/>
                <a:gd name="T37" fmla="*/ 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8" y="3"/>
                  </a:moveTo>
                  <a:lnTo>
                    <a:pt x="7" y="1"/>
                  </a:lnTo>
                  <a:lnTo>
                    <a:pt x="5" y="0"/>
                  </a:lnTo>
                  <a:lnTo>
                    <a:pt x="4" y="0"/>
                  </a:lnTo>
                  <a:lnTo>
                    <a:pt x="3" y="0"/>
                  </a:lnTo>
                  <a:lnTo>
                    <a:pt x="1" y="0"/>
                  </a:lnTo>
                  <a:lnTo>
                    <a:pt x="0" y="1"/>
                  </a:lnTo>
                  <a:lnTo>
                    <a:pt x="0" y="3"/>
                  </a:lnTo>
                  <a:lnTo>
                    <a:pt x="0" y="4"/>
                  </a:lnTo>
                  <a:lnTo>
                    <a:pt x="12" y="34"/>
                  </a:lnTo>
                  <a:lnTo>
                    <a:pt x="12" y="36"/>
                  </a:lnTo>
                  <a:lnTo>
                    <a:pt x="14" y="37"/>
                  </a:lnTo>
                  <a:lnTo>
                    <a:pt x="15" y="38"/>
                  </a:lnTo>
                  <a:lnTo>
                    <a:pt x="16" y="38"/>
                  </a:lnTo>
                  <a:lnTo>
                    <a:pt x="18" y="37"/>
                  </a:lnTo>
                  <a:lnTo>
                    <a:pt x="19" y="36"/>
                  </a:lnTo>
                  <a:lnTo>
                    <a:pt x="20" y="34"/>
                  </a:lnTo>
                  <a:lnTo>
                    <a:pt x="20" y="33"/>
                  </a:lnTo>
                  <a:lnTo>
                    <a:pt x="8" y="3"/>
                  </a:lnTo>
                  <a:close/>
                </a:path>
              </a:pathLst>
            </a:custGeom>
            <a:solidFill>
              <a:srgbClr val="000000"/>
            </a:solidFill>
            <a:ln w="28575">
              <a:solidFill>
                <a:srgbClr val="000000"/>
              </a:solidFill>
              <a:round/>
              <a:headEnd/>
              <a:tailEnd/>
            </a:ln>
          </p:spPr>
          <p:txBody>
            <a:bodyPr/>
            <a:lstStyle/>
            <a:p>
              <a:endParaRPr lang="de-DE"/>
            </a:p>
          </p:txBody>
        </p:sp>
        <p:sp>
          <p:nvSpPr>
            <p:cNvPr id="11382" name="Freeform 62"/>
            <p:cNvSpPr>
              <a:spLocks/>
            </p:cNvSpPr>
            <p:nvPr/>
          </p:nvSpPr>
          <p:spPr bwMode="auto">
            <a:xfrm>
              <a:off x="1960" y="2086"/>
              <a:ext cx="20" cy="39"/>
            </a:xfrm>
            <a:custGeom>
              <a:avLst/>
              <a:gdLst>
                <a:gd name="T0" fmla="*/ 8 w 20"/>
                <a:gd name="T1" fmla="*/ 3 h 39"/>
                <a:gd name="T2" fmla="*/ 8 w 20"/>
                <a:gd name="T3" fmla="*/ 2 h 39"/>
                <a:gd name="T4" fmla="*/ 7 w 20"/>
                <a:gd name="T5" fmla="*/ 0 h 39"/>
                <a:gd name="T6" fmla="*/ 5 w 20"/>
                <a:gd name="T7" fmla="*/ 0 h 39"/>
                <a:gd name="T8" fmla="*/ 4 w 20"/>
                <a:gd name="T9" fmla="*/ 0 h 39"/>
                <a:gd name="T10" fmla="*/ 3 w 20"/>
                <a:gd name="T11" fmla="*/ 0 h 39"/>
                <a:gd name="T12" fmla="*/ 1 w 20"/>
                <a:gd name="T13" fmla="*/ 2 h 39"/>
                <a:gd name="T14" fmla="*/ 0 w 20"/>
                <a:gd name="T15" fmla="*/ 3 h 39"/>
                <a:gd name="T16" fmla="*/ 0 w 20"/>
                <a:gd name="T17" fmla="*/ 4 h 39"/>
                <a:gd name="T18" fmla="*/ 12 w 20"/>
                <a:gd name="T19" fmla="*/ 33 h 39"/>
                <a:gd name="T20" fmla="*/ 12 w 20"/>
                <a:gd name="T21" fmla="*/ 35 h 39"/>
                <a:gd name="T22" fmla="*/ 13 w 20"/>
                <a:gd name="T23" fmla="*/ 36 h 39"/>
                <a:gd name="T24" fmla="*/ 15 w 20"/>
                <a:gd name="T25" fmla="*/ 37 h 39"/>
                <a:gd name="T26" fmla="*/ 16 w 20"/>
                <a:gd name="T27" fmla="*/ 39 h 39"/>
                <a:gd name="T28" fmla="*/ 18 w 20"/>
                <a:gd name="T29" fmla="*/ 39 h 39"/>
                <a:gd name="T30" fmla="*/ 19 w 20"/>
                <a:gd name="T31" fmla="*/ 37 h 39"/>
                <a:gd name="T32" fmla="*/ 20 w 20"/>
                <a:gd name="T33" fmla="*/ 36 h 39"/>
                <a:gd name="T34" fmla="*/ 20 w 20"/>
                <a:gd name="T35" fmla="*/ 35 h 39"/>
                <a:gd name="T36" fmla="*/ 20 w 20"/>
                <a:gd name="T37" fmla="*/ 33 h 39"/>
                <a:gd name="T38" fmla="*/ 20 w 20"/>
                <a:gd name="T39" fmla="*/ 32 h 39"/>
                <a:gd name="T40" fmla="*/ 8 w 20"/>
                <a:gd name="T41" fmla="*/ 3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39"/>
                <a:gd name="T65" fmla="*/ 20 w 2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39">
                  <a:moveTo>
                    <a:pt x="8" y="3"/>
                  </a:moveTo>
                  <a:lnTo>
                    <a:pt x="8" y="2"/>
                  </a:lnTo>
                  <a:lnTo>
                    <a:pt x="7" y="0"/>
                  </a:lnTo>
                  <a:lnTo>
                    <a:pt x="5" y="0"/>
                  </a:lnTo>
                  <a:lnTo>
                    <a:pt x="4" y="0"/>
                  </a:lnTo>
                  <a:lnTo>
                    <a:pt x="3" y="0"/>
                  </a:lnTo>
                  <a:lnTo>
                    <a:pt x="1" y="2"/>
                  </a:lnTo>
                  <a:lnTo>
                    <a:pt x="0" y="3"/>
                  </a:lnTo>
                  <a:lnTo>
                    <a:pt x="0" y="4"/>
                  </a:lnTo>
                  <a:lnTo>
                    <a:pt x="12" y="33"/>
                  </a:lnTo>
                  <a:lnTo>
                    <a:pt x="12" y="35"/>
                  </a:lnTo>
                  <a:lnTo>
                    <a:pt x="13" y="36"/>
                  </a:lnTo>
                  <a:lnTo>
                    <a:pt x="15" y="37"/>
                  </a:lnTo>
                  <a:lnTo>
                    <a:pt x="16" y="39"/>
                  </a:lnTo>
                  <a:lnTo>
                    <a:pt x="18" y="39"/>
                  </a:lnTo>
                  <a:lnTo>
                    <a:pt x="19" y="37"/>
                  </a:lnTo>
                  <a:lnTo>
                    <a:pt x="20" y="36"/>
                  </a:lnTo>
                  <a:lnTo>
                    <a:pt x="20" y="35"/>
                  </a:lnTo>
                  <a:lnTo>
                    <a:pt x="20" y="33"/>
                  </a:lnTo>
                  <a:lnTo>
                    <a:pt x="20" y="32"/>
                  </a:lnTo>
                  <a:lnTo>
                    <a:pt x="8" y="3"/>
                  </a:lnTo>
                  <a:close/>
                </a:path>
              </a:pathLst>
            </a:custGeom>
            <a:solidFill>
              <a:srgbClr val="000000"/>
            </a:solidFill>
            <a:ln w="28575">
              <a:solidFill>
                <a:srgbClr val="000000"/>
              </a:solidFill>
              <a:round/>
              <a:headEnd/>
              <a:tailEnd/>
            </a:ln>
          </p:spPr>
          <p:txBody>
            <a:bodyPr/>
            <a:lstStyle/>
            <a:p>
              <a:endParaRPr lang="de-DE"/>
            </a:p>
          </p:txBody>
        </p:sp>
        <p:sp>
          <p:nvSpPr>
            <p:cNvPr id="11383" name="Freeform 63"/>
            <p:cNvSpPr>
              <a:spLocks/>
            </p:cNvSpPr>
            <p:nvPr/>
          </p:nvSpPr>
          <p:spPr bwMode="auto">
            <a:xfrm>
              <a:off x="1983" y="2138"/>
              <a:ext cx="22" cy="39"/>
            </a:xfrm>
            <a:custGeom>
              <a:avLst/>
              <a:gdLst>
                <a:gd name="T0" fmla="*/ 8 w 22"/>
                <a:gd name="T1" fmla="*/ 4 h 39"/>
                <a:gd name="T2" fmla="*/ 7 w 22"/>
                <a:gd name="T3" fmla="*/ 3 h 39"/>
                <a:gd name="T4" fmla="*/ 6 w 22"/>
                <a:gd name="T5" fmla="*/ 2 h 39"/>
                <a:gd name="T6" fmla="*/ 4 w 22"/>
                <a:gd name="T7" fmla="*/ 0 h 39"/>
                <a:gd name="T8" fmla="*/ 3 w 22"/>
                <a:gd name="T9" fmla="*/ 0 h 39"/>
                <a:gd name="T10" fmla="*/ 1 w 22"/>
                <a:gd name="T11" fmla="*/ 2 h 39"/>
                <a:gd name="T12" fmla="*/ 0 w 22"/>
                <a:gd name="T13" fmla="*/ 3 h 39"/>
                <a:gd name="T14" fmla="*/ 0 w 22"/>
                <a:gd name="T15" fmla="*/ 4 h 39"/>
                <a:gd name="T16" fmla="*/ 0 w 22"/>
                <a:gd name="T17" fmla="*/ 6 h 39"/>
                <a:gd name="T18" fmla="*/ 8 w 22"/>
                <a:gd name="T19" fmla="*/ 24 h 39"/>
                <a:gd name="T20" fmla="*/ 14 w 22"/>
                <a:gd name="T21" fmla="*/ 34 h 39"/>
                <a:gd name="T22" fmla="*/ 14 w 22"/>
                <a:gd name="T23" fmla="*/ 36 h 39"/>
                <a:gd name="T24" fmla="*/ 15 w 22"/>
                <a:gd name="T25" fmla="*/ 37 h 39"/>
                <a:gd name="T26" fmla="*/ 16 w 22"/>
                <a:gd name="T27" fmla="*/ 39 h 39"/>
                <a:gd name="T28" fmla="*/ 18 w 22"/>
                <a:gd name="T29" fmla="*/ 39 h 39"/>
                <a:gd name="T30" fmla="*/ 19 w 22"/>
                <a:gd name="T31" fmla="*/ 37 h 39"/>
                <a:gd name="T32" fmla="*/ 21 w 22"/>
                <a:gd name="T33" fmla="*/ 36 h 39"/>
                <a:gd name="T34" fmla="*/ 22 w 22"/>
                <a:gd name="T35" fmla="*/ 34 h 39"/>
                <a:gd name="T36" fmla="*/ 22 w 22"/>
                <a:gd name="T37" fmla="*/ 33 h 39"/>
                <a:gd name="T38" fmla="*/ 16 w 22"/>
                <a:gd name="T39" fmla="*/ 22 h 39"/>
                <a:gd name="T40" fmla="*/ 8 w 22"/>
                <a:gd name="T41" fmla="*/ 4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39"/>
                <a:gd name="T65" fmla="*/ 22 w 22"/>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39">
                  <a:moveTo>
                    <a:pt x="8" y="4"/>
                  </a:moveTo>
                  <a:lnTo>
                    <a:pt x="7" y="3"/>
                  </a:lnTo>
                  <a:lnTo>
                    <a:pt x="6" y="2"/>
                  </a:lnTo>
                  <a:lnTo>
                    <a:pt x="4" y="0"/>
                  </a:lnTo>
                  <a:lnTo>
                    <a:pt x="3" y="0"/>
                  </a:lnTo>
                  <a:lnTo>
                    <a:pt x="1" y="2"/>
                  </a:lnTo>
                  <a:lnTo>
                    <a:pt x="0" y="3"/>
                  </a:lnTo>
                  <a:lnTo>
                    <a:pt x="0" y="4"/>
                  </a:lnTo>
                  <a:lnTo>
                    <a:pt x="0" y="6"/>
                  </a:lnTo>
                  <a:lnTo>
                    <a:pt x="8" y="24"/>
                  </a:lnTo>
                  <a:lnTo>
                    <a:pt x="14" y="34"/>
                  </a:lnTo>
                  <a:lnTo>
                    <a:pt x="14" y="36"/>
                  </a:lnTo>
                  <a:lnTo>
                    <a:pt x="15" y="37"/>
                  </a:lnTo>
                  <a:lnTo>
                    <a:pt x="16" y="39"/>
                  </a:lnTo>
                  <a:lnTo>
                    <a:pt x="18" y="39"/>
                  </a:lnTo>
                  <a:lnTo>
                    <a:pt x="19" y="37"/>
                  </a:lnTo>
                  <a:lnTo>
                    <a:pt x="21" y="36"/>
                  </a:lnTo>
                  <a:lnTo>
                    <a:pt x="22" y="34"/>
                  </a:lnTo>
                  <a:lnTo>
                    <a:pt x="22" y="33"/>
                  </a:lnTo>
                  <a:lnTo>
                    <a:pt x="16" y="22"/>
                  </a:lnTo>
                  <a:lnTo>
                    <a:pt x="8" y="4"/>
                  </a:lnTo>
                  <a:close/>
                </a:path>
              </a:pathLst>
            </a:custGeom>
            <a:solidFill>
              <a:srgbClr val="000000"/>
            </a:solidFill>
            <a:ln w="28575">
              <a:solidFill>
                <a:srgbClr val="000000"/>
              </a:solidFill>
              <a:round/>
              <a:headEnd/>
              <a:tailEnd/>
            </a:ln>
          </p:spPr>
          <p:txBody>
            <a:bodyPr/>
            <a:lstStyle/>
            <a:p>
              <a:endParaRPr lang="de-DE"/>
            </a:p>
          </p:txBody>
        </p:sp>
        <p:sp>
          <p:nvSpPr>
            <p:cNvPr id="11384" name="Freeform 64"/>
            <p:cNvSpPr>
              <a:spLocks/>
            </p:cNvSpPr>
            <p:nvPr/>
          </p:nvSpPr>
          <p:spPr bwMode="auto">
            <a:xfrm>
              <a:off x="2006" y="2190"/>
              <a:ext cx="24" cy="38"/>
            </a:xfrm>
            <a:custGeom>
              <a:avLst/>
              <a:gdLst>
                <a:gd name="T0" fmla="*/ 9 w 24"/>
                <a:gd name="T1" fmla="*/ 4 h 38"/>
                <a:gd name="T2" fmla="*/ 9 w 24"/>
                <a:gd name="T3" fmla="*/ 3 h 38"/>
                <a:gd name="T4" fmla="*/ 7 w 24"/>
                <a:gd name="T5" fmla="*/ 2 h 38"/>
                <a:gd name="T6" fmla="*/ 6 w 24"/>
                <a:gd name="T7" fmla="*/ 0 h 38"/>
                <a:gd name="T8" fmla="*/ 4 w 24"/>
                <a:gd name="T9" fmla="*/ 0 h 38"/>
                <a:gd name="T10" fmla="*/ 3 w 24"/>
                <a:gd name="T11" fmla="*/ 2 h 38"/>
                <a:gd name="T12" fmla="*/ 2 w 24"/>
                <a:gd name="T13" fmla="*/ 3 h 38"/>
                <a:gd name="T14" fmla="*/ 0 w 24"/>
                <a:gd name="T15" fmla="*/ 4 h 38"/>
                <a:gd name="T16" fmla="*/ 0 w 24"/>
                <a:gd name="T17" fmla="*/ 6 h 38"/>
                <a:gd name="T18" fmla="*/ 4 w 24"/>
                <a:gd name="T19" fmla="*/ 11 h 38"/>
                <a:gd name="T20" fmla="*/ 15 w 24"/>
                <a:gd name="T21" fmla="*/ 34 h 38"/>
                <a:gd name="T22" fmla="*/ 15 w 24"/>
                <a:gd name="T23" fmla="*/ 36 h 38"/>
                <a:gd name="T24" fmla="*/ 17 w 24"/>
                <a:gd name="T25" fmla="*/ 37 h 38"/>
                <a:gd name="T26" fmla="*/ 18 w 24"/>
                <a:gd name="T27" fmla="*/ 38 h 38"/>
                <a:gd name="T28" fmla="*/ 19 w 24"/>
                <a:gd name="T29" fmla="*/ 38 h 38"/>
                <a:gd name="T30" fmla="*/ 21 w 24"/>
                <a:gd name="T31" fmla="*/ 37 h 38"/>
                <a:gd name="T32" fmla="*/ 22 w 24"/>
                <a:gd name="T33" fmla="*/ 36 h 38"/>
                <a:gd name="T34" fmla="*/ 24 w 24"/>
                <a:gd name="T35" fmla="*/ 34 h 38"/>
                <a:gd name="T36" fmla="*/ 24 w 24"/>
                <a:gd name="T37" fmla="*/ 33 h 38"/>
                <a:gd name="T38" fmla="*/ 13 w 24"/>
                <a:gd name="T39" fmla="*/ 10 h 38"/>
                <a:gd name="T40" fmla="*/ 9 w 24"/>
                <a:gd name="T41" fmla="*/ 4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9" y="4"/>
                  </a:moveTo>
                  <a:lnTo>
                    <a:pt x="9" y="3"/>
                  </a:lnTo>
                  <a:lnTo>
                    <a:pt x="7" y="2"/>
                  </a:lnTo>
                  <a:lnTo>
                    <a:pt x="6" y="0"/>
                  </a:lnTo>
                  <a:lnTo>
                    <a:pt x="4" y="0"/>
                  </a:lnTo>
                  <a:lnTo>
                    <a:pt x="3" y="2"/>
                  </a:lnTo>
                  <a:lnTo>
                    <a:pt x="2" y="3"/>
                  </a:lnTo>
                  <a:lnTo>
                    <a:pt x="0" y="4"/>
                  </a:lnTo>
                  <a:lnTo>
                    <a:pt x="0" y="6"/>
                  </a:lnTo>
                  <a:lnTo>
                    <a:pt x="4" y="11"/>
                  </a:lnTo>
                  <a:lnTo>
                    <a:pt x="15" y="34"/>
                  </a:lnTo>
                  <a:lnTo>
                    <a:pt x="15" y="36"/>
                  </a:lnTo>
                  <a:lnTo>
                    <a:pt x="17" y="37"/>
                  </a:lnTo>
                  <a:lnTo>
                    <a:pt x="18" y="38"/>
                  </a:lnTo>
                  <a:lnTo>
                    <a:pt x="19" y="38"/>
                  </a:lnTo>
                  <a:lnTo>
                    <a:pt x="21" y="37"/>
                  </a:lnTo>
                  <a:lnTo>
                    <a:pt x="22" y="36"/>
                  </a:lnTo>
                  <a:lnTo>
                    <a:pt x="24" y="34"/>
                  </a:lnTo>
                  <a:lnTo>
                    <a:pt x="24" y="33"/>
                  </a:lnTo>
                  <a:lnTo>
                    <a:pt x="13" y="10"/>
                  </a:lnTo>
                  <a:lnTo>
                    <a:pt x="9" y="4"/>
                  </a:lnTo>
                  <a:close/>
                </a:path>
              </a:pathLst>
            </a:custGeom>
            <a:solidFill>
              <a:srgbClr val="000000"/>
            </a:solidFill>
            <a:ln w="28575">
              <a:solidFill>
                <a:srgbClr val="000000"/>
              </a:solidFill>
              <a:round/>
              <a:headEnd/>
              <a:tailEnd/>
            </a:ln>
          </p:spPr>
          <p:txBody>
            <a:bodyPr/>
            <a:lstStyle/>
            <a:p>
              <a:endParaRPr lang="de-DE"/>
            </a:p>
          </p:txBody>
        </p:sp>
        <p:sp>
          <p:nvSpPr>
            <p:cNvPr id="11385" name="Freeform 65"/>
            <p:cNvSpPr>
              <a:spLocks/>
            </p:cNvSpPr>
            <p:nvPr/>
          </p:nvSpPr>
          <p:spPr bwMode="auto">
            <a:xfrm>
              <a:off x="2032" y="2242"/>
              <a:ext cx="24" cy="37"/>
            </a:xfrm>
            <a:custGeom>
              <a:avLst/>
              <a:gdLst>
                <a:gd name="T0" fmla="*/ 7 w 24"/>
                <a:gd name="T1" fmla="*/ 2 h 37"/>
                <a:gd name="T2" fmla="*/ 6 w 24"/>
                <a:gd name="T3" fmla="*/ 0 h 37"/>
                <a:gd name="T4" fmla="*/ 4 w 24"/>
                <a:gd name="T5" fmla="*/ 0 h 37"/>
                <a:gd name="T6" fmla="*/ 3 w 24"/>
                <a:gd name="T7" fmla="*/ 0 h 37"/>
                <a:gd name="T8" fmla="*/ 2 w 24"/>
                <a:gd name="T9" fmla="*/ 0 h 37"/>
                <a:gd name="T10" fmla="*/ 0 w 24"/>
                <a:gd name="T11" fmla="*/ 2 h 37"/>
                <a:gd name="T12" fmla="*/ 0 w 24"/>
                <a:gd name="T13" fmla="*/ 3 h 37"/>
                <a:gd name="T14" fmla="*/ 0 w 24"/>
                <a:gd name="T15" fmla="*/ 4 h 37"/>
                <a:gd name="T16" fmla="*/ 0 w 24"/>
                <a:gd name="T17" fmla="*/ 6 h 37"/>
                <a:gd name="T18" fmla="*/ 15 w 24"/>
                <a:gd name="T19" fmla="*/ 36 h 37"/>
                <a:gd name="T20" fmla="*/ 17 w 24"/>
                <a:gd name="T21" fmla="*/ 37 h 37"/>
                <a:gd name="T22" fmla="*/ 18 w 24"/>
                <a:gd name="T23" fmla="*/ 37 h 37"/>
                <a:gd name="T24" fmla="*/ 20 w 24"/>
                <a:gd name="T25" fmla="*/ 37 h 37"/>
                <a:gd name="T26" fmla="*/ 21 w 24"/>
                <a:gd name="T27" fmla="*/ 37 h 37"/>
                <a:gd name="T28" fmla="*/ 22 w 24"/>
                <a:gd name="T29" fmla="*/ 36 h 37"/>
                <a:gd name="T30" fmla="*/ 24 w 24"/>
                <a:gd name="T31" fmla="*/ 34 h 37"/>
                <a:gd name="T32" fmla="*/ 24 w 24"/>
                <a:gd name="T33" fmla="*/ 33 h 37"/>
                <a:gd name="T34" fmla="*/ 22 w 24"/>
                <a:gd name="T35" fmla="*/ 32 h 37"/>
                <a:gd name="T36" fmla="*/ 7 w 24"/>
                <a:gd name="T37" fmla="*/ 2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7"/>
                <a:gd name="T59" fmla="*/ 24 w 24"/>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7">
                  <a:moveTo>
                    <a:pt x="7" y="2"/>
                  </a:moveTo>
                  <a:lnTo>
                    <a:pt x="6" y="0"/>
                  </a:lnTo>
                  <a:lnTo>
                    <a:pt x="4" y="0"/>
                  </a:lnTo>
                  <a:lnTo>
                    <a:pt x="3" y="0"/>
                  </a:lnTo>
                  <a:lnTo>
                    <a:pt x="2" y="0"/>
                  </a:lnTo>
                  <a:lnTo>
                    <a:pt x="0" y="2"/>
                  </a:lnTo>
                  <a:lnTo>
                    <a:pt x="0" y="3"/>
                  </a:lnTo>
                  <a:lnTo>
                    <a:pt x="0" y="4"/>
                  </a:lnTo>
                  <a:lnTo>
                    <a:pt x="0" y="6"/>
                  </a:lnTo>
                  <a:lnTo>
                    <a:pt x="15" y="36"/>
                  </a:lnTo>
                  <a:lnTo>
                    <a:pt x="17" y="37"/>
                  </a:lnTo>
                  <a:lnTo>
                    <a:pt x="18" y="37"/>
                  </a:lnTo>
                  <a:lnTo>
                    <a:pt x="20" y="37"/>
                  </a:lnTo>
                  <a:lnTo>
                    <a:pt x="21" y="37"/>
                  </a:lnTo>
                  <a:lnTo>
                    <a:pt x="22" y="36"/>
                  </a:lnTo>
                  <a:lnTo>
                    <a:pt x="24" y="34"/>
                  </a:lnTo>
                  <a:lnTo>
                    <a:pt x="24" y="33"/>
                  </a:lnTo>
                  <a:lnTo>
                    <a:pt x="22" y="32"/>
                  </a:lnTo>
                  <a:lnTo>
                    <a:pt x="7" y="2"/>
                  </a:lnTo>
                  <a:close/>
                </a:path>
              </a:pathLst>
            </a:custGeom>
            <a:solidFill>
              <a:srgbClr val="000000"/>
            </a:solidFill>
            <a:ln w="28575">
              <a:solidFill>
                <a:srgbClr val="000000"/>
              </a:solidFill>
              <a:round/>
              <a:headEnd/>
              <a:tailEnd/>
            </a:ln>
          </p:spPr>
          <p:txBody>
            <a:bodyPr/>
            <a:lstStyle/>
            <a:p>
              <a:endParaRPr lang="de-DE"/>
            </a:p>
          </p:txBody>
        </p:sp>
        <p:sp>
          <p:nvSpPr>
            <p:cNvPr id="11386" name="Freeform 66"/>
            <p:cNvSpPr>
              <a:spLocks/>
            </p:cNvSpPr>
            <p:nvPr/>
          </p:nvSpPr>
          <p:spPr bwMode="auto">
            <a:xfrm>
              <a:off x="2060" y="2293"/>
              <a:ext cx="23" cy="37"/>
            </a:xfrm>
            <a:custGeom>
              <a:avLst/>
              <a:gdLst>
                <a:gd name="T0" fmla="*/ 7 w 23"/>
                <a:gd name="T1" fmla="*/ 2 h 37"/>
                <a:gd name="T2" fmla="*/ 5 w 23"/>
                <a:gd name="T3" fmla="*/ 1 h 37"/>
                <a:gd name="T4" fmla="*/ 4 w 23"/>
                <a:gd name="T5" fmla="*/ 0 h 37"/>
                <a:gd name="T6" fmla="*/ 2 w 23"/>
                <a:gd name="T7" fmla="*/ 0 h 37"/>
                <a:gd name="T8" fmla="*/ 1 w 23"/>
                <a:gd name="T9" fmla="*/ 1 h 37"/>
                <a:gd name="T10" fmla="*/ 0 w 23"/>
                <a:gd name="T11" fmla="*/ 2 h 37"/>
                <a:gd name="T12" fmla="*/ 0 w 23"/>
                <a:gd name="T13" fmla="*/ 4 h 37"/>
                <a:gd name="T14" fmla="*/ 0 w 23"/>
                <a:gd name="T15" fmla="*/ 5 h 37"/>
                <a:gd name="T16" fmla="*/ 0 w 23"/>
                <a:gd name="T17" fmla="*/ 7 h 37"/>
                <a:gd name="T18" fmla="*/ 7 w 23"/>
                <a:gd name="T19" fmla="*/ 19 h 37"/>
                <a:gd name="T20" fmla="*/ 16 w 23"/>
                <a:gd name="T21" fmla="*/ 34 h 37"/>
                <a:gd name="T22" fmla="*/ 18 w 23"/>
                <a:gd name="T23" fmla="*/ 35 h 37"/>
                <a:gd name="T24" fmla="*/ 19 w 23"/>
                <a:gd name="T25" fmla="*/ 37 h 37"/>
                <a:gd name="T26" fmla="*/ 20 w 23"/>
                <a:gd name="T27" fmla="*/ 37 h 37"/>
                <a:gd name="T28" fmla="*/ 22 w 23"/>
                <a:gd name="T29" fmla="*/ 35 h 37"/>
                <a:gd name="T30" fmla="*/ 23 w 23"/>
                <a:gd name="T31" fmla="*/ 34 h 37"/>
                <a:gd name="T32" fmla="*/ 23 w 23"/>
                <a:gd name="T33" fmla="*/ 33 h 37"/>
                <a:gd name="T34" fmla="*/ 23 w 23"/>
                <a:gd name="T35" fmla="*/ 31 h 37"/>
                <a:gd name="T36" fmla="*/ 23 w 23"/>
                <a:gd name="T37" fmla="*/ 30 h 37"/>
                <a:gd name="T38" fmla="*/ 13 w 23"/>
                <a:gd name="T39" fmla="*/ 15 h 37"/>
                <a:gd name="T40" fmla="*/ 7 w 23"/>
                <a:gd name="T41" fmla="*/ 2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37"/>
                <a:gd name="T65" fmla="*/ 23 w 23"/>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37">
                  <a:moveTo>
                    <a:pt x="7" y="2"/>
                  </a:moveTo>
                  <a:lnTo>
                    <a:pt x="5" y="1"/>
                  </a:lnTo>
                  <a:lnTo>
                    <a:pt x="4" y="0"/>
                  </a:lnTo>
                  <a:lnTo>
                    <a:pt x="2" y="0"/>
                  </a:lnTo>
                  <a:lnTo>
                    <a:pt x="1" y="1"/>
                  </a:lnTo>
                  <a:lnTo>
                    <a:pt x="0" y="2"/>
                  </a:lnTo>
                  <a:lnTo>
                    <a:pt x="0" y="4"/>
                  </a:lnTo>
                  <a:lnTo>
                    <a:pt x="0" y="5"/>
                  </a:lnTo>
                  <a:lnTo>
                    <a:pt x="0" y="7"/>
                  </a:lnTo>
                  <a:lnTo>
                    <a:pt x="7" y="19"/>
                  </a:lnTo>
                  <a:lnTo>
                    <a:pt x="16" y="34"/>
                  </a:lnTo>
                  <a:lnTo>
                    <a:pt x="18" y="35"/>
                  </a:lnTo>
                  <a:lnTo>
                    <a:pt x="19" y="37"/>
                  </a:lnTo>
                  <a:lnTo>
                    <a:pt x="20" y="37"/>
                  </a:lnTo>
                  <a:lnTo>
                    <a:pt x="22" y="35"/>
                  </a:lnTo>
                  <a:lnTo>
                    <a:pt x="23" y="34"/>
                  </a:lnTo>
                  <a:lnTo>
                    <a:pt x="23" y="33"/>
                  </a:lnTo>
                  <a:lnTo>
                    <a:pt x="23" y="31"/>
                  </a:lnTo>
                  <a:lnTo>
                    <a:pt x="23" y="30"/>
                  </a:lnTo>
                  <a:lnTo>
                    <a:pt x="13" y="15"/>
                  </a:lnTo>
                  <a:lnTo>
                    <a:pt x="7" y="2"/>
                  </a:lnTo>
                  <a:close/>
                </a:path>
              </a:pathLst>
            </a:custGeom>
            <a:solidFill>
              <a:srgbClr val="000000"/>
            </a:solidFill>
            <a:ln w="28575">
              <a:solidFill>
                <a:srgbClr val="000000"/>
              </a:solidFill>
              <a:round/>
              <a:headEnd/>
              <a:tailEnd/>
            </a:ln>
          </p:spPr>
          <p:txBody>
            <a:bodyPr/>
            <a:lstStyle/>
            <a:p>
              <a:endParaRPr lang="de-DE"/>
            </a:p>
          </p:txBody>
        </p:sp>
        <p:sp>
          <p:nvSpPr>
            <p:cNvPr id="11387" name="Freeform 67"/>
            <p:cNvSpPr>
              <a:spLocks/>
            </p:cNvSpPr>
            <p:nvPr/>
          </p:nvSpPr>
          <p:spPr bwMode="auto">
            <a:xfrm>
              <a:off x="2088" y="2342"/>
              <a:ext cx="25" cy="37"/>
            </a:xfrm>
            <a:custGeom>
              <a:avLst/>
              <a:gdLst>
                <a:gd name="T0" fmla="*/ 7 w 25"/>
                <a:gd name="T1" fmla="*/ 3 h 37"/>
                <a:gd name="T2" fmla="*/ 6 w 25"/>
                <a:gd name="T3" fmla="*/ 1 h 37"/>
                <a:gd name="T4" fmla="*/ 5 w 25"/>
                <a:gd name="T5" fmla="*/ 0 h 37"/>
                <a:gd name="T6" fmla="*/ 3 w 25"/>
                <a:gd name="T7" fmla="*/ 0 h 37"/>
                <a:gd name="T8" fmla="*/ 2 w 25"/>
                <a:gd name="T9" fmla="*/ 1 h 37"/>
                <a:gd name="T10" fmla="*/ 0 w 25"/>
                <a:gd name="T11" fmla="*/ 3 h 37"/>
                <a:gd name="T12" fmla="*/ 0 w 25"/>
                <a:gd name="T13" fmla="*/ 4 h 37"/>
                <a:gd name="T14" fmla="*/ 0 w 25"/>
                <a:gd name="T15" fmla="*/ 5 h 37"/>
                <a:gd name="T16" fmla="*/ 0 w 25"/>
                <a:gd name="T17" fmla="*/ 7 h 37"/>
                <a:gd name="T18" fmla="*/ 17 w 25"/>
                <a:gd name="T19" fmla="*/ 33 h 37"/>
                <a:gd name="T20" fmla="*/ 18 w 25"/>
                <a:gd name="T21" fmla="*/ 34 h 37"/>
                <a:gd name="T22" fmla="*/ 20 w 25"/>
                <a:gd name="T23" fmla="*/ 35 h 37"/>
                <a:gd name="T24" fmla="*/ 21 w 25"/>
                <a:gd name="T25" fmla="*/ 37 h 37"/>
                <a:gd name="T26" fmla="*/ 22 w 25"/>
                <a:gd name="T27" fmla="*/ 37 h 37"/>
                <a:gd name="T28" fmla="*/ 24 w 25"/>
                <a:gd name="T29" fmla="*/ 35 h 37"/>
                <a:gd name="T30" fmla="*/ 25 w 25"/>
                <a:gd name="T31" fmla="*/ 34 h 37"/>
                <a:gd name="T32" fmla="*/ 25 w 25"/>
                <a:gd name="T33" fmla="*/ 33 h 37"/>
                <a:gd name="T34" fmla="*/ 25 w 25"/>
                <a:gd name="T35" fmla="*/ 31 h 37"/>
                <a:gd name="T36" fmla="*/ 25 w 25"/>
                <a:gd name="T37" fmla="*/ 30 h 37"/>
                <a:gd name="T38" fmla="*/ 24 w 25"/>
                <a:gd name="T39" fmla="*/ 29 h 37"/>
                <a:gd name="T40" fmla="*/ 7 w 25"/>
                <a:gd name="T41" fmla="*/ 3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7"/>
                <a:gd name="T65" fmla="*/ 25 w 25"/>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7">
                  <a:moveTo>
                    <a:pt x="7" y="3"/>
                  </a:moveTo>
                  <a:lnTo>
                    <a:pt x="6" y="1"/>
                  </a:lnTo>
                  <a:lnTo>
                    <a:pt x="5" y="0"/>
                  </a:lnTo>
                  <a:lnTo>
                    <a:pt x="3" y="0"/>
                  </a:lnTo>
                  <a:lnTo>
                    <a:pt x="2" y="1"/>
                  </a:lnTo>
                  <a:lnTo>
                    <a:pt x="0" y="3"/>
                  </a:lnTo>
                  <a:lnTo>
                    <a:pt x="0" y="4"/>
                  </a:lnTo>
                  <a:lnTo>
                    <a:pt x="0" y="5"/>
                  </a:lnTo>
                  <a:lnTo>
                    <a:pt x="0" y="7"/>
                  </a:lnTo>
                  <a:lnTo>
                    <a:pt x="17" y="33"/>
                  </a:lnTo>
                  <a:lnTo>
                    <a:pt x="18" y="34"/>
                  </a:lnTo>
                  <a:lnTo>
                    <a:pt x="20" y="35"/>
                  </a:lnTo>
                  <a:lnTo>
                    <a:pt x="21" y="37"/>
                  </a:lnTo>
                  <a:lnTo>
                    <a:pt x="22" y="37"/>
                  </a:lnTo>
                  <a:lnTo>
                    <a:pt x="24" y="35"/>
                  </a:lnTo>
                  <a:lnTo>
                    <a:pt x="25" y="34"/>
                  </a:lnTo>
                  <a:lnTo>
                    <a:pt x="25" y="33"/>
                  </a:lnTo>
                  <a:lnTo>
                    <a:pt x="25" y="31"/>
                  </a:lnTo>
                  <a:lnTo>
                    <a:pt x="25" y="30"/>
                  </a:lnTo>
                  <a:lnTo>
                    <a:pt x="24" y="29"/>
                  </a:lnTo>
                  <a:lnTo>
                    <a:pt x="7" y="3"/>
                  </a:lnTo>
                  <a:close/>
                </a:path>
              </a:pathLst>
            </a:custGeom>
            <a:solidFill>
              <a:srgbClr val="000000"/>
            </a:solidFill>
            <a:ln w="28575">
              <a:solidFill>
                <a:srgbClr val="000000"/>
              </a:solidFill>
              <a:round/>
              <a:headEnd/>
              <a:tailEnd/>
            </a:ln>
          </p:spPr>
          <p:txBody>
            <a:bodyPr/>
            <a:lstStyle/>
            <a:p>
              <a:endParaRPr lang="de-DE"/>
            </a:p>
          </p:txBody>
        </p:sp>
        <p:sp>
          <p:nvSpPr>
            <p:cNvPr id="11388" name="Freeform 68"/>
            <p:cNvSpPr>
              <a:spLocks/>
            </p:cNvSpPr>
            <p:nvPr/>
          </p:nvSpPr>
          <p:spPr bwMode="auto">
            <a:xfrm>
              <a:off x="2120" y="2390"/>
              <a:ext cx="27" cy="35"/>
            </a:xfrm>
            <a:custGeom>
              <a:avLst/>
              <a:gdLst>
                <a:gd name="T0" fmla="*/ 7 w 27"/>
                <a:gd name="T1" fmla="*/ 2 h 35"/>
                <a:gd name="T2" fmla="*/ 5 w 27"/>
                <a:gd name="T3" fmla="*/ 1 h 35"/>
                <a:gd name="T4" fmla="*/ 4 w 27"/>
                <a:gd name="T5" fmla="*/ 0 h 35"/>
                <a:gd name="T6" fmla="*/ 3 w 27"/>
                <a:gd name="T7" fmla="*/ 0 h 35"/>
                <a:gd name="T8" fmla="*/ 1 w 27"/>
                <a:gd name="T9" fmla="*/ 1 h 35"/>
                <a:gd name="T10" fmla="*/ 0 w 27"/>
                <a:gd name="T11" fmla="*/ 2 h 35"/>
                <a:gd name="T12" fmla="*/ 0 w 27"/>
                <a:gd name="T13" fmla="*/ 4 h 35"/>
                <a:gd name="T14" fmla="*/ 0 w 27"/>
                <a:gd name="T15" fmla="*/ 5 h 35"/>
                <a:gd name="T16" fmla="*/ 0 w 27"/>
                <a:gd name="T17" fmla="*/ 7 h 35"/>
                <a:gd name="T18" fmla="*/ 4 w 27"/>
                <a:gd name="T19" fmla="*/ 12 h 35"/>
                <a:gd name="T20" fmla="*/ 19 w 27"/>
                <a:gd name="T21" fmla="*/ 33 h 35"/>
                <a:gd name="T22" fmla="*/ 21 w 27"/>
                <a:gd name="T23" fmla="*/ 34 h 35"/>
                <a:gd name="T24" fmla="*/ 22 w 27"/>
                <a:gd name="T25" fmla="*/ 35 h 35"/>
                <a:gd name="T26" fmla="*/ 23 w 27"/>
                <a:gd name="T27" fmla="*/ 35 h 35"/>
                <a:gd name="T28" fmla="*/ 25 w 27"/>
                <a:gd name="T29" fmla="*/ 34 h 35"/>
                <a:gd name="T30" fmla="*/ 26 w 27"/>
                <a:gd name="T31" fmla="*/ 33 h 35"/>
                <a:gd name="T32" fmla="*/ 27 w 27"/>
                <a:gd name="T33" fmla="*/ 31 h 35"/>
                <a:gd name="T34" fmla="*/ 27 w 27"/>
                <a:gd name="T35" fmla="*/ 30 h 35"/>
                <a:gd name="T36" fmla="*/ 26 w 27"/>
                <a:gd name="T37" fmla="*/ 28 h 35"/>
                <a:gd name="T38" fmla="*/ 11 w 27"/>
                <a:gd name="T39" fmla="*/ 8 h 35"/>
                <a:gd name="T40" fmla="*/ 7 w 27"/>
                <a:gd name="T41" fmla="*/ 2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5"/>
                <a:gd name="T65" fmla="*/ 27 w 27"/>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5">
                  <a:moveTo>
                    <a:pt x="7" y="2"/>
                  </a:moveTo>
                  <a:lnTo>
                    <a:pt x="5" y="1"/>
                  </a:lnTo>
                  <a:lnTo>
                    <a:pt x="4" y="0"/>
                  </a:lnTo>
                  <a:lnTo>
                    <a:pt x="3" y="0"/>
                  </a:lnTo>
                  <a:lnTo>
                    <a:pt x="1" y="1"/>
                  </a:lnTo>
                  <a:lnTo>
                    <a:pt x="0" y="2"/>
                  </a:lnTo>
                  <a:lnTo>
                    <a:pt x="0" y="4"/>
                  </a:lnTo>
                  <a:lnTo>
                    <a:pt x="0" y="5"/>
                  </a:lnTo>
                  <a:lnTo>
                    <a:pt x="0" y="7"/>
                  </a:lnTo>
                  <a:lnTo>
                    <a:pt x="4" y="12"/>
                  </a:lnTo>
                  <a:lnTo>
                    <a:pt x="19" y="33"/>
                  </a:lnTo>
                  <a:lnTo>
                    <a:pt x="21" y="34"/>
                  </a:lnTo>
                  <a:lnTo>
                    <a:pt x="22" y="35"/>
                  </a:lnTo>
                  <a:lnTo>
                    <a:pt x="23" y="35"/>
                  </a:lnTo>
                  <a:lnTo>
                    <a:pt x="25" y="34"/>
                  </a:lnTo>
                  <a:lnTo>
                    <a:pt x="26" y="33"/>
                  </a:lnTo>
                  <a:lnTo>
                    <a:pt x="27" y="31"/>
                  </a:lnTo>
                  <a:lnTo>
                    <a:pt x="27" y="30"/>
                  </a:lnTo>
                  <a:lnTo>
                    <a:pt x="26" y="28"/>
                  </a:lnTo>
                  <a:lnTo>
                    <a:pt x="11" y="8"/>
                  </a:lnTo>
                  <a:lnTo>
                    <a:pt x="7" y="2"/>
                  </a:lnTo>
                  <a:close/>
                </a:path>
              </a:pathLst>
            </a:custGeom>
            <a:solidFill>
              <a:srgbClr val="000000"/>
            </a:solidFill>
            <a:ln w="28575">
              <a:solidFill>
                <a:srgbClr val="000000"/>
              </a:solidFill>
              <a:round/>
              <a:headEnd/>
              <a:tailEnd/>
            </a:ln>
          </p:spPr>
          <p:txBody>
            <a:bodyPr/>
            <a:lstStyle/>
            <a:p>
              <a:endParaRPr lang="de-DE"/>
            </a:p>
          </p:txBody>
        </p:sp>
        <p:sp>
          <p:nvSpPr>
            <p:cNvPr id="11389" name="Freeform 69"/>
            <p:cNvSpPr>
              <a:spLocks/>
            </p:cNvSpPr>
            <p:nvPr/>
          </p:nvSpPr>
          <p:spPr bwMode="auto">
            <a:xfrm>
              <a:off x="2154" y="2436"/>
              <a:ext cx="32" cy="32"/>
            </a:xfrm>
            <a:custGeom>
              <a:avLst/>
              <a:gdLst>
                <a:gd name="T0" fmla="*/ 8 w 32"/>
                <a:gd name="T1" fmla="*/ 2 h 32"/>
                <a:gd name="T2" fmla="*/ 7 w 32"/>
                <a:gd name="T3" fmla="*/ 0 h 32"/>
                <a:gd name="T4" fmla="*/ 6 w 32"/>
                <a:gd name="T5" fmla="*/ 0 h 32"/>
                <a:gd name="T6" fmla="*/ 4 w 32"/>
                <a:gd name="T7" fmla="*/ 0 h 32"/>
                <a:gd name="T8" fmla="*/ 3 w 32"/>
                <a:gd name="T9" fmla="*/ 0 h 32"/>
                <a:gd name="T10" fmla="*/ 2 w 32"/>
                <a:gd name="T11" fmla="*/ 2 h 32"/>
                <a:gd name="T12" fmla="*/ 0 w 32"/>
                <a:gd name="T13" fmla="*/ 3 h 32"/>
                <a:gd name="T14" fmla="*/ 0 w 32"/>
                <a:gd name="T15" fmla="*/ 4 h 32"/>
                <a:gd name="T16" fmla="*/ 2 w 32"/>
                <a:gd name="T17" fmla="*/ 6 h 32"/>
                <a:gd name="T18" fmla="*/ 8 w 32"/>
                <a:gd name="T19" fmla="*/ 14 h 32"/>
                <a:gd name="T20" fmla="*/ 24 w 32"/>
                <a:gd name="T21" fmla="*/ 30 h 32"/>
                <a:gd name="T22" fmla="*/ 25 w 32"/>
                <a:gd name="T23" fmla="*/ 32 h 32"/>
                <a:gd name="T24" fmla="*/ 26 w 32"/>
                <a:gd name="T25" fmla="*/ 32 h 32"/>
                <a:gd name="T26" fmla="*/ 28 w 32"/>
                <a:gd name="T27" fmla="*/ 32 h 32"/>
                <a:gd name="T28" fmla="*/ 29 w 32"/>
                <a:gd name="T29" fmla="*/ 32 h 32"/>
                <a:gd name="T30" fmla="*/ 30 w 32"/>
                <a:gd name="T31" fmla="*/ 30 h 32"/>
                <a:gd name="T32" fmla="*/ 32 w 32"/>
                <a:gd name="T33" fmla="*/ 29 h 32"/>
                <a:gd name="T34" fmla="*/ 32 w 32"/>
                <a:gd name="T35" fmla="*/ 28 h 32"/>
                <a:gd name="T36" fmla="*/ 30 w 32"/>
                <a:gd name="T37" fmla="*/ 26 h 32"/>
                <a:gd name="T38" fmla="*/ 15 w 32"/>
                <a:gd name="T39" fmla="*/ 10 h 32"/>
                <a:gd name="T40" fmla="*/ 8 w 32"/>
                <a:gd name="T41" fmla="*/ 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32"/>
                <a:gd name="T65" fmla="*/ 32 w 32"/>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32">
                  <a:moveTo>
                    <a:pt x="8" y="2"/>
                  </a:moveTo>
                  <a:lnTo>
                    <a:pt x="7" y="0"/>
                  </a:lnTo>
                  <a:lnTo>
                    <a:pt x="6" y="0"/>
                  </a:lnTo>
                  <a:lnTo>
                    <a:pt x="4" y="0"/>
                  </a:lnTo>
                  <a:lnTo>
                    <a:pt x="3" y="0"/>
                  </a:lnTo>
                  <a:lnTo>
                    <a:pt x="2" y="2"/>
                  </a:lnTo>
                  <a:lnTo>
                    <a:pt x="0" y="3"/>
                  </a:lnTo>
                  <a:lnTo>
                    <a:pt x="0" y="4"/>
                  </a:lnTo>
                  <a:lnTo>
                    <a:pt x="2" y="6"/>
                  </a:lnTo>
                  <a:lnTo>
                    <a:pt x="8" y="14"/>
                  </a:lnTo>
                  <a:lnTo>
                    <a:pt x="24" y="30"/>
                  </a:lnTo>
                  <a:lnTo>
                    <a:pt x="25" y="32"/>
                  </a:lnTo>
                  <a:lnTo>
                    <a:pt x="26" y="32"/>
                  </a:lnTo>
                  <a:lnTo>
                    <a:pt x="28" y="32"/>
                  </a:lnTo>
                  <a:lnTo>
                    <a:pt x="29" y="32"/>
                  </a:lnTo>
                  <a:lnTo>
                    <a:pt x="30" y="30"/>
                  </a:lnTo>
                  <a:lnTo>
                    <a:pt x="32" y="29"/>
                  </a:lnTo>
                  <a:lnTo>
                    <a:pt x="32" y="28"/>
                  </a:lnTo>
                  <a:lnTo>
                    <a:pt x="30" y="26"/>
                  </a:lnTo>
                  <a:lnTo>
                    <a:pt x="15" y="10"/>
                  </a:lnTo>
                  <a:lnTo>
                    <a:pt x="8" y="2"/>
                  </a:lnTo>
                  <a:close/>
                </a:path>
              </a:pathLst>
            </a:custGeom>
            <a:solidFill>
              <a:srgbClr val="000000"/>
            </a:solidFill>
            <a:ln w="28575">
              <a:solidFill>
                <a:srgbClr val="000000"/>
              </a:solidFill>
              <a:round/>
              <a:headEnd/>
              <a:tailEnd/>
            </a:ln>
          </p:spPr>
          <p:txBody>
            <a:bodyPr/>
            <a:lstStyle/>
            <a:p>
              <a:endParaRPr lang="de-DE"/>
            </a:p>
          </p:txBody>
        </p:sp>
        <p:sp>
          <p:nvSpPr>
            <p:cNvPr id="11390" name="Freeform 70"/>
            <p:cNvSpPr>
              <a:spLocks/>
            </p:cNvSpPr>
            <p:nvPr/>
          </p:nvSpPr>
          <p:spPr bwMode="auto">
            <a:xfrm>
              <a:off x="2195" y="2477"/>
              <a:ext cx="35" cy="28"/>
            </a:xfrm>
            <a:custGeom>
              <a:avLst/>
              <a:gdLst>
                <a:gd name="T0" fmla="*/ 6 w 35"/>
                <a:gd name="T1" fmla="*/ 0 h 28"/>
                <a:gd name="T2" fmla="*/ 4 w 35"/>
                <a:gd name="T3" fmla="*/ 0 h 28"/>
                <a:gd name="T4" fmla="*/ 3 w 35"/>
                <a:gd name="T5" fmla="*/ 0 h 28"/>
                <a:gd name="T6" fmla="*/ 2 w 35"/>
                <a:gd name="T7" fmla="*/ 0 h 28"/>
                <a:gd name="T8" fmla="*/ 0 w 35"/>
                <a:gd name="T9" fmla="*/ 2 h 28"/>
                <a:gd name="T10" fmla="*/ 0 w 35"/>
                <a:gd name="T11" fmla="*/ 3 h 28"/>
                <a:gd name="T12" fmla="*/ 0 w 35"/>
                <a:gd name="T13" fmla="*/ 4 h 28"/>
                <a:gd name="T14" fmla="*/ 0 w 35"/>
                <a:gd name="T15" fmla="*/ 6 h 28"/>
                <a:gd name="T16" fmla="*/ 2 w 35"/>
                <a:gd name="T17" fmla="*/ 7 h 28"/>
                <a:gd name="T18" fmla="*/ 7 w 35"/>
                <a:gd name="T19" fmla="*/ 11 h 28"/>
                <a:gd name="T20" fmla="*/ 26 w 35"/>
                <a:gd name="T21" fmla="*/ 26 h 28"/>
                <a:gd name="T22" fmla="*/ 28 w 35"/>
                <a:gd name="T23" fmla="*/ 28 h 28"/>
                <a:gd name="T24" fmla="*/ 29 w 35"/>
                <a:gd name="T25" fmla="*/ 28 h 28"/>
                <a:gd name="T26" fmla="*/ 30 w 35"/>
                <a:gd name="T27" fmla="*/ 28 h 28"/>
                <a:gd name="T28" fmla="*/ 32 w 35"/>
                <a:gd name="T29" fmla="*/ 28 h 28"/>
                <a:gd name="T30" fmla="*/ 33 w 35"/>
                <a:gd name="T31" fmla="*/ 26 h 28"/>
                <a:gd name="T32" fmla="*/ 35 w 35"/>
                <a:gd name="T33" fmla="*/ 25 h 28"/>
                <a:gd name="T34" fmla="*/ 35 w 35"/>
                <a:gd name="T35" fmla="*/ 23 h 28"/>
                <a:gd name="T36" fmla="*/ 33 w 35"/>
                <a:gd name="T37" fmla="*/ 22 h 28"/>
                <a:gd name="T38" fmla="*/ 32 w 35"/>
                <a:gd name="T39" fmla="*/ 21 h 28"/>
                <a:gd name="T40" fmla="*/ 30 w 35"/>
                <a:gd name="T41" fmla="*/ 19 h 28"/>
                <a:gd name="T42" fmla="*/ 11 w 35"/>
                <a:gd name="T43" fmla="*/ 4 h 28"/>
                <a:gd name="T44" fmla="*/ 6 w 35"/>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28"/>
                <a:gd name="T71" fmla="*/ 35 w 35"/>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28">
                  <a:moveTo>
                    <a:pt x="6" y="0"/>
                  </a:moveTo>
                  <a:lnTo>
                    <a:pt x="4" y="0"/>
                  </a:lnTo>
                  <a:lnTo>
                    <a:pt x="3" y="0"/>
                  </a:lnTo>
                  <a:lnTo>
                    <a:pt x="2" y="0"/>
                  </a:lnTo>
                  <a:lnTo>
                    <a:pt x="0" y="2"/>
                  </a:lnTo>
                  <a:lnTo>
                    <a:pt x="0" y="3"/>
                  </a:lnTo>
                  <a:lnTo>
                    <a:pt x="0" y="4"/>
                  </a:lnTo>
                  <a:lnTo>
                    <a:pt x="0" y="6"/>
                  </a:lnTo>
                  <a:lnTo>
                    <a:pt x="2" y="7"/>
                  </a:lnTo>
                  <a:lnTo>
                    <a:pt x="7" y="11"/>
                  </a:lnTo>
                  <a:lnTo>
                    <a:pt x="26" y="26"/>
                  </a:lnTo>
                  <a:lnTo>
                    <a:pt x="28" y="28"/>
                  </a:lnTo>
                  <a:lnTo>
                    <a:pt x="29" y="28"/>
                  </a:lnTo>
                  <a:lnTo>
                    <a:pt x="30" y="28"/>
                  </a:lnTo>
                  <a:lnTo>
                    <a:pt x="32" y="28"/>
                  </a:lnTo>
                  <a:lnTo>
                    <a:pt x="33" y="26"/>
                  </a:lnTo>
                  <a:lnTo>
                    <a:pt x="35" y="25"/>
                  </a:lnTo>
                  <a:lnTo>
                    <a:pt x="35" y="23"/>
                  </a:lnTo>
                  <a:lnTo>
                    <a:pt x="33" y="22"/>
                  </a:lnTo>
                  <a:lnTo>
                    <a:pt x="32" y="21"/>
                  </a:lnTo>
                  <a:lnTo>
                    <a:pt x="30" y="19"/>
                  </a:lnTo>
                  <a:lnTo>
                    <a:pt x="11" y="4"/>
                  </a:lnTo>
                  <a:lnTo>
                    <a:pt x="6" y="0"/>
                  </a:lnTo>
                  <a:close/>
                </a:path>
              </a:pathLst>
            </a:custGeom>
            <a:solidFill>
              <a:srgbClr val="000000"/>
            </a:solidFill>
            <a:ln w="28575">
              <a:solidFill>
                <a:srgbClr val="000000"/>
              </a:solidFill>
              <a:round/>
              <a:headEnd/>
              <a:tailEnd/>
            </a:ln>
          </p:spPr>
          <p:txBody>
            <a:bodyPr/>
            <a:lstStyle/>
            <a:p>
              <a:endParaRPr lang="de-DE"/>
            </a:p>
          </p:txBody>
        </p:sp>
        <p:sp>
          <p:nvSpPr>
            <p:cNvPr id="11391" name="Freeform 71"/>
            <p:cNvSpPr>
              <a:spLocks/>
            </p:cNvSpPr>
            <p:nvPr/>
          </p:nvSpPr>
          <p:spPr bwMode="auto">
            <a:xfrm>
              <a:off x="2242" y="2509"/>
              <a:ext cx="40" cy="19"/>
            </a:xfrm>
            <a:custGeom>
              <a:avLst/>
              <a:gdLst>
                <a:gd name="T0" fmla="*/ 5 w 40"/>
                <a:gd name="T1" fmla="*/ 0 h 19"/>
                <a:gd name="T2" fmla="*/ 4 w 40"/>
                <a:gd name="T3" fmla="*/ 0 h 19"/>
                <a:gd name="T4" fmla="*/ 3 w 40"/>
                <a:gd name="T5" fmla="*/ 0 h 19"/>
                <a:gd name="T6" fmla="*/ 1 w 40"/>
                <a:gd name="T7" fmla="*/ 1 h 19"/>
                <a:gd name="T8" fmla="*/ 0 w 40"/>
                <a:gd name="T9" fmla="*/ 2 h 19"/>
                <a:gd name="T10" fmla="*/ 0 w 40"/>
                <a:gd name="T11" fmla="*/ 4 h 19"/>
                <a:gd name="T12" fmla="*/ 1 w 40"/>
                <a:gd name="T13" fmla="*/ 5 h 19"/>
                <a:gd name="T14" fmla="*/ 3 w 40"/>
                <a:gd name="T15" fmla="*/ 6 h 19"/>
                <a:gd name="T16" fmla="*/ 4 w 40"/>
                <a:gd name="T17" fmla="*/ 8 h 19"/>
                <a:gd name="T18" fmla="*/ 20 w 40"/>
                <a:gd name="T19" fmla="*/ 15 h 19"/>
                <a:gd name="T20" fmla="*/ 34 w 40"/>
                <a:gd name="T21" fmla="*/ 19 h 19"/>
                <a:gd name="T22" fmla="*/ 35 w 40"/>
                <a:gd name="T23" fmla="*/ 19 h 19"/>
                <a:gd name="T24" fmla="*/ 37 w 40"/>
                <a:gd name="T25" fmla="*/ 17 h 19"/>
                <a:gd name="T26" fmla="*/ 38 w 40"/>
                <a:gd name="T27" fmla="*/ 16 h 19"/>
                <a:gd name="T28" fmla="*/ 40 w 40"/>
                <a:gd name="T29" fmla="*/ 15 h 19"/>
                <a:gd name="T30" fmla="*/ 40 w 40"/>
                <a:gd name="T31" fmla="*/ 13 h 19"/>
                <a:gd name="T32" fmla="*/ 38 w 40"/>
                <a:gd name="T33" fmla="*/ 12 h 19"/>
                <a:gd name="T34" fmla="*/ 37 w 40"/>
                <a:gd name="T35" fmla="*/ 11 h 19"/>
                <a:gd name="T36" fmla="*/ 35 w 40"/>
                <a:gd name="T37" fmla="*/ 11 h 19"/>
                <a:gd name="T38" fmla="*/ 22 w 40"/>
                <a:gd name="T39" fmla="*/ 6 h 19"/>
                <a:gd name="T40" fmla="*/ 5 w 40"/>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19"/>
                <a:gd name="T65" fmla="*/ 40 w 40"/>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19">
                  <a:moveTo>
                    <a:pt x="5" y="0"/>
                  </a:moveTo>
                  <a:lnTo>
                    <a:pt x="4" y="0"/>
                  </a:lnTo>
                  <a:lnTo>
                    <a:pt x="3" y="0"/>
                  </a:lnTo>
                  <a:lnTo>
                    <a:pt x="1" y="1"/>
                  </a:lnTo>
                  <a:lnTo>
                    <a:pt x="0" y="2"/>
                  </a:lnTo>
                  <a:lnTo>
                    <a:pt x="0" y="4"/>
                  </a:lnTo>
                  <a:lnTo>
                    <a:pt x="1" y="5"/>
                  </a:lnTo>
                  <a:lnTo>
                    <a:pt x="3" y="6"/>
                  </a:lnTo>
                  <a:lnTo>
                    <a:pt x="4" y="8"/>
                  </a:lnTo>
                  <a:lnTo>
                    <a:pt x="20" y="15"/>
                  </a:lnTo>
                  <a:lnTo>
                    <a:pt x="34" y="19"/>
                  </a:lnTo>
                  <a:lnTo>
                    <a:pt x="35" y="19"/>
                  </a:lnTo>
                  <a:lnTo>
                    <a:pt x="37" y="17"/>
                  </a:lnTo>
                  <a:lnTo>
                    <a:pt x="38" y="16"/>
                  </a:lnTo>
                  <a:lnTo>
                    <a:pt x="40" y="15"/>
                  </a:lnTo>
                  <a:lnTo>
                    <a:pt x="40" y="13"/>
                  </a:lnTo>
                  <a:lnTo>
                    <a:pt x="38" y="12"/>
                  </a:lnTo>
                  <a:lnTo>
                    <a:pt x="37" y="11"/>
                  </a:lnTo>
                  <a:lnTo>
                    <a:pt x="35" y="11"/>
                  </a:lnTo>
                  <a:lnTo>
                    <a:pt x="22" y="6"/>
                  </a:lnTo>
                  <a:lnTo>
                    <a:pt x="5" y="0"/>
                  </a:lnTo>
                  <a:close/>
                </a:path>
              </a:pathLst>
            </a:custGeom>
            <a:solidFill>
              <a:srgbClr val="000000"/>
            </a:solidFill>
            <a:ln w="28575">
              <a:solidFill>
                <a:srgbClr val="000000"/>
              </a:solidFill>
              <a:round/>
              <a:headEnd/>
              <a:tailEnd/>
            </a:ln>
          </p:spPr>
          <p:txBody>
            <a:bodyPr/>
            <a:lstStyle/>
            <a:p>
              <a:endParaRPr lang="de-DE"/>
            </a:p>
          </p:txBody>
        </p:sp>
        <p:sp>
          <p:nvSpPr>
            <p:cNvPr id="11392" name="Freeform 72"/>
            <p:cNvSpPr>
              <a:spLocks/>
            </p:cNvSpPr>
            <p:nvPr/>
          </p:nvSpPr>
          <p:spPr bwMode="auto">
            <a:xfrm>
              <a:off x="2297" y="2526"/>
              <a:ext cx="41" cy="13"/>
            </a:xfrm>
            <a:custGeom>
              <a:avLst/>
              <a:gdLst>
                <a:gd name="T0" fmla="*/ 5 w 41"/>
                <a:gd name="T1" fmla="*/ 0 h 13"/>
                <a:gd name="T2" fmla="*/ 4 w 41"/>
                <a:gd name="T3" fmla="*/ 0 h 13"/>
                <a:gd name="T4" fmla="*/ 2 w 41"/>
                <a:gd name="T5" fmla="*/ 0 h 13"/>
                <a:gd name="T6" fmla="*/ 1 w 41"/>
                <a:gd name="T7" fmla="*/ 2 h 13"/>
                <a:gd name="T8" fmla="*/ 0 w 41"/>
                <a:gd name="T9" fmla="*/ 3 h 13"/>
                <a:gd name="T10" fmla="*/ 0 w 41"/>
                <a:gd name="T11" fmla="*/ 4 h 13"/>
                <a:gd name="T12" fmla="*/ 1 w 41"/>
                <a:gd name="T13" fmla="*/ 6 h 13"/>
                <a:gd name="T14" fmla="*/ 2 w 41"/>
                <a:gd name="T15" fmla="*/ 7 h 13"/>
                <a:gd name="T16" fmla="*/ 4 w 41"/>
                <a:gd name="T17" fmla="*/ 9 h 13"/>
                <a:gd name="T18" fmla="*/ 4 w 41"/>
                <a:gd name="T19" fmla="*/ 9 h 13"/>
                <a:gd name="T20" fmla="*/ 37 w 41"/>
                <a:gd name="T21" fmla="*/ 13 h 13"/>
                <a:gd name="T22" fmla="*/ 38 w 41"/>
                <a:gd name="T23" fmla="*/ 13 h 13"/>
                <a:gd name="T24" fmla="*/ 39 w 41"/>
                <a:gd name="T25" fmla="*/ 13 h 13"/>
                <a:gd name="T26" fmla="*/ 41 w 41"/>
                <a:gd name="T27" fmla="*/ 11 h 13"/>
                <a:gd name="T28" fmla="*/ 41 w 41"/>
                <a:gd name="T29" fmla="*/ 10 h 13"/>
                <a:gd name="T30" fmla="*/ 41 w 41"/>
                <a:gd name="T31" fmla="*/ 9 h 13"/>
                <a:gd name="T32" fmla="*/ 41 w 41"/>
                <a:gd name="T33" fmla="*/ 7 h 13"/>
                <a:gd name="T34" fmla="*/ 39 w 41"/>
                <a:gd name="T35" fmla="*/ 6 h 13"/>
                <a:gd name="T36" fmla="*/ 38 w 41"/>
                <a:gd name="T37" fmla="*/ 4 h 13"/>
                <a:gd name="T38" fmla="*/ 5 w 41"/>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13"/>
                <a:gd name="T62" fmla="*/ 41 w 41"/>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13">
                  <a:moveTo>
                    <a:pt x="5" y="0"/>
                  </a:moveTo>
                  <a:lnTo>
                    <a:pt x="4" y="0"/>
                  </a:lnTo>
                  <a:lnTo>
                    <a:pt x="2" y="0"/>
                  </a:lnTo>
                  <a:lnTo>
                    <a:pt x="1" y="2"/>
                  </a:lnTo>
                  <a:lnTo>
                    <a:pt x="0" y="3"/>
                  </a:lnTo>
                  <a:lnTo>
                    <a:pt x="0" y="4"/>
                  </a:lnTo>
                  <a:lnTo>
                    <a:pt x="1" y="6"/>
                  </a:lnTo>
                  <a:lnTo>
                    <a:pt x="2" y="7"/>
                  </a:lnTo>
                  <a:lnTo>
                    <a:pt x="4" y="9"/>
                  </a:lnTo>
                  <a:lnTo>
                    <a:pt x="37" y="13"/>
                  </a:lnTo>
                  <a:lnTo>
                    <a:pt x="38" y="13"/>
                  </a:lnTo>
                  <a:lnTo>
                    <a:pt x="39" y="13"/>
                  </a:lnTo>
                  <a:lnTo>
                    <a:pt x="41" y="11"/>
                  </a:lnTo>
                  <a:lnTo>
                    <a:pt x="41" y="10"/>
                  </a:lnTo>
                  <a:lnTo>
                    <a:pt x="41" y="9"/>
                  </a:lnTo>
                  <a:lnTo>
                    <a:pt x="41" y="7"/>
                  </a:lnTo>
                  <a:lnTo>
                    <a:pt x="39" y="6"/>
                  </a:lnTo>
                  <a:lnTo>
                    <a:pt x="38" y="4"/>
                  </a:lnTo>
                  <a:lnTo>
                    <a:pt x="5" y="0"/>
                  </a:lnTo>
                  <a:close/>
                </a:path>
              </a:pathLst>
            </a:custGeom>
            <a:solidFill>
              <a:srgbClr val="000000"/>
            </a:solidFill>
            <a:ln w="28575">
              <a:solidFill>
                <a:srgbClr val="000000"/>
              </a:solidFill>
              <a:round/>
              <a:headEnd/>
              <a:tailEnd/>
            </a:ln>
          </p:spPr>
          <p:txBody>
            <a:bodyPr/>
            <a:lstStyle/>
            <a:p>
              <a:endParaRPr lang="de-DE"/>
            </a:p>
          </p:txBody>
        </p:sp>
        <p:sp>
          <p:nvSpPr>
            <p:cNvPr id="11393" name="Freeform 73"/>
            <p:cNvSpPr>
              <a:spLocks/>
            </p:cNvSpPr>
            <p:nvPr/>
          </p:nvSpPr>
          <p:spPr bwMode="auto">
            <a:xfrm>
              <a:off x="2354" y="2530"/>
              <a:ext cx="41" cy="10"/>
            </a:xfrm>
            <a:custGeom>
              <a:avLst/>
              <a:gdLst>
                <a:gd name="T0" fmla="*/ 6 w 41"/>
                <a:gd name="T1" fmla="*/ 2 h 10"/>
                <a:gd name="T2" fmla="*/ 4 w 41"/>
                <a:gd name="T3" fmla="*/ 2 h 10"/>
                <a:gd name="T4" fmla="*/ 3 w 41"/>
                <a:gd name="T5" fmla="*/ 3 h 10"/>
                <a:gd name="T6" fmla="*/ 2 w 41"/>
                <a:gd name="T7" fmla="*/ 5 h 10"/>
                <a:gd name="T8" fmla="*/ 0 w 41"/>
                <a:gd name="T9" fmla="*/ 6 h 10"/>
                <a:gd name="T10" fmla="*/ 0 w 41"/>
                <a:gd name="T11" fmla="*/ 7 h 10"/>
                <a:gd name="T12" fmla="*/ 2 w 41"/>
                <a:gd name="T13" fmla="*/ 9 h 10"/>
                <a:gd name="T14" fmla="*/ 3 w 41"/>
                <a:gd name="T15" fmla="*/ 10 h 10"/>
                <a:gd name="T16" fmla="*/ 4 w 41"/>
                <a:gd name="T17" fmla="*/ 10 h 10"/>
                <a:gd name="T18" fmla="*/ 21 w 41"/>
                <a:gd name="T19" fmla="*/ 10 h 10"/>
                <a:gd name="T20" fmla="*/ 22 w 41"/>
                <a:gd name="T21" fmla="*/ 10 h 10"/>
                <a:gd name="T22" fmla="*/ 37 w 41"/>
                <a:gd name="T23" fmla="*/ 9 h 10"/>
                <a:gd name="T24" fmla="*/ 39 w 41"/>
                <a:gd name="T25" fmla="*/ 9 h 10"/>
                <a:gd name="T26" fmla="*/ 40 w 41"/>
                <a:gd name="T27" fmla="*/ 7 h 10"/>
                <a:gd name="T28" fmla="*/ 41 w 41"/>
                <a:gd name="T29" fmla="*/ 6 h 10"/>
                <a:gd name="T30" fmla="*/ 41 w 41"/>
                <a:gd name="T31" fmla="*/ 5 h 10"/>
                <a:gd name="T32" fmla="*/ 40 w 41"/>
                <a:gd name="T33" fmla="*/ 3 h 10"/>
                <a:gd name="T34" fmla="*/ 39 w 41"/>
                <a:gd name="T35" fmla="*/ 2 h 10"/>
                <a:gd name="T36" fmla="*/ 37 w 41"/>
                <a:gd name="T37" fmla="*/ 0 h 10"/>
                <a:gd name="T38" fmla="*/ 36 w 41"/>
                <a:gd name="T39" fmla="*/ 0 h 10"/>
                <a:gd name="T40" fmla="*/ 21 w 41"/>
                <a:gd name="T41" fmla="*/ 2 h 10"/>
                <a:gd name="T42" fmla="*/ 21 w 41"/>
                <a:gd name="T43" fmla="*/ 6 h 10"/>
                <a:gd name="T44" fmla="*/ 22 w 41"/>
                <a:gd name="T45" fmla="*/ 2 h 10"/>
                <a:gd name="T46" fmla="*/ 6 w 41"/>
                <a:gd name="T47" fmla="*/ 2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10"/>
                <a:gd name="T74" fmla="*/ 41 w 41"/>
                <a:gd name="T75" fmla="*/ 10 h 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10">
                  <a:moveTo>
                    <a:pt x="6" y="2"/>
                  </a:moveTo>
                  <a:lnTo>
                    <a:pt x="4" y="2"/>
                  </a:lnTo>
                  <a:lnTo>
                    <a:pt x="3" y="3"/>
                  </a:lnTo>
                  <a:lnTo>
                    <a:pt x="2" y="5"/>
                  </a:lnTo>
                  <a:lnTo>
                    <a:pt x="0" y="6"/>
                  </a:lnTo>
                  <a:lnTo>
                    <a:pt x="0" y="7"/>
                  </a:lnTo>
                  <a:lnTo>
                    <a:pt x="2" y="9"/>
                  </a:lnTo>
                  <a:lnTo>
                    <a:pt x="3" y="10"/>
                  </a:lnTo>
                  <a:lnTo>
                    <a:pt x="4" y="10"/>
                  </a:lnTo>
                  <a:lnTo>
                    <a:pt x="21" y="10"/>
                  </a:lnTo>
                  <a:lnTo>
                    <a:pt x="22" y="10"/>
                  </a:lnTo>
                  <a:lnTo>
                    <a:pt x="37" y="9"/>
                  </a:lnTo>
                  <a:lnTo>
                    <a:pt x="39" y="9"/>
                  </a:lnTo>
                  <a:lnTo>
                    <a:pt x="40" y="7"/>
                  </a:lnTo>
                  <a:lnTo>
                    <a:pt x="41" y="6"/>
                  </a:lnTo>
                  <a:lnTo>
                    <a:pt x="41" y="5"/>
                  </a:lnTo>
                  <a:lnTo>
                    <a:pt x="40" y="3"/>
                  </a:lnTo>
                  <a:lnTo>
                    <a:pt x="39" y="2"/>
                  </a:lnTo>
                  <a:lnTo>
                    <a:pt x="37" y="0"/>
                  </a:lnTo>
                  <a:lnTo>
                    <a:pt x="36" y="0"/>
                  </a:lnTo>
                  <a:lnTo>
                    <a:pt x="21" y="2"/>
                  </a:lnTo>
                  <a:lnTo>
                    <a:pt x="21" y="6"/>
                  </a:lnTo>
                  <a:lnTo>
                    <a:pt x="22" y="2"/>
                  </a:lnTo>
                  <a:lnTo>
                    <a:pt x="6" y="2"/>
                  </a:lnTo>
                  <a:close/>
                </a:path>
              </a:pathLst>
            </a:custGeom>
            <a:solidFill>
              <a:srgbClr val="000000"/>
            </a:solidFill>
            <a:ln w="28575">
              <a:solidFill>
                <a:srgbClr val="000000"/>
              </a:solidFill>
              <a:round/>
              <a:headEnd/>
              <a:tailEnd/>
            </a:ln>
          </p:spPr>
          <p:txBody>
            <a:bodyPr/>
            <a:lstStyle/>
            <a:p>
              <a:endParaRPr lang="de-DE"/>
            </a:p>
          </p:txBody>
        </p:sp>
        <p:sp>
          <p:nvSpPr>
            <p:cNvPr id="11394" name="Freeform 74"/>
            <p:cNvSpPr>
              <a:spLocks/>
            </p:cNvSpPr>
            <p:nvPr/>
          </p:nvSpPr>
          <p:spPr bwMode="auto">
            <a:xfrm>
              <a:off x="2412" y="2520"/>
              <a:ext cx="39" cy="16"/>
            </a:xfrm>
            <a:custGeom>
              <a:avLst/>
              <a:gdLst>
                <a:gd name="T0" fmla="*/ 2 w 39"/>
                <a:gd name="T1" fmla="*/ 8 h 16"/>
                <a:gd name="T2" fmla="*/ 1 w 39"/>
                <a:gd name="T3" fmla="*/ 8 h 16"/>
                <a:gd name="T4" fmla="*/ 0 w 39"/>
                <a:gd name="T5" fmla="*/ 9 h 16"/>
                <a:gd name="T6" fmla="*/ 0 w 39"/>
                <a:gd name="T7" fmla="*/ 10 h 16"/>
                <a:gd name="T8" fmla="*/ 0 w 39"/>
                <a:gd name="T9" fmla="*/ 12 h 16"/>
                <a:gd name="T10" fmla="*/ 0 w 39"/>
                <a:gd name="T11" fmla="*/ 13 h 16"/>
                <a:gd name="T12" fmla="*/ 1 w 39"/>
                <a:gd name="T13" fmla="*/ 15 h 16"/>
                <a:gd name="T14" fmla="*/ 2 w 39"/>
                <a:gd name="T15" fmla="*/ 16 h 16"/>
                <a:gd name="T16" fmla="*/ 4 w 39"/>
                <a:gd name="T17" fmla="*/ 16 h 16"/>
                <a:gd name="T18" fmla="*/ 30 w 39"/>
                <a:gd name="T19" fmla="*/ 9 h 16"/>
                <a:gd name="T20" fmla="*/ 35 w 39"/>
                <a:gd name="T21" fmla="*/ 8 h 16"/>
                <a:gd name="T22" fmla="*/ 37 w 39"/>
                <a:gd name="T23" fmla="*/ 6 h 16"/>
                <a:gd name="T24" fmla="*/ 38 w 39"/>
                <a:gd name="T25" fmla="*/ 5 h 16"/>
                <a:gd name="T26" fmla="*/ 39 w 39"/>
                <a:gd name="T27" fmla="*/ 4 h 16"/>
                <a:gd name="T28" fmla="*/ 39 w 39"/>
                <a:gd name="T29" fmla="*/ 2 h 16"/>
                <a:gd name="T30" fmla="*/ 38 w 39"/>
                <a:gd name="T31" fmla="*/ 1 h 16"/>
                <a:gd name="T32" fmla="*/ 37 w 39"/>
                <a:gd name="T33" fmla="*/ 0 h 16"/>
                <a:gd name="T34" fmla="*/ 35 w 39"/>
                <a:gd name="T35" fmla="*/ 0 h 16"/>
                <a:gd name="T36" fmla="*/ 34 w 39"/>
                <a:gd name="T37" fmla="*/ 0 h 16"/>
                <a:gd name="T38" fmla="*/ 28 w 39"/>
                <a:gd name="T39" fmla="*/ 1 h 16"/>
                <a:gd name="T40" fmla="*/ 2 w 39"/>
                <a:gd name="T41" fmla="*/ 8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6"/>
                <a:gd name="T65" fmla="*/ 39 w 3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6">
                  <a:moveTo>
                    <a:pt x="2" y="8"/>
                  </a:moveTo>
                  <a:lnTo>
                    <a:pt x="1" y="8"/>
                  </a:lnTo>
                  <a:lnTo>
                    <a:pt x="0" y="9"/>
                  </a:lnTo>
                  <a:lnTo>
                    <a:pt x="0" y="10"/>
                  </a:lnTo>
                  <a:lnTo>
                    <a:pt x="0" y="12"/>
                  </a:lnTo>
                  <a:lnTo>
                    <a:pt x="0" y="13"/>
                  </a:lnTo>
                  <a:lnTo>
                    <a:pt x="1" y="15"/>
                  </a:lnTo>
                  <a:lnTo>
                    <a:pt x="2" y="16"/>
                  </a:lnTo>
                  <a:lnTo>
                    <a:pt x="4" y="16"/>
                  </a:lnTo>
                  <a:lnTo>
                    <a:pt x="30" y="9"/>
                  </a:lnTo>
                  <a:lnTo>
                    <a:pt x="35" y="8"/>
                  </a:lnTo>
                  <a:lnTo>
                    <a:pt x="37" y="6"/>
                  </a:lnTo>
                  <a:lnTo>
                    <a:pt x="38" y="5"/>
                  </a:lnTo>
                  <a:lnTo>
                    <a:pt x="39" y="4"/>
                  </a:lnTo>
                  <a:lnTo>
                    <a:pt x="39" y="2"/>
                  </a:lnTo>
                  <a:lnTo>
                    <a:pt x="38" y="1"/>
                  </a:lnTo>
                  <a:lnTo>
                    <a:pt x="37" y="0"/>
                  </a:lnTo>
                  <a:lnTo>
                    <a:pt x="35" y="0"/>
                  </a:lnTo>
                  <a:lnTo>
                    <a:pt x="34" y="0"/>
                  </a:lnTo>
                  <a:lnTo>
                    <a:pt x="28" y="1"/>
                  </a:lnTo>
                  <a:lnTo>
                    <a:pt x="2" y="8"/>
                  </a:lnTo>
                  <a:close/>
                </a:path>
              </a:pathLst>
            </a:custGeom>
            <a:solidFill>
              <a:srgbClr val="000000"/>
            </a:solidFill>
            <a:ln w="28575">
              <a:solidFill>
                <a:srgbClr val="000000"/>
              </a:solidFill>
              <a:round/>
              <a:headEnd/>
              <a:tailEnd/>
            </a:ln>
          </p:spPr>
          <p:txBody>
            <a:bodyPr/>
            <a:lstStyle/>
            <a:p>
              <a:endParaRPr lang="de-DE"/>
            </a:p>
          </p:txBody>
        </p:sp>
        <p:sp>
          <p:nvSpPr>
            <p:cNvPr id="11395" name="Freeform 75"/>
            <p:cNvSpPr>
              <a:spLocks/>
            </p:cNvSpPr>
            <p:nvPr/>
          </p:nvSpPr>
          <p:spPr bwMode="auto">
            <a:xfrm>
              <a:off x="2466" y="2495"/>
              <a:ext cx="37" cy="23"/>
            </a:xfrm>
            <a:custGeom>
              <a:avLst/>
              <a:gdLst>
                <a:gd name="T0" fmla="*/ 3 w 37"/>
                <a:gd name="T1" fmla="*/ 15 h 23"/>
                <a:gd name="T2" fmla="*/ 2 w 37"/>
                <a:gd name="T3" fmla="*/ 16 h 23"/>
                <a:gd name="T4" fmla="*/ 0 w 37"/>
                <a:gd name="T5" fmla="*/ 18 h 23"/>
                <a:gd name="T6" fmla="*/ 0 w 37"/>
                <a:gd name="T7" fmla="*/ 19 h 23"/>
                <a:gd name="T8" fmla="*/ 0 w 37"/>
                <a:gd name="T9" fmla="*/ 20 h 23"/>
                <a:gd name="T10" fmla="*/ 0 w 37"/>
                <a:gd name="T11" fmla="*/ 22 h 23"/>
                <a:gd name="T12" fmla="*/ 2 w 37"/>
                <a:gd name="T13" fmla="*/ 23 h 23"/>
                <a:gd name="T14" fmla="*/ 3 w 37"/>
                <a:gd name="T15" fmla="*/ 23 h 23"/>
                <a:gd name="T16" fmla="*/ 5 w 37"/>
                <a:gd name="T17" fmla="*/ 23 h 23"/>
                <a:gd name="T18" fmla="*/ 7 w 37"/>
                <a:gd name="T19" fmla="*/ 23 h 23"/>
                <a:gd name="T20" fmla="*/ 9 w 37"/>
                <a:gd name="T21" fmla="*/ 22 h 23"/>
                <a:gd name="T22" fmla="*/ 36 w 37"/>
                <a:gd name="T23" fmla="*/ 8 h 23"/>
                <a:gd name="T24" fmla="*/ 37 w 37"/>
                <a:gd name="T25" fmla="*/ 7 h 23"/>
                <a:gd name="T26" fmla="*/ 37 w 37"/>
                <a:gd name="T27" fmla="*/ 5 h 23"/>
                <a:gd name="T28" fmla="*/ 37 w 37"/>
                <a:gd name="T29" fmla="*/ 4 h 23"/>
                <a:gd name="T30" fmla="*/ 37 w 37"/>
                <a:gd name="T31" fmla="*/ 3 h 23"/>
                <a:gd name="T32" fmla="*/ 36 w 37"/>
                <a:gd name="T33" fmla="*/ 1 h 23"/>
                <a:gd name="T34" fmla="*/ 35 w 37"/>
                <a:gd name="T35" fmla="*/ 0 h 23"/>
                <a:gd name="T36" fmla="*/ 33 w 37"/>
                <a:gd name="T37" fmla="*/ 0 h 23"/>
                <a:gd name="T38" fmla="*/ 32 w 37"/>
                <a:gd name="T39" fmla="*/ 1 h 23"/>
                <a:gd name="T40" fmla="*/ 5 w 37"/>
                <a:gd name="T41" fmla="*/ 15 h 23"/>
                <a:gd name="T42" fmla="*/ 6 w 37"/>
                <a:gd name="T43" fmla="*/ 19 h 23"/>
                <a:gd name="T44" fmla="*/ 6 w 37"/>
                <a:gd name="T45" fmla="*/ 15 h 23"/>
                <a:gd name="T46" fmla="*/ 3 w 37"/>
                <a:gd name="T47" fmla="*/ 15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
                <a:gd name="T73" fmla="*/ 0 h 23"/>
                <a:gd name="T74" fmla="*/ 37 w 37"/>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 h="23">
                  <a:moveTo>
                    <a:pt x="3" y="15"/>
                  </a:moveTo>
                  <a:lnTo>
                    <a:pt x="2" y="16"/>
                  </a:lnTo>
                  <a:lnTo>
                    <a:pt x="0" y="18"/>
                  </a:lnTo>
                  <a:lnTo>
                    <a:pt x="0" y="19"/>
                  </a:lnTo>
                  <a:lnTo>
                    <a:pt x="0" y="20"/>
                  </a:lnTo>
                  <a:lnTo>
                    <a:pt x="0" y="22"/>
                  </a:lnTo>
                  <a:lnTo>
                    <a:pt x="2" y="23"/>
                  </a:lnTo>
                  <a:lnTo>
                    <a:pt x="3" y="23"/>
                  </a:lnTo>
                  <a:lnTo>
                    <a:pt x="5" y="23"/>
                  </a:lnTo>
                  <a:lnTo>
                    <a:pt x="7" y="23"/>
                  </a:lnTo>
                  <a:lnTo>
                    <a:pt x="9" y="22"/>
                  </a:lnTo>
                  <a:lnTo>
                    <a:pt x="36" y="8"/>
                  </a:lnTo>
                  <a:lnTo>
                    <a:pt x="37" y="7"/>
                  </a:lnTo>
                  <a:lnTo>
                    <a:pt x="37" y="5"/>
                  </a:lnTo>
                  <a:lnTo>
                    <a:pt x="37" y="4"/>
                  </a:lnTo>
                  <a:lnTo>
                    <a:pt x="37" y="3"/>
                  </a:lnTo>
                  <a:lnTo>
                    <a:pt x="36" y="1"/>
                  </a:lnTo>
                  <a:lnTo>
                    <a:pt x="35" y="0"/>
                  </a:lnTo>
                  <a:lnTo>
                    <a:pt x="33" y="0"/>
                  </a:lnTo>
                  <a:lnTo>
                    <a:pt x="32" y="1"/>
                  </a:lnTo>
                  <a:lnTo>
                    <a:pt x="5" y="15"/>
                  </a:lnTo>
                  <a:lnTo>
                    <a:pt x="6" y="19"/>
                  </a:lnTo>
                  <a:lnTo>
                    <a:pt x="6" y="15"/>
                  </a:lnTo>
                  <a:lnTo>
                    <a:pt x="3" y="15"/>
                  </a:lnTo>
                  <a:close/>
                </a:path>
              </a:pathLst>
            </a:custGeom>
            <a:solidFill>
              <a:srgbClr val="000000"/>
            </a:solidFill>
            <a:ln w="28575">
              <a:solidFill>
                <a:srgbClr val="000000"/>
              </a:solidFill>
              <a:round/>
              <a:headEnd/>
              <a:tailEnd/>
            </a:ln>
          </p:spPr>
          <p:txBody>
            <a:bodyPr/>
            <a:lstStyle/>
            <a:p>
              <a:endParaRPr lang="de-DE"/>
            </a:p>
          </p:txBody>
        </p:sp>
        <p:sp>
          <p:nvSpPr>
            <p:cNvPr id="11396" name="Freeform 76"/>
            <p:cNvSpPr>
              <a:spLocks/>
            </p:cNvSpPr>
            <p:nvPr/>
          </p:nvSpPr>
          <p:spPr bwMode="auto">
            <a:xfrm>
              <a:off x="2516" y="2462"/>
              <a:ext cx="34" cy="27"/>
            </a:xfrm>
            <a:custGeom>
              <a:avLst/>
              <a:gdLst>
                <a:gd name="T0" fmla="*/ 3 w 34"/>
                <a:gd name="T1" fmla="*/ 21 h 27"/>
                <a:gd name="T2" fmla="*/ 1 w 34"/>
                <a:gd name="T3" fmla="*/ 22 h 27"/>
                <a:gd name="T4" fmla="*/ 0 w 34"/>
                <a:gd name="T5" fmla="*/ 23 h 27"/>
                <a:gd name="T6" fmla="*/ 0 w 34"/>
                <a:gd name="T7" fmla="*/ 25 h 27"/>
                <a:gd name="T8" fmla="*/ 1 w 34"/>
                <a:gd name="T9" fmla="*/ 26 h 27"/>
                <a:gd name="T10" fmla="*/ 3 w 34"/>
                <a:gd name="T11" fmla="*/ 27 h 27"/>
                <a:gd name="T12" fmla="*/ 4 w 34"/>
                <a:gd name="T13" fmla="*/ 27 h 27"/>
                <a:gd name="T14" fmla="*/ 5 w 34"/>
                <a:gd name="T15" fmla="*/ 27 h 27"/>
                <a:gd name="T16" fmla="*/ 7 w 34"/>
                <a:gd name="T17" fmla="*/ 27 h 27"/>
                <a:gd name="T18" fmla="*/ 16 w 34"/>
                <a:gd name="T19" fmla="*/ 21 h 27"/>
                <a:gd name="T20" fmla="*/ 33 w 34"/>
                <a:gd name="T21" fmla="*/ 7 h 27"/>
                <a:gd name="T22" fmla="*/ 34 w 34"/>
                <a:gd name="T23" fmla="*/ 6 h 27"/>
                <a:gd name="T24" fmla="*/ 34 w 34"/>
                <a:gd name="T25" fmla="*/ 4 h 27"/>
                <a:gd name="T26" fmla="*/ 34 w 34"/>
                <a:gd name="T27" fmla="*/ 3 h 27"/>
                <a:gd name="T28" fmla="*/ 34 w 34"/>
                <a:gd name="T29" fmla="*/ 2 h 27"/>
                <a:gd name="T30" fmla="*/ 33 w 34"/>
                <a:gd name="T31" fmla="*/ 0 h 27"/>
                <a:gd name="T32" fmla="*/ 31 w 34"/>
                <a:gd name="T33" fmla="*/ 0 h 27"/>
                <a:gd name="T34" fmla="*/ 30 w 34"/>
                <a:gd name="T35" fmla="*/ 0 h 27"/>
                <a:gd name="T36" fmla="*/ 29 w 34"/>
                <a:gd name="T37" fmla="*/ 0 h 27"/>
                <a:gd name="T38" fmla="*/ 12 w 34"/>
                <a:gd name="T39" fmla="*/ 14 h 27"/>
                <a:gd name="T40" fmla="*/ 3 w 34"/>
                <a:gd name="T41" fmla="*/ 2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7"/>
                <a:gd name="T65" fmla="*/ 34 w 34"/>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7">
                  <a:moveTo>
                    <a:pt x="3" y="21"/>
                  </a:moveTo>
                  <a:lnTo>
                    <a:pt x="1" y="22"/>
                  </a:lnTo>
                  <a:lnTo>
                    <a:pt x="0" y="23"/>
                  </a:lnTo>
                  <a:lnTo>
                    <a:pt x="0" y="25"/>
                  </a:lnTo>
                  <a:lnTo>
                    <a:pt x="1" y="26"/>
                  </a:lnTo>
                  <a:lnTo>
                    <a:pt x="3" y="27"/>
                  </a:lnTo>
                  <a:lnTo>
                    <a:pt x="4" y="27"/>
                  </a:lnTo>
                  <a:lnTo>
                    <a:pt x="5" y="27"/>
                  </a:lnTo>
                  <a:lnTo>
                    <a:pt x="7" y="27"/>
                  </a:lnTo>
                  <a:lnTo>
                    <a:pt x="16" y="21"/>
                  </a:lnTo>
                  <a:lnTo>
                    <a:pt x="33" y="7"/>
                  </a:lnTo>
                  <a:lnTo>
                    <a:pt x="34" y="6"/>
                  </a:lnTo>
                  <a:lnTo>
                    <a:pt x="34" y="4"/>
                  </a:lnTo>
                  <a:lnTo>
                    <a:pt x="34" y="3"/>
                  </a:lnTo>
                  <a:lnTo>
                    <a:pt x="34" y="2"/>
                  </a:lnTo>
                  <a:lnTo>
                    <a:pt x="33" y="0"/>
                  </a:lnTo>
                  <a:lnTo>
                    <a:pt x="31" y="0"/>
                  </a:lnTo>
                  <a:lnTo>
                    <a:pt x="30" y="0"/>
                  </a:lnTo>
                  <a:lnTo>
                    <a:pt x="29" y="0"/>
                  </a:lnTo>
                  <a:lnTo>
                    <a:pt x="12" y="14"/>
                  </a:lnTo>
                  <a:lnTo>
                    <a:pt x="3" y="21"/>
                  </a:lnTo>
                  <a:close/>
                </a:path>
              </a:pathLst>
            </a:custGeom>
            <a:solidFill>
              <a:srgbClr val="000000"/>
            </a:solidFill>
            <a:ln w="28575">
              <a:solidFill>
                <a:srgbClr val="000000"/>
              </a:solidFill>
              <a:round/>
              <a:headEnd/>
              <a:tailEnd/>
            </a:ln>
          </p:spPr>
          <p:txBody>
            <a:bodyPr/>
            <a:lstStyle/>
            <a:p>
              <a:endParaRPr lang="de-DE"/>
            </a:p>
          </p:txBody>
        </p:sp>
        <p:sp>
          <p:nvSpPr>
            <p:cNvPr id="11397" name="Freeform 77"/>
            <p:cNvSpPr>
              <a:spLocks/>
            </p:cNvSpPr>
            <p:nvPr/>
          </p:nvSpPr>
          <p:spPr bwMode="auto">
            <a:xfrm>
              <a:off x="2561" y="2423"/>
              <a:ext cx="30" cy="31"/>
            </a:xfrm>
            <a:custGeom>
              <a:avLst/>
              <a:gdLst>
                <a:gd name="T0" fmla="*/ 1 w 30"/>
                <a:gd name="T1" fmla="*/ 23 h 31"/>
                <a:gd name="T2" fmla="*/ 0 w 30"/>
                <a:gd name="T3" fmla="*/ 24 h 31"/>
                <a:gd name="T4" fmla="*/ 0 w 30"/>
                <a:gd name="T5" fmla="*/ 25 h 31"/>
                <a:gd name="T6" fmla="*/ 0 w 30"/>
                <a:gd name="T7" fmla="*/ 27 h 31"/>
                <a:gd name="T8" fmla="*/ 0 w 30"/>
                <a:gd name="T9" fmla="*/ 28 h 31"/>
                <a:gd name="T10" fmla="*/ 1 w 30"/>
                <a:gd name="T11" fmla="*/ 30 h 31"/>
                <a:gd name="T12" fmla="*/ 3 w 30"/>
                <a:gd name="T13" fmla="*/ 31 h 31"/>
                <a:gd name="T14" fmla="*/ 4 w 30"/>
                <a:gd name="T15" fmla="*/ 31 h 31"/>
                <a:gd name="T16" fmla="*/ 5 w 30"/>
                <a:gd name="T17" fmla="*/ 30 h 31"/>
                <a:gd name="T18" fmla="*/ 23 w 30"/>
                <a:gd name="T19" fmla="*/ 13 h 31"/>
                <a:gd name="T20" fmla="*/ 25 w 30"/>
                <a:gd name="T21" fmla="*/ 12 h 31"/>
                <a:gd name="T22" fmla="*/ 30 w 30"/>
                <a:gd name="T23" fmla="*/ 5 h 31"/>
                <a:gd name="T24" fmla="*/ 30 w 30"/>
                <a:gd name="T25" fmla="*/ 4 h 31"/>
                <a:gd name="T26" fmla="*/ 30 w 30"/>
                <a:gd name="T27" fmla="*/ 2 h 31"/>
                <a:gd name="T28" fmla="*/ 30 w 30"/>
                <a:gd name="T29" fmla="*/ 1 h 31"/>
                <a:gd name="T30" fmla="*/ 29 w 30"/>
                <a:gd name="T31" fmla="*/ 0 h 31"/>
                <a:gd name="T32" fmla="*/ 27 w 30"/>
                <a:gd name="T33" fmla="*/ 0 h 31"/>
                <a:gd name="T34" fmla="*/ 26 w 30"/>
                <a:gd name="T35" fmla="*/ 0 h 31"/>
                <a:gd name="T36" fmla="*/ 25 w 30"/>
                <a:gd name="T37" fmla="*/ 0 h 31"/>
                <a:gd name="T38" fmla="*/ 23 w 30"/>
                <a:gd name="T39" fmla="*/ 1 h 31"/>
                <a:gd name="T40" fmla="*/ 18 w 30"/>
                <a:gd name="T41" fmla="*/ 8 h 31"/>
                <a:gd name="T42" fmla="*/ 21 w 30"/>
                <a:gd name="T43" fmla="*/ 10 h 31"/>
                <a:gd name="T44" fmla="*/ 19 w 30"/>
                <a:gd name="T45" fmla="*/ 6 h 31"/>
                <a:gd name="T46" fmla="*/ 1 w 30"/>
                <a:gd name="T47" fmla="*/ 2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31"/>
                <a:gd name="T74" fmla="*/ 30 w 30"/>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31">
                  <a:moveTo>
                    <a:pt x="1" y="23"/>
                  </a:moveTo>
                  <a:lnTo>
                    <a:pt x="0" y="24"/>
                  </a:lnTo>
                  <a:lnTo>
                    <a:pt x="0" y="25"/>
                  </a:lnTo>
                  <a:lnTo>
                    <a:pt x="0" y="27"/>
                  </a:lnTo>
                  <a:lnTo>
                    <a:pt x="0" y="28"/>
                  </a:lnTo>
                  <a:lnTo>
                    <a:pt x="1" y="30"/>
                  </a:lnTo>
                  <a:lnTo>
                    <a:pt x="3" y="31"/>
                  </a:lnTo>
                  <a:lnTo>
                    <a:pt x="4" y="31"/>
                  </a:lnTo>
                  <a:lnTo>
                    <a:pt x="5" y="30"/>
                  </a:lnTo>
                  <a:lnTo>
                    <a:pt x="23" y="13"/>
                  </a:lnTo>
                  <a:lnTo>
                    <a:pt x="25" y="12"/>
                  </a:lnTo>
                  <a:lnTo>
                    <a:pt x="30" y="5"/>
                  </a:lnTo>
                  <a:lnTo>
                    <a:pt x="30" y="4"/>
                  </a:lnTo>
                  <a:lnTo>
                    <a:pt x="30" y="2"/>
                  </a:lnTo>
                  <a:lnTo>
                    <a:pt x="30" y="1"/>
                  </a:lnTo>
                  <a:lnTo>
                    <a:pt x="29" y="0"/>
                  </a:lnTo>
                  <a:lnTo>
                    <a:pt x="27" y="0"/>
                  </a:lnTo>
                  <a:lnTo>
                    <a:pt x="26" y="0"/>
                  </a:lnTo>
                  <a:lnTo>
                    <a:pt x="25" y="0"/>
                  </a:lnTo>
                  <a:lnTo>
                    <a:pt x="23" y="1"/>
                  </a:lnTo>
                  <a:lnTo>
                    <a:pt x="18" y="8"/>
                  </a:lnTo>
                  <a:lnTo>
                    <a:pt x="21" y="10"/>
                  </a:lnTo>
                  <a:lnTo>
                    <a:pt x="19" y="6"/>
                  </a:lnTo>
                  <a:lnTo>
                    <a:pt x="1" y="23"/>
                  </a:lnTo>
                  <a:close/>
                </a:path>
              </a:pathLst>
            </a:custGeom>
            <a:solidFill>
              <a:srgbClr val="000000"/>
            </a:solidFill>
            <a:ln w="28575">
              <a:solidFill>
                <a:srgbClr val="000000"/>
              </a:solidFill>
              <a:round/>
              <a:headEnd/>
              <a:tailEnd/>
            </a:ln>
          </p:spPr>
          <p:txBody>
            <a:bodyPr/>
            <a:lstStyle/>
            <a:p>
              <a:endParaRPr lang="de-DE"/>
            </a:p>
          </p:txBody>
        </p:sp>
        <p:sp>
          <p:nvSpPr>
            <p:cNvPr id="11398" name="Freeform 78"/>
            <p:cNvSpPr>
              <a:spLocks/>
            </p:cNvSpPr>
            <p:nvPr/>
          </p:nvSpPr>
          <p:spPr bwMode="auto">
            <a:xfrm>
              <a:off x="2599" y="2377"/>
              <a:ext cx="29" cy="35"/>
            </a:xfrm>
            <a:custGeom>
              <a:avLst/>
              <a:gdLst>
                <a:gd name="T0" fmla="*/ 2 w 29"/>
                <a:gd name="T1" fmla="*/ 29 h 35"/>
                <a:gd name="T2" fmla="*/ 0 w 29"/>
                <a:gd name="T3" fmla="*/ 30 h 35"/>
                <a:gd name="T4" fmla="*/ 0 w 29"/>
                <a:gd name="T5" fmla="*/ 32 h 35"/>
                <a:gd name="T6" fmla="*/ 2 w 29"/>
                <a:gd name="T7" fmla="*/ 33 h 35"/>
                <a:gd name="T8" fmla="*/ 3 w 29"/>
                <a:gd name="T9" fmla="*/ 35 h 35"/>
                <a:gd name="T10" fmla="*/ 4 w 29"/>
                <a:gd name="T11" fmla="*/ 35 h 35"/>
                <a:gd name="T12" fmla="*/ 6 w 29"/>
                <a:gd name="T13" fmla="*/ 35 h 35"/>
                <a:gd name="T14" fmla="*/ 7 w 29"/>
                <a:gd name="T15" fmla="*/ 35 h 35"/>
                <a:gd name="T16" fmla="*/ 9 w 29"/>
                <a:gd name="T17" fmla="*/ 33 h 35"/>
                <a:gd name="T18" fmla="*/ 10 w 29"/>
                <a:gd name="T19" fmla="*/ 30 h 35"/>
                <a:gd name="T20" fmla="*/ 28 w 29"/>
                <a:gd name="T21" fmla="*/ 7 h 35"/>
                <a:gd name="T22" fmla="*/ 29 w 29"/>
                <a:gd name="T23" fmla="*/ 6 h 35"/>
                <a:gd name="T24" fmla="*/ 29 w 29"/>
                <a:gd name="T25" fmla="*/ 5 h 35"/>
                <a:gd name="T26" fmla="*/ 28 w 29"/>
                <a:gd name="T27" fmla="*/ 3 h 35"/>
                <a:gd name="T28" fmla="*/ 26 w 29"/>
                <a:gd name="T29" fmla="*/ 2 h 35"/>
                <a:gd name="T30" fmla="*/ 25 w 29"/>
                <a:gd name="T31" fmla="*/ 0 h 35"/>
                <a:gd name="T32" fmla="*/ 24 w 29"/>
                <a:gd name="T33" fmla="*/ 0 h 35"/>
                <a:gd name="T34" fmla="*/ 22 w 29"/>
                <a:gd name="T35" fmla="*/ 2 h 35"/>
                <a:gd name="T36" fmla="*/ 21 w 29"/>
                <a:gd name="T37" fmla="*/ 3 h 35"/>
                <a:gd name="T38" fmla="*/ 3 w 29"/>
                <a:gd name="T39" fmla="*/ 26 h 35"/>
                <a:gd name="T40" fmla="*/ 2 w 29"/>
                <a:gd name="T41" fmla="*/ 29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5"/>
                <a:gd name="T65" fmla="*/ 29 w 2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5">
                  <a:moveTo>
                    <a:pt x="2" y="29"/>
                  </a:moveTo>
                  <a:lnTo>
                    <a:pt x="0" y="30"/>
                  </a:lnTo>
                  <a:lnTo>
                    <a:pt x="0" y="32"/>
                  </a:lnTo>
                  <a:lnTo>
                    <a:pt x="2" y="33"/>
                  </a:lnTo>
                  <a:lnTo>
                    <a:pt x="3" y="35"/>
                  </a:lnTo>
                  <a:lnTo>
                    <a:pt x="4" y="35"/>
                  </a:lnTo>
                  <a:lnTo>
                    <a:pt x="6" y="35"/>
                  </a:lnTo>
                  <a:lnTo>
                    <a:pt x="7" y="35"/>
                  </a:lnTo>
                  <a:lnTo>
                    <a:pt x="9" y="33"/>
                  </a:lnTo>
                  <a:lnTo>
                    <a:pt x="10" y="30"/>
                  </a:lnTo>
                  <a:lnTo>
                    <a:pt x="28" y="7"/>
                  </a:lnTo>
                  <a:lnTo>
                    <a:pt x="29" y="6"/>
                  </a:lnTo>
                  <a:lnTo>
                    <a:pt x="29" y="5"/>
                  </a:lnTo>
                  <a:lnTo>
                    <a:pt x="28" y="3"/>
                  </a:lnTo>
                  <a:lnTo>
                    <a:pt x="26" y="2"/>
                  </a:lnTo>
                  <a:lnTo>
                    <a:pt x="25" y="0"/>
                  </a:lnTo>
                  <a:lnTo>
                    <a:pt x="24" y="0"/>
                  </a:lnTo>
                  <a:lnTo>
                    <a:pt x="22" y="2"/>
                  </a:lnTo>
                  <a:lnTo>
                    <a:pt x="21" y="3"/>
                  </a:lnTo>
                  <a:lnTo>
                    <a:pt x="3" y="26"/>
                  </a:lnTo>
                  <a:lnTo>
                    <a:pt x="2" y="29"/>
                  </a:lnTo>
                  <a:close/>
                </a:path>
              </a:pathLst>
            </a:custGeom>
            <a:solidFill>
              <a:srgbClr val="000000"/>
            </a:solidFill>
            <a:ln w="28575">
              <a:solidFill>
                <a:srgbClr val="000000"/>
              </a:solidFill>
              <a:round/>
              <a:headEnd/>
              <a:tailEnd/>
            </a:ln>
          </p:spPr>
          <p:txBody>
            <a:bodyPr/>
            <a:lstStyle/>
            <a:p>
              <a:endParaRPr lang="de-DE"/>
            </a:p>
          </p:txBody>
        </p:sp>
        <p:sp>
          <p:nvSpPr>
            <p:cNvPr id="11399" name="Freeform 79"/>
            <p:cNvSpPr>
              <a:spLocks/>
            </p:cNvSpPr>
            <p:nvPr/>
          </p:nvSpPr>
          <p:spPr bwMode="auto">
            <a:xfrm>
              <a:off x="2634" y="2330"/>
              <a:ext cx="26" cy="35"/>
            </a:xfrm>
            <a:custGeom>
              <a:avLst/>
              <a:gdLst>
                <a:gd name="T0" fmla="*/ 1 w 26"/>
                <a:gd name="T1" fmla="*/ 30 h 35"/>
                <a:gd name="T2" fmla="*/ 0 w 26"/>
                <a:gd name="T3" fmla="*/ 31 h 35"/>
                <a:gd name="T4" fmla="*/ 0 w 26"/>
                <a:gd name="T5" fmla="*/ 32 h 35"/>
                <a:gd name="T6" fmla="*/ 1 w 26"/>
                <a:gd name="T7" fmla="*/ 34 h 35"/>
                <a:gd name="T8" fmla="*/ 2 w 26"/>
                <a:gd name="T9" fmla="*/ 35 h 35"/>
                <a:gd name="T10" fmla="*/ 4 w 26"/>
                <a:gd name="T11" fmla="*/ 35 h 35"/>
                <a:gd name="T12" fmla="*/ 5 w 26"/>
                <a:gd name="T13" fmla="*/ 35 h 35"/>
                <a:gd name="T14" fmla="*/ 6 w 26"/>
                <a:gd name="T15" fmla="*/ 35 h 35"/>
                <a:gd name="T16" fmla="*/ 8 w 26"/>
                <a:gd name="T17" fmla="*/ 34 h 35"/>
                <a:gd name="T18" fmla="*/ 20 w 26"/>
                <a:gd name="T19" fmla="*/ 16 h 35"/>
                <a:gd name="T20" fmla="*/ 26 w 26"/>
                <a:gd name="T21" fmla="*/ 6 h 35"/>
                <a:gd name="T22" fmla="*/ 26 w 26"/>
                <a:gd name="T23" fmla="*/ 5 h 35"/>
                <a:gd name="T24" fmla="*/ 26 w 26"/>
                <a:gd name="T25" fmla="*/ 4 h 35"/>
                <a:gd name="T26" fmla="*/ 26 w 26"/>
                <a:gd name="T27" fmla="*/ 2 h 35"/>
                <a:gd name="T28" fmla="*/ 24 w 26"/>
                <a:gd name="T29" fmla="*/ 1 h 35"/>
                <a:gd name="T30" fmla="*/ 23 w 26"/>
                <a:gd name="T31" fmla="*/ 0 h 35"/>
                <a:gd name="T32" fmla="*/ 21 w 26"/>
                <a:gd name="T33" fmla="*/ 0 h 35"/>
                <a:gd name="T34" fmla="*/ 20 w 26"/>
                <a:gd name="T35" fmla="*/ 1 h 35"/>
                <a:gd name="T36" fmla="*/ 19 w 26"/>
                <a:gd name="T37" fmla="*/ 2 h 35"/>
                <a:gd name="T38" fmla="*/ 13 w 26"/>
                <a:gd name="T39" fmla="*/ 12 h 35"/>
                <a:gd name="T40" fmla="*/ 1 w 26"/>
                <a:gd name="T41" fmla="*/ 3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5"/>
                <a:gd name="T65" fmla="*/ 26 w 2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5">
                  <a:moveTo>
                    <a:pt x="1" y="30"/>
                  </a:moveTo>
                  <a:lnTo>
                    <a:pt x="0" y="31"/>
                  </a:lnTo>
                  <a:lnTo>
                    <a:pt x="0" y="32"/>
                  </a:lnTo>
                  <a:lnTo>
                    <a:pt x="1" y="34"/>
                  </a:lnTo>
                  <a:lnTo>
                    <a:pt x="2" y="35"/>
                  </a:lnTo>
                  <a:lnTo>
                    <a:pt x="4" y="35"/>
                  </a:lnTo>
                  <a:lnTo>
                    <a:pt x="5" y="35"/>
                  </a:lnTo>
                  <a:lnTo>
                    <a:pt x="6" y="35"/>
                  </a:lnTo>
                  <a:lnTo>
                    <a:pt x="8" y="34"/>
                  </a:lnTo>
                  <a:lnTo>
                    <a:pt x="20" y="16"/>
                  </a:lnTo>
                  <a:lnTo>
                    <a:pt x="26" y="6"/>
                  </a:lnTo>
                  <a:lnTo>
                    <a:pt x="26" y="5"/>
                  </a:lnTo>
                  <a:lnTo>
                    <a:pt x="26" y="4"/>
                  </a:lnTo>
                  <a:lnTo>
                    <a:pt x="26" y="2"/>
                  </a:lnTo>
                  <a:lnTo>
                    <a:pt x="24" y="1"/>
                  </a:lnTo>
                  <a:lnTo>
                    <a:pt x="23" y="0"/>
                  </a:lnTo>
                  <a:lnTo>
                    <a:pt x="21" y="0"/>
                  </a:lnTo>
                  <a:lnTo>
                    <a:pt x="20" y="1"/>
                  </a:lnTo>
                  <a:lnTo>
                    <a:pt x="19" y="2"/>
                  </a:lnTo>
                  <a:lnTo>
                    <a:pt x="13" y="12"/>
                  </a:lnTo>
                  <a:lnTo>
                    <a:pt x="1" y="30"/>
                  </a:lnTo>
                  <a:close/>
                </a:path>
              </a:pathLst>
            </a:custGeom>
            <a:solidFill>
              <a:srgbClr val="000000"/>
            </a:solidFill>
            <a:ln w="28575">
              <a:solidFill>
                <a:srgbClr val="000000"/>
              </a:solidFill>
              <a:round/>
              <a:headEnd/>
              <a:tailEnd/>
            </a:ln>
          </p:spPr>
          <p:txBody>
            <a:bodyPr/>
            <a:lstStyle/>
            <a:p>
              <a:endParaRPr lang="de-DE"/>
            </a:p>
          </p:txBody>
        </p:sp>
        <p:sp>
          <p:nvSpPr>
            <p:cNvPr id="11400" name="Freeform 80"/>
            <p:cNvSpPr>
              <a:spLocks/>
            </p:cNvSpPr>
            <p:nvPr/>
          </p:nvSpPr>
          <p:spPr bwMode="auto">
            <a:xfrm>
              <a:off x="2665" y="2280"/>
              <a:ext cx="23" cy="37"/>
            </a:xfrm>
            <a:custGeom>
              <a:avLst/>
              <a:gdLst>
                <a:gd name="T0" fmla="*/ 0 w 23"/>
                <a:gd name="T1" fmla="*/ 30 h 37"/>
                <a:gd name="T2" fmla="*/ 0 w 23"/>
                <a:gd name="T3" fmla="*/ 32 h 37"/>
                <a:gd name="T4" fmla="*/ 0 w 23"/>
                <a:gd name="T5" fmla="*/ 33 h 37"/>
                <a:gd name="T6" fmla="*/ 0 w 23"/>
                <a:gd name="T7" fmla="*/ 35 h 37"/>
                <a:gd name="T8" fmla="*/ 1 w 23"/>
                <a:gd name="T9" fmla="*/ 36 h 37"/>
                <a:gd name="T10" fmla="*/ 3 w 23"/>
                <a:gd name="T11" fmla="*/ 37 h 37"/>
                <a:gd name="T12" fmla="*/ 4 w 23"/>
                <a:gd name="T13" fmla="*/ 37 h 37"/>
                <a:gd name="T14" fmla="*/ 6 w 23"/>
                <a:gd name="T15" fmla="*/ 36 h 37"/>
                <a:gd name="T16" fmla="*/ 7 w 23"/>
                <a:gd name="T17" fmla="*/ 35 h 37"/>
                <a:gd name="T18" fmla="*/ 10 w 23"/>
                <a:gd name="T19" fmla="*/ 32 h 37"/>
                <a:gd name="T20" fmla="*/ 23 w 23"/>
                <a:gd name="T21" fmla="*/ 6 h 37"/>
                <a:gd name="T22" fmla="*/ 23 w 23"/>
                <a:gd name="T23" fmla="*/ 5 h 37"/>
                <a:gd name="T24" fmla="*/ 23 w 23"/>
                <a:gd name="T25" fmla="*/ 3 h 37"/>
                <a:gd name="T26" fmla="*/ 23 w 23"/>
                <a:gd name="T27" fmla="*/ 2 h 37"/>
                <a:gd name="T28" fmla="*/ 22 w 23"/>
                <a:gd name="T29" fmla="*/ 0 h 37"/>
                <a:gd name="T30" fmla="*/ 21 w 23"/>
                <a:gd name="T31" fmla="*/ 0 h 37"/>
                <a:gd name="T32" fmla="*/ 19 w 23"/>
                <a:gd name="T33" fmla="*/ 0 h 37"/>
                <a:gd name="T34" fmla="*/ 18 w 23"/>
                <a:gd name="T35" fmla="*/ 0 h 37"/>
                <a:gd name="T36" fmla="*/ 16 w 23"/>
                <a:gd name="T37" fmla="*/ 2 h 37"/>
                <a:gd name="T38" fmla="*/ 3 w 23"/>
                <a:gd name="T39" fmla="*/ 28 h 37"/>
                <a:gd name="T40" fmla="*/ 0 w 23"/>
                <a:gd name="T41" fmla="*/ 3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37"/>
                <a:gd name="T65" fmla="*/ 23 w 23"/>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37">
                  <a:moveTo>
                    <a:pt x="0" y="30"/>
                  </a:moveTo>
                  <a:lnTo>
                    <a:pt x="0" y="32"/>
                  </a:lnTo>
                  <a:lnTo>
                    <a:pt x="0" y="33"/>
                  </a:lnTo>
                  <a:lnTo>
                    <a:pt x="0" y="35"/>
                  </a:lnTo>
                  <a:lnTo>
                    <a:pt x="1" y="36"/>
                  </a:lnTo>
                  <a:lnTo>
                    <a:pt x="3" y="37"/>
                  </a:lnTo>
                  <a:lnTo>
                    <a:pt x="4" y="37"/>
                  </a:lnTo>
                  <a:lnTo>
                    <a:pt x="6" y="36"/>
                  </a:lnTo>
                  <a:lnTo>
                    <a:pt x="7" y="35"/>
                  </a:lnTo>
                  <a:lnTo>
                    <a:pt x="10" y="32"/>
                  </a:lnTo>
                  <a:lnTo>
                    <a:pt x="23" y="6"/>
                  </a:lnTo>
                  <a:lnTo>
                    <a:pt x="23" y="5"/>
                  </a:lnTo>
                  <a:lnTo>
                    <a:pt x="23" y="3"/>
                  </a:lnTo>
                  <a:lnTo>
                    <a:pt x="23" y="2"/>
                  </a:lnTo>
                  <a:lnTo>
                    <a:pt x="22" y="0"/>
                  </a:lnTo>
                  <a:lnTo>
                    <a:pt x="21" y="0"/>
                  </a:lnTo>
                  <a:lnTo>
                    <a:pt x="19" y="0"/>
                  </a:lnTo>
                  <a:lnTo>
                    <a:pt x="18" y="0"/>
                  </a:lnTo>
                  <a:lnTo>
                    <a:pt x="16" y="2"/>
                  </a:lnTo>
                  <a:lnTo>
                    <a:pt x="3" y="28"/>
                  </a:lnTo>
                  <a:lnTo>
                    <a:pt x="0" y="30"/>
                  </a:lnTo>
                  <a:close/>
                </a:path>
              </a:pathLst>
            </a:custGeom>
            <a:solidFill>
              <a:srgbClr val="000000"/>
            </a:solidFill>
            <a:ln w="28575">
              <a:solidFill>
                <a:srgbClr val="000000"/>
              </a:solidFill>
              <a:round/>
              <a:headEnd/>
              <a:tailEnd/>
            </a:ln>
          </p:spPr>
          <p:txBody>
            <a:bodyPr/>
            <a:lstStyle/>
            <a:p>
              <a:endParaRPr lang="de-DE"/>
            </a:p>
          </p:txBody>
        </p:sp>
        <p:sp>
          <p:nvSpPr>
            <p:cNvPr id="11401" name="Freeform 81"/>
            <p:cNvSpPr>
              <a:spLocks/>
            </p:cNvSpPr>
            <p:nvPr/>
          </p:nvSpPr>
          <p:spPr bwMode="auto">
            <a:xfrm>
              <a:off x="2692" y="2228"/>
              <a:ext cx="22" cy="39"/>
            </a:xfrm>
            <a:custGeom>
              <a:avLst/>
              <a:gdLst>
                <a:gd name="T0" fmla="*/ 0 w 22"/>
                <a:gd name="T1" fmla="*/ 33 h 39"/>
                <a:gd name="T2" fmla="*/ 0 w 22"/>
                <a:gd name="T3" fmla="*/ 35 h 39"/>
                <a:gd name="T4" fmla="*/ 0 w 22"/>
                <a:gd name="T5" fmla="*/ 36 h 39"/>
                <a:gd name="T6" fmla="*/ 2 w 22"/>
                <a:gd name="T7" fmla="*/ 37 h 39"/>
                <a:gd name="T8" fmla="*/ 3 w 22"/>
                <a:gd name="T9" fmla="*/ 39 h 39"/>
                <a:gd name="T10" fmla="*/ 5 w 22"/>
                <a:gd name="T11" fmla="*/ 39 h 39"/>
                <a:gd name="T12" fmla="*/ 6 w 22"/>
                <a:gd name="T13" fmla="*/ 37 h 39"/>
                <a:gd name="T14" fmla="*/ 7 w 22"/>
                <a:gd name="T15" fmla="*/ 36 h 39"/>
                <a:gd name="T16" fmla="*/ 9 w 22"/>
                <a:gd name="T17" fmla="*/ 35 h 39"/>
                <a:gd name="T18" fmla="*/ 21 w 22"/>
                <a:gd name="T19" fmla="*/ 10 h 39"/>
                <a:gd name="T20" fmla="*/ 22 w 22"/>
                <a:gd name="T21" fmla="*/ 6 h 39"/>
                <a:gd name="T22" fmla="*/ 22 w 22"/>
                <a:gd name="T23" fmla="*/ 5 h 39"/>
                <a:gd name="T24" fmla="*/ 22 w 22"/>
                <a:gd name="T25" fmla="*/ 3 h 39"/>
                <a:gd name="T26" fmla="*/ 21 w 22"/>
                <a:gd name="T27" fmla="*/ 2 h 39"/>
                <a:gd name="T28" fmla="*/ 20 w 22"/>
                <a:gd name="T29" fmla="*/ 0 h 39"/>
                <a:gd name="T30" fmla="*/ 18 w 22"/>
                <a:gd name="T31" fmla="*/ 0 h 39"/>
                <a:gd name="T32" fmla="*/ 17 w 22"/>
                <a:gd name="T33" fmla="*/ 2 h 39"/>
                <a:gd name="T34" fmla="*/ 16 w 22"/>
                <a:gd name="T35" fmla="*/ 3 h 39"/>
                <a:gd name="T36" fmla="*/ 14 w 22"/>
                <a:gd name="T37" fmla="*/ 5 h 39"/>
                <a:gd name="T38" fmla="*/ 13 w 22"/>
                <a:gd name="T39" fmla="*/ 9 h 39"/>
                <a:gd name="T40" fmla="*/ 0 w 22"/>
                <a:gd name="T41" fmla="*/ 33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39"/>
                <a:gd name="T65" fmla="*/ 22 w 22"/>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39">
                  <a:moveTo>
                    <a:pt x="0" y="33"/>
                  </a:moveTo>
                  <a:lnTo>
                    <a:pt x="0" y="35"/>
                  </a:lnTo>
                  <a:lnTo>
                    <a:pt x="0" y="36"/>
                  </a:lnTo>
                  <a:lnTo>
                    <a:pt x="2" y="37"/>
                  </a:lnTo>
                  <a:lnTo>
                    <a:pt x="3" y="39"/>
                  </a:lnTo>
                  <a:lnTo>
                    <a:pt x="5" y="39"/>
                  </a:lnTo>
                  <a:lnTo>
                    <a:pt x="6" y="37"/>
                  </a:lnTo>
                  <a:lnTo>
                    <a:pt x="7" y="36"/>
                  </a:lnTo>
                  <a:lnTo>
                    <a:pt x="9" y="35"/>
                  </a:lnTo>
                  <a:lnTo>
                    <a:pt x="21" y="10"/>
                  </a:lnTo>
                  <a:lnTo>
                    <a:pt x="22" y="6"/>
                  </a:lnTo>
                  <a:lnTo>
                    <a:pt x="22" y="5"/>
                  </a:lnTo>
                  <a:lnTo>
                    <a:pt x="22" y="3"/>
                  </a:lnTo>
                  <a:lnTo>
                    <a:pt x="21" y="2"/>
                  </a:lnTo>
                  <a:lnTo>
                    <a:pt x="20" y="0"/>
                  </a:lnTo>
                  <a:lnTo>
                    <a:pt x="18" y="0"/>
                  </a:lnTo>
                  <a:lnTo>
                    <a:pt x="17" y="2"/>
                  </a:lnTo>
                  <a:lnTo>
                    <a:pt x="16" y="3"/>
                  </a:lnTo>
                  <a:lnTo>
                    <a:pt x="14" y="5"/>
                  </a:lnTo>
                  <a:lnTo>
                    <a:pt x="13" y="9"/>
                  </a:lnTo>
                  <a:lnTo>
                    <a:pt x="0" y="33"/>
                  </a:lnTo>
                  <a:close/>
                </a:path>
              </a:pathLst>
            </a:custGeom>
            <a:solidFill>
              <a:srgbClr val="000000"/>
            </a:solidFill>
            <a:ln w="28575">
              <a:solidFill>
                <a:srgbClr val="000000"/>
              </a:solidFill>
              <a:round/>
              <a:headEnd/>
              <a:tailEnd/>
            </a:ln>
          </p:spPr>
          <p:txBody>
            <a:bodyPr/>
            <a:lstStyle/>
            <a:p>
              <a:endParaRPr lang="de-DE"/>
            </a:p>
          </p:txBody>
        </p:sp>
        <p:sp>
          <p:nvSpPr>
            <p:cNvPr id="11402" name="Freeform 82"/>
            <p:cNvSpPr>
              <a:spLocks/>
            </p:cNvSpPr>
            <p:nvPr/>
          </p:nvSpPr>
          <p:spPr bwMode="auto">
            <a:xfrm>
              <a:off x="2716" y="2177"/>
              <a:ext cx="22" cy="38"/>
            </a:xfrm>
            <a:custGeom>
              <a:avLst/>
              <a:gdLst>
                <a:gd name="T0" fmla="*/ 0 w 22"/>
                <a:gd name="T1" fmla="*/ 32 h 38"/>
                <a:gd name="T2" fmla="*/ 0 w 22"/>
                <a:gd name="T3" fmla="*/ 34 h 38"/>
                <a:gd name="T4" fmla="*/ 1 w 22"/>
                <a:gd name="T5" fmla="*/ 35 h 38"/>
                <a:gd name="T6" fmla="*/ 2 w 22"/>
                <a:gd name="T7" fmla="*/ 36 h 38"/>
                <a:gd name="T8" fmla="*/ 4 w 22"/>
                <a:gd name="T9" fmla="*/ 38 h 38"/>
                <a:gd name="T10" fmla="*/ 5 w 22"/>
                <a:gd name="T11" fmla="*/ 38 h 38"/>
                <a:gd name="T12" fmla="*/ 7 w 22"/>
                <a:gd name="T13" fmla="*/ 36 h 38"/>
                <a:gd name="T14" fmla="*/ 8 w 22"/>
                <a:gd name="T15" fmla="*/ 35 h 38"/>
                <a:gd name="T16" fmla="*/ 8 w 22"/>
                <a:gd name="T17" fmla="*/ 34 h 38"/>
                <a:gd name="T18" fmla="*/ 22 w 22"/>
                <a:gd name="T19" fmla="*/ 4 h 38"/>
                <a:gd name="T20" fmla="*/ 22 w 22"/>
                <a:gd name="T21" fmla="*/ 2 h 38"/>
                <a:gd name="T22" fmla="*/ 22 w 22"/>
                <a:gd name="T23" fmla="*/ 1 h 38"/>
                <a:gd name="T24" fmla="*/ 20 w 22"/>
                <a:gd name="T25" fmla="*/ 0 h 38"/>
                <a:gd name="T26" fmla="*/ 19 w 22"/>
                <a:gd name="T27" fmla="*/ 0 h 38"/>
                <a:gd name="T28" fmla="*/ 18 w 22"/>
                <a:gd name="T29" fmla="*/ 0 h 38"/>
                <a:gd name="T30" fmla="*/ 16 w 22"/>
                <a:gd name="T31" fmla="*/ 0 h 38"/>
                <a:gd name="T32" fmla="*/ 15 w 22"/>
                <a:gd name="T33" fmla="*/ 1 h 38"/>
                <a:gd name="T34" fmla="*/ 13 w 22"/>
                <a:gd name="T35" fmla="*/ 2 h 38"/>
                <a:gd name="T36" fmla="*/ 0 w 22"/>
                <a:gd name="T37" fmla="*/ 32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8"/>
                <a:gd name="T59" fmla="*/ 22 w 2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8">
                  <a:moveTo>
                    <a:pt x="0" y="32"/>
                  </a:moveTo>
                  <a:lnTo>
                    <a:pt x="0" y="34"/>
                  </a:lnTo>
                  <a:lnTo>
                    <a:pt x="1" y="35"/>
                  </a:lnTo>
                  <a:lnTo>
                    <a:pt x="2" y="36"/>
                  </a:lnTo>
                  <a:lnTo>
                    <a:pt x="4" y="38"/>
                  </a:lnTo>
                  <a:lnTo>
                    <a:pt x="5" y="38"/>
                  </a:lnTo>
                  <a:lnTo>
                    <a:pt x="7" y="36"/>
                  </a:lnTo>
                  <a:lnTo>
                    <a:pt x="8" y="35"/>
                  </a:lnTo>
                  <a:lnTo>
                    <a:pt x="8" y="34"/>
                  </a:lnTo>
                  <a:lnTo>
                    <a:pt x="22" y="4"/>
                  </a:lnTo>
                  <a:lnTo>
                    <a:pt x="22" y="2"/>
                  </a:lnTo>
                  <a:lnTo>
                    <a:pt x="22" y="1"/>
                  </a:lnTo>
                  <a:lnTo>
                    <a:pt x="20" y="0"/>
                  </a:lnTo>
                  <a:lnTo>
                    <a:pt x="19" y="0"/>
                  </a:lnTo>
                  <a:lnTo>
                    <a:pt x="18" y="0"/>
                  </a:lnTo>
                  <a:lnTo>
                    <a:pt x="16" y="0"/>
                  </a:lnTo>
                  <a:lnTo>
                    <a:pt x="15" y="1"/>
                  </a:lnTo>
                  <a:lnTo>
                    <a:pt x="13" y="2"/>
                  </a:lnTo>
                  <a:lnTo>
                    <a:pt x="0" y="32"/>
                  </a:lnTo>
                  <a:close/>
                </a:path>
              </a:pathLst>
            </a:custGeom>
            <a:solidFill>
              <a:srgbClr val="000000"/>
            </a:solidFill>
            <a:ln w="28575">
              <a:solidFill>
                <a:srgbClr val="000000"/>
              </a:solidFill>
              <a:round/>
              <a:headEnd/>
              <a:tailEnd/>
            </a:ln>
          </p:spPr>
          <p:txBody>
            <a:bodyPr/>
            <a:lstStyle/>
            <a:p>
              <a:endParaRPr lang="de-DE"/>
            </a:p>
          </p:txBody>
        </p:sp>
        <p:sp>
          <p:nvSpPr>
            <p:cNvPr id="11403" name="Freeform 83"/>
            <p:cNvSpPr>
              <a:spLocks/>
            </p:cNvSpPr>
            <p:nvPr/>
          </p:nvSpPr>
          <p:spPr bwMode="auto">
            <a:xfrm>
              <a:off x="2739" y="2123"/>
              <a:ext cx="21" cy="39"/>
            </a:xfrm>
            <a:custGeom>
              <a:avLst/>
              <a:gdLst>
                <a:gd name="T0" fmla="*/ 0 w 21"/>
                <a:gd name="T1" fmla="*/ 34 h 39"/>
                <a:gd name="T2" fmla="*/ 0 w 21"/>
                <a:gd name="T3" fmla="*/ 36 h 39"/>
                <a:gd name="T4" fmla="*/ 1 w 21"/>
                <a:gd name="T5" fmla="*/ 37 h 39"/>
                <a:gd name="T6" fmla="*/ 3 w 21"/>
                <a:gd name="T7" fmla="*/ 39 h 39"/>
                <a:gd name="T8" fmla="*/ 4 w 21"/>
                <a:gd name="T9" fmla="*/ 39 h 39"/>
                <a:gd name="T10" fmla="*/ 5 w 21"/>
                <a:gd name="T11" fmla="*/ 39 h 39"/>
                <a:gd name="T12" fmla="*/ 7 w 21"/>
                <a:gd name="T13" fmla="*/ 39 h 39"/>
                <a:gd name="T14" fmla="*/ 8 w 21"/>
                <a:gd name="T15" fmla="*/ 37 h 39"/>
                <a:gd name="T16" fmla="*/ 8 w 21"/>
                <a:gd name="T17" fmla="*/ 36 h 39"/>
                <a:gd name="T18" fmla="*/ 21 w 21"/>
                <a:gd name="T19" fmla="*/ 6 h 39"/>
                <a:gd name="T20" fmla="*/ 21 w 21"/>
                <a:gd name="T21" fmla="*/ 4 h 39"/>
                <a:gd name="T22" fmla="*/ 19 w 21"/>
                <a:gd name="T23" fmla="*/ 3 h 39"/>
                <a:gd name="T24" fmla="*/ 18 w 21"/>
                <a:gd name="T25" fmla="*/ 2 h 39"/>
                <a:gd name="T26" fmla="*/ 16 w 21"/>
                <a:gd name="T27" fmla="*/ 0 h 39"/>
                <a:gd name="T28" fmla="*/ 15 w 21"/>
                <a:gd name="T29" fmla="*/ 0 h 39"/>
                <a:gd name="T30" fmla="*/ 14 w 21"/>
                <a:gd name="T31" fmla="*/ 2 h 39"/>
                <a:gd name="T32" fmla="*/ 12 w 21"/>
                <a:gd name="T33" fmla="*/ 3 h 39"/>
                <a:gd name="T34" fmla="*/ 12 w 21"/>
                <a:gd name="T35" fmla="*/ 4 h 39"/>
                <a:gd name="T36" fmla="*/ 0 w 21"/>
                <a:gd name="T37" fmla="*/ 34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9"/>
                <a:gd name="T59" fmla="*/ 21 w 21"/>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9">
                  <a:moveTo>
                    <a:pt x="0" y="34"/>
                  </a:moveTo>
                  <a:lnTo>
                    <a:pt x="0" y="36"/>
                  </a:lnTo>
                  <a:lnTo>
                    <a:pt x="1" y="37"/>
                  </a:lnTo>
                  <a:lnTo>
                    <a:pt x="3" y="39"/>
                  </a:lnTo>
                  <a:lnTo>
                    <a:pt x="4" y="39"/>
                  </a:lnTo>
                  <a:lnTo>
                    <a:pt x="5" y="39"/>
                  </a:lnTo>
                  <a:lnTo>
                    <a:pt x="7" y="39"/>
                  </a:lnTo>
                  <a:lnTo>
                    <a:pt x="8" y="37"/>
                  </a:lnTo>
                  <a:lnTo>
                    <a:pt x="8" y="36"/>
                  </a:lnTo>
                  <a:lnTo>
                    <a:pt x="21" y="6"/>
                  </a:lnTo>
                  <a:lnTo>
                    <a:pt x="21" y="4"/>
                  </a:lnTo>
                  <a:lnTo>
                    <a:pt x="19" y="3"/>
                  </a:lnTo>
                  <a:lnTo>
                    <a:pt x="18" y="2"/>
                  </a:lnTo>
                  <a:lnTo>
                    <a:pt x="16" y="0"/>
                  </a:lnTo>
                  <a:lnTo>
                    <a:pt x="15" y="0"/>
                  </a:lnTo>
                  <a:lnTo>
                    <a:pt x="14" y="2"/>
                  </a:lnTo>
                  <a:lnTo>
                    <a:pt x="12" y="3"/>
                  </a:lnTo>
                  <a:lnTo>
                    <a:pt x="12" y="4"/>
                  </a:lnTo>
                  <a:lnTo>
                    <a:pt x="0" y="34"/>
                  </a:lnTo>
                  <a:close/>
                </a:path>
              </a:pathLst>
            </a:custGeom>
            <a:solidFill>
              <a:srgbClr val="000000"/>
            </a:solidFill>
            <a:ln w="28575">
              <a:solidFill>
                <a:srgbClr val="000000"/>
              </a:solidFill>
              <a:round/>
              <a:headEnd/>
              <a:tailEnd/>
            </a:ln>
          </p:spPr>
          <p:txBody>
            <a:bodyPr/>
            <a:lstStyle/>
            <a:p>
              <a:endParaRPr lang="de-DE"/>
            </a:p>
          </p:txBody>
        </p:sp>
        <p:sp>
          <p:nvSpPr>
            <p:cNvPr id="11404" name="Freeform 84"/>
            <p:cNvSpPr>
              <a:spLocks/>
            </p:cNvSpPr>
            <p:nvPr/>
          </p:nvSpPr>
          <p:spPr bwMode="auto">
            <a:xfrm>
              <a:off x="2760" y="2070"/>
              <a:ext cx="20" cy="38"/>
            </a:xfrm>
            <a:custGeom>
              <a:avLst/>
              <a:gdLst>
                <a:gd name="T0" fmla="*/ 0 w 20"/>
                <a:gd name="T1" fmla="*/ 34 h 38"/>
                <a:gd name="T2" fmla="*/ 0 w 20"/>
                <a:gd name="T3" fmla="*/ 36 h 38"/>
                <a:gd name="T4" fmla="*/ 1 w 20"/>
                <a:gd name="T5" fmla="*/ 37 h 38"/>
                <a:gd name="T6" fmla="*/ 2 w 20"/>
                <a:gd name="T7" fmla="*/ 38 h 38"/>
                <a:gd name="T8" fmla="*/ 4 w 20"/>
                <a:gd name="T9" fmla="*/ 38 h 38"/>
                <a:gd name="T10" fmla="*/ 5 w 20"/>
                <a:gd name="T11" fmla="*/ 38 h 38"/>
                <a:gd name="T12" fmla="*/ 6 w 20"/>
                <a:gd name="T13" fmla="*/ 38 h 38"/>
                <a:gd name="T14" fmla="*/ 8 w 20"/>
                <a:gd name="T15" fmla="*/ 37 h 38"/>
                <a:gd name="T16" fmla="*/ 8 w 20"/>
                <a:gd name="T17" fmla="*/ 36 h 38"/>
                <a:gd name="T18" fmla="*/ 17 w 20"/>
                <a:gd name="T19" fmla="*/ 14 h 38"/>
                <a:gd name="T20" fmla="*/ 20 w 20"/>
                <a:gd name="T21" fmla="*/ 4 h 38"/>
                <a:gd name="T22" fmla="*/ 20 w 20"/>
                <a:gd name="T23" fmla="*/ 3 h 38"/>
                <a:gd name="T24" fmla="*/ 19 w 20"/>
                <a:gd name="T25" fmla="*/ 1 h 38"/>
                <a:gd name="T26" fmla="*/ 17 w 20"/>
                <a:gd name="T27" fmla="*/ 0 h 38"/>
                <a:gd name="T28" fmla="*/ 16 w 20"/>
                <a:gd name="T29" fmla="*/ 0 h 38"/>
                <a:gd name="T30" fmla="*/ 15 w 20"/>
                <a:gd name="T31" fmla="*/ 0 h 38"/>
                <a:gd name="T32" fmla="*/ 13 w 20"/>
                <a:gd name="T33" fmla="*/ 0 h 38"/>
                <a:gd name="T34" fmla="*/ 12 w 20"/>
                <a:gd name="T35" fmla="*/ 1 h 38"/>
                <a:gd name="T36" fmla="*/ 12 w 20"/>
                <a:gd name="T37" fmla="*/ 3 h 38"/>
                <a:gd name="T38" fmla="*/ 9 w 20"/>
                <a:gd name="T39" fmla="*/ 12 h 38"/>
                <a:gd name="T40" fmla="*/ 0 w 20"/>
                <a:gd name="T41" fmla="*/ 34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38"/>
                <a:gd name="T65" fmla="*/ 20 w 2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38">
                  <a:moveTo>
                    <a:pt x="0" y="34"/>
                  </a:moveTo>
                  <a:lnTo>
                    <a:pt x="0" y="36"/>
                  </a:lnTo>
                  <a:lnTo>
                    <a:pt x="1" y="37"/>
                  </a:lnTo>
                  <a:lnTo>
                    <a:pt x="2" y="38"/>
                  </a:lnTo>
                  <a:lnTo>
                    <a:pt x="4" y="38"/>
                  </a:lnTo>
                  <a:lnTo>
                    <a:pt x="5" y="38"/>
                  </a:lnTo>
                  <a:lnTo>
                    <a:pt x="6" y="38"/>
                  </a:lnTo>
                  <a:lnTo>
                    <a:pt x="8" y="37"/>
                  </a:lnTo>
                  <a:lnTo>
                    <a:pt x="8" y="36"/>
                  </a:lnTo>
                  <a:lnTo>
                    <a:pt x="17" y="14"/>
                  </a:lnTo>
                  <a:lnTo>
                    <a:pt x="20" y="4"/>
                  </a:lnTo>
                  <a:lnTo>
                    <a:pt x="20" y="3"/>
                  </a:lnTo>
                  <a:lnTo>
                    <a:pt x="19" y="1"/>
                  </a:lnTo>
                  <a:lnTo>
                    <a:pt x="17" y="0"/>
                  </a:lnTo>
                  <a:lnTo>
                    <a:pt x="16" y="0"/>
                  </a:lnTo>
                  <a:lnTo>
                    <a:pt x="15" y="0"/>
                  </a:lnTo>
                  <a:lnTo>
                    <a:pt x="13" y="0"/>
                  </a:lnTo>
                  <a:lnTo>
                    <a:pt x="12" y="1"/>
                  </a:lnTo>
                  <a:lnTo>
                    <a:pt x="12" y="3"/>
                  </a:lnTo>
                  <a:lnTo>
                    <a:pt x="9" y="12"/>
                  </a:lnTo>
                  <a:lnTo>
                    <a:pt x="0" y="34"/>
                  </a:lnTo>
                  <a:close/>
                </a:path>
              </a:pathLst>
            </a:custGeom>
            <a:solidFill>
              <a:srgbClr val="000000"/>
            </a:solidFill>
            <a:ln w="28575">
              <a:solidFill>
                <a:srgbClr val="000000"/>
              </a:solidFill>
              <a:round/>
              <a:headEnd/>
              <a:tailEnd/>
            </a:ln>
          </p:spPr>
          <p:txBody>
            <a:bodyPr/>
            <a:lstStyle/>
            <a:p>
              <a:endParaRPr lang="de-DE"/>
            </a:p>
          </p:txBody>
        </p:sp>
        <p:sp>
          <p:nvSpPr>
            <p:cNvPr id="11405" name="Freeform 85"/>
            <p:cNvSpPr>
              <a:spLocks/>
            </p:cNvSpPr>
            <p:nvPr/>
          </p:nvSpPr>
          <p:spPr bwMode="auto">
            <a:xfrm>
              <a:off x="2780" y="2015"/>
              <a:ext cx="18" cy="40"/>
            </a:xfrm>
            <a:custGeom>
              <a:avLst/>
              <a:gdLst>
                <a:gd name="T0" fmla="*/ 0 w 18"/>
                <a:gd name="T1" fmla="*/ 35 h 40"/>
                <a:gd name="T2" fmla="*/ 0 w 18"/>
                <a:gd name="T3" fmla="*/ 36 h 40"/>
                <a:gd name="T4" fmla="*/ 0 w 18"/>
                <a:gd name="T5" fmla="*/ 37 h 40"/>
                <a:gd name="T6" fmla="*/ 1 w 18"/>
                <a:gd name="T7" fmla="*/ 39 h 40"/>
                <a:gd name="T8" fmla="*/ 3 w 18"/>
                <a:gd name="T9" fmla="*/ 40 h 40"/>
                <a:gd name="T10" fmla="*/ 4 w 18"/>
                <a:gd name="T11" fmla="*/ 40 h 40"/>
                <a:gd name="T12" fmla="*/ 6 w 18"/>
                <a:gd name="T13" fmla="*/ 39 h 40"/>
                <a:gd name="T14" fmla="*/ 7 w 18"/>
                <a:gd name="T15" fmla="*/ 37 h 40"/>
                <a:gd name="T16" fmla="*/ 8 w 18"/>
                <a:gd name="T17" fmla="*/ 36 h 40"/>
                <a:gd name="T18" fmla="*/ 18 w 18"/>
                <a:gd name="T19" fmla="*/ 6 h 40"/>
                <a:gd name="T20" fmla="*/ 18 w 18"/>
                <a:gd name="T21" fmla="*/ 4 h 40"/>
                <a:gd name="T22" fmla="*/ 18 w 18"/>
                <a:gd name="T23" fmla="*/ 3 h 40"/>
                <a:gd name="T24" fmla="*/ 17 w 18"/>
                <a:gd name="T25" fmla="*/ 2 h 40"/>
                <a:gd name="T26" fmla="*/ 15 w 18"/>
                <a:gd name="T27" fmla="*/ 0 h 40"/>
                <a:gd name="T28" fmla="*/ 14 w 18"/>
                <a:gd name="T29" fmla="*/ 0 h 40"/>
                <a:gd name="T30" fmla="*/ 12 w 18"/>
                <a:gd name="T31" fmla="*/ 2 h 40"/>
                <a:gd name="T32" fmla="*/ 11 w 18"/>
                <a:gd name="T33" fmla="*/ 3 h 40"/>
                <a:gd name="T34" fmla="*/ 10 w 18"/>
                <a:gd name="T35" fmla="*/ 4 h 40"/>
                <a:gd name="T36" fmla="*/ 0 w 18"/>
                <a:gd name="T37" fmla="*/ 35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40"/>
                <a:gd name="T59" fmla="*/ 18 w 18"/>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40">
                  <a:moveTo>
                    <a:pt x="0" y="35"/>
                  </a:moveTo>
                  <a:lnTo>
                    <a:pt x="0" y="36"/>
                  </a:lnTo>
                  <a:lnTo>
                    <a:pt x="0" y="37"/>
                  </a:lnTo>
                  <a:lnTo>
                    <a:pt x="1" y="39"/>
                  </a:lnTo>
                  <a:lnTo>
                    <a:pt x="3" y="40"/>
                  </a:lnTo>
                  <a:lnTo>
                    <a:pt x="4" y="40"/>
                  </a:lnTo>
                  <a:lnTo>
                    <a:pt x="6" y="39"/>
                  </a:lnTo>
                  <a:lnTo>
                    <a:pt x="7" y="37"/>
                  </a:lnTo>
                  <a:lnTo>
                    <a:pt x="8" y="36"/>
                  </a:lnTo>
                  <a:lnTo>
                    <a:pt x="18" y="6"/>
                  </a:lnTo>
                  <a:lnTo>
                    <a:pt x="18" y="4"/>
                  </a:lnTo>
                  <a:lnTo>
                    <a:pt x="18" y="3"/>
                  </a:lnTo>
                  <a:lnTo>
                    <a:pt x="17" y="2"/>
                  </a:lnTo>
                  <a:lnTo>
                    <a:pt x="15" y="0"/>
                  </a:lnTo>
                  <a:lnTo>
                    <a:pt x="14" y="0"/>
                  </a:lnTo>
                  <a:lnTo>
                    <a:pt x="12" y="2"/>
                  </a:lnTo>
                  <a:lnTo>
                    <a:pt x="11" y="3"/>
                  </a:lnTo>
                  <a:lnTo>
                    <a:pt x="10" y="4"/>
                  </a:lnTo>
                  <a:lnTo>
                    <a:pt x="0" y="35"/>
                  </a:lnTo>
                  <a:close/>
                </a:path>
              </a:pathLst>
            </a:custGeom>
            <a:solidFill>
              <a:srgbClr val="000000"/>
            </a:solidFill>
            <a:ln w="28575">
              <a:solidFill>
                <a:srgbClr val="000000"/>
              </a:solidFill>
              <a:round/>
              <a:headEnd/>
              <a:tailEnd/>
            </a:ln>
          </p:spPr>
          <p:txBody>
            <a:bodyPr/>
            <a:lstStyle/>
            <a:p>
              <a:endParaRPr lang="de-DE"/>
            </a:p>
          </p:txBody>
        </p:sp>
        <p:sp>
          <p:nvSpPr>
            <p:cNvPr id="11406" name="Freeform 86"/>
            <p:cNvSpPr>
              <a:spLocks/>
            </p:cNvSpPr>
            <p:nvPr/>
          </p:nvSpPr>
          <p:spPr bwMode="auto">
            <a:xfrm>
              <a:off x="2798" y="1961"/>
              <a:ext cx="18" cy="39"/>
            </a:xfrm>
            <a:custGeom>
              <a:avLst/>
              <a:gdLst>
                <a:gd name="T0" fmla="*/ 0 w 18"/>
                <a:gd name="T1" fmla="*/ 34 h 39"/>
                <a:gd name="T2" fmla="*/ 0 w 18"/>
                <a:gd name="T3" fmla="*/ 35 h 39"/>
                <a:gd name="T4" fmla="*/ 1 w 18"/>
                <a:gd name="T5" fmla="*/ 37 h 39"/>
                <a:gd name="T6" fmla="*/ 3 w 18"/>
                <a:gd name="T7" fmla="*/ 38 h 39"/>
                <a:gd name="T8" fmla="*/ 4 w 18"/>
                <a:gd name="T9" fmla="*/ 39 h 39"/>
                <a:gd name="T10" fmla="*/ 5 w 18"/>
                <a:gd name="T11" fmla="*/ 39 h 39"/>
                <a:gd name="T12" fmla="*/ 7 w 18"/>
                <a:gd name="T13" fmla="*/ 38 h 39"/>
                <a:gd name="T14" fmla="*/ 8 w 18"/>
                <a:gd name="T15" fmla="*/ 37 h 39"/>
                <a:gd name="T16" fmla="*/ 8 w 18"/>
                <a:gd name="T17" fmla="*/ 35 h 39"/>
                <a:gd name="T18" fmla="*/ 18 w 18"/>
                <a:gd name="T19" fmla="*/ 5 h 39"/>
                <a:gd name="T20" fmla="*/ 18 w 18"/>
                <a:gd name="T21" fmla="*/ 4 h 39"/>
                <a:gd name="T22" fmla="*/ 18 w 18"/>
                <a:gd name="T23" fmla="*/ 2 h 39"/>
                <a:gd name="T24" fmla="*/ 16 w 18"/>
                <a:gd name="T25" fmla="*/ 1 h 39"/>
                <a:gd name="T26" fmla="*/ 15 w 18"/>
                <a:gd name="T27" fmla="*/ 0 h 39"/>
                <a:gd name="T28" fmla="*/ 14 w 18"/>
                <a:gd name="T29" fmla="*/ 0 h 39"/>
                <a:gd name="T30" fmla="*/ 12 w 18"/>
                <a:gd name="T31" fmla="*/ 1 h 39"/>
                <a:gd name="T32" fmla="*/ 11 w 18"/>
                <a:gd name="T33" fmla="*/ 2 h 39"/>
                <a:gd name="T34" fmla="*/ 9 w 18"/>
                <a:gd name="T35" fmla="*/ 4 h 39"/>
                <a:gd name="T36" fmla="*/ 0 w 18"/>
                <a:gd name="T37" fmla="*/ 34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9"/>
                <a:gd name="T59" fmla="*/ 18 w 18"/>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9">
                  <a:moveTo>
                    <a:pt x="0" y="34"/>
                  </a:moveTo>
                  <a:lnTo>
                    <a:pt x="0" y="35"/>
                  </a:lnTo>
                  <a:lnTo>
                    <a:pt x="1" y="37"/>
                  </a:lnTo>
                  <a:lnTo>
                    <a:pt x="3" y="38"/>
                  </a:lnTo>
                  <a:lnTo>
                    <a:pt x="4" y="39"/>
                  </a:lnTo>
                  <a:lnTo>
                    <a:pt x="5" y="39"/>
                  </a:lnTo>
                  <a:lnTo>
                    <a:pt x="7" y="38"/>
                  </a:lnTo>
                  <a:lnTo>
                    <a:pt x="8" y="37"/>
                  </a:lnTo>
                  <a:lnTo>
                    <a:pt x="8" y="35"/>
                  </a:lnTo>
                  <a:lnTo>
                    <a:pt x="18" y="5"/>
                  </a:lnTo>
                  <a:lnTo>
                    <a:pt x="18" y="4"/>
                  </a:lnTo>
                  <a:lnTo>
                    <a:pt x="18" y="2"/>
                  </a:lnTo>
                  <a:lnTo>
                    <a:pt x="16" y="1"/>
                  </a:lnTo>
                  <a:lnTo>
                    <a:pt x="15" y="0"/>
                  </a:lnTo>
                  <a:lnTo>
                    <a:pt x="14" y="0"/>
                  </a:lnTo>
                  <a:lnTo>
                    <a:pt x="12" y="1"/>
                  </a:lnTo>
                  <a:lnTo>
                    <a:pt x="11" y="2"/>
                  </a:lnTo>
                  <a:lnTo>
                    <a:pt x="9" y="4"/>
                  </a:lnTo>
                  <a:lnTo>
                    <a:pt x="0" y="34"/>
                  </a:lnTo>
                  <a:close/>
                </a:path>
              </a:pathLst>
            </a:custGeom>
            <a:solidFill>
              <a:srgbClr val="000000"/>
            </a:solidFill>
            <a:ln w="28575">
              <a:solidFill>
                <a:srgbClr val="000000"/>
              </a:solidFill>
              <a:round/>
              <a:headEnd/>
              <a:tailEnd/>
            </a:ln>
          </p:spPr>
          <p:txBody>
            <a:bodyPr/>
            <a:lstStyle/>
            <a:p>
              <a:endParaRPr lang="de-DE"/>
            </a:p>
          </p:txBody>
        </p:sp>
        <p:sp>
          <p:nvSpPr>
            <p:cNvPr id="11407" name="Freeform 87"/>
            <p:cNvSpPr>
              <a:spLocks/>
            </p:cNvSpPr>
            <p:nvPr/>
          </p:nvSpPr>
          <p:spPr bwMode="auto">
            <a:xfrm>
              <a:off x="2816" y="1906"/>
              <a:ext cx="18" cy="40"/>
            </a:xfrm>
            <a:custGeom>
              <a:avLst/>
              <a:gdLst>
                <a:gd name="T0" fmla="*/ 0 w 18"/>
                <a:gd name="T1" fmla="*/ 34 h 40"/>
                <a:gd name="T2" fmla="*/ 0 w 18"/>
                <a:gd name="T3" fmla="*/ 36 h 40"/>
                <a:gd name="T4" fmla="*/ 0 w 18"/>
                <a:gd name="T5" fmla="*/ 37 h 40"/>
                <a:gd name="T6" fmla="*/ 1 w 18"/>
                <a:gd name="T7" fmla="*/ 38 h 40"/>
                <a:gd name="T8" fmla="*/ 2 w 18"/>
                <a:gd name="T9" fmla="*/ 40 h 40"/>
                <a:gd name="T10" fmla="*/ 4 w 18"/>
                <a:gd name="T11" fmla="*/ 40 h 40"/>
                <a:gd name="T12" fmla="*/ 5 w 18"/>
                <a:gd name="T13" fmla="*/ 38 h 40"/>
                <a:gd name="T14" fmla="*/ 7 w 18"/>
                <a:gd name="T15" fmla="*/ 37 h 40"/>
                <a:gd name="T16" fmla="*/ 8 w 18"/>
                <a:gd name="T17" fmla="*/ 36 h 40"/>
                <a:gd name="T18" fmla="*/ 13 w 18"/>
                <a:gd name="T19" fmla="*/ 21 h 40"/>
                <a:gd name="T20" fmla="*/ 18 w 18"/>
                <a:gd name="T21" fmla="*/ 6 h 40"/>
                <a:gd name="T22" fmla="*/ 18 w 18"/>
                <a:gd name="T23" fmla="*/ 4 h 40"/>
                <a:gd name="T24" fmla="*/ 16 w 18"/>
                <a:gd name="T25" fmla="*/ 3 h 40"/>
                <a:gd name="T26" fmla="*/ 15 w 18"/>
                <a:gd name="T27" fmla="*/ 1 h 40"/>
                <a:gd name="T28" fmla="*/ 13 w 18"/>
                <a:gd name="T29" fmla="*/ 0 h 40"/>
                <a:gd name="T30" fmla="*/ 12 w 18"/>
                <a:gd name="T31" fmla="*/ 0 h 40"/>
                <a:gd name="T32" fmla="*/ 11 w 18"/>
                <a:gd name="T33" fmla="*/ 1 h 40"/>
                <a:gd name="T34" fmla="*/ 9 w 18"/>
                <a:gd name="T35" fmla="*/ 3 h 40"/>
                <a:gd name="T36" fmla="*/ 9 w 18"/>
                <a:gd name="T37" fmla="*/ 4 h 40"/>
                <a:gd name="T38" fmla="*/ 5 w 18"/>
                <a:gd name="T39" fmla="*/ 19 h 40"/>
                <a:gd name="T40" fmla="*/ 0 w 18"/>
                <a:gd name="T41" fmla="*/ 34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40"/>
                <a:gd name="T65" fmla="*/ 18 w 18"/>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40">
                  <a:moveTo>
                    <a:pt x="0" y="34"/>
                  </a:moveTo>
                  <a:lnTo>
                    <a:pt x="0" y="36"/>
                  </a:lnTo>
                  <a:lnTo>
                    <a:pt x="0" y="37"/>
                  </a:lnTo>
                  <a:lnTo>
                    <a:pt x="1" y="38"/>
                  </a:lnTo>
                  <a:lnTo>
                    <a:pt x="2" y="40"/>
                  </a:lnTo>
                  <a:lnTo>
                    <a:pt x="4" y="40"/>
                  </a:lnTo>
                  <a:lnTo>
                    <a:pt x="5" y="38"/>
                  </a:lnTo>
                  <a:lnTo>
                    <a:pt x="7" y="37"/>
                  </a:lnTo>
                  <a:lnTo>
                    <a:pt x="8" y="36"/>
                  </a:lnTo>
                  <a:lnTo>
                    <a:pt x="13" y="21"/>
                  </a:lnTo>
                  <a:lnTo>
                    <a:pt x="18" y="6"/>
                  </a:lnTo>
                  <a:lnTo>
                    <a:pt x="18" y="4"/>
                  </a:lnTo>
                  <a:lnTo>
                    <a:pt x="16" y="3"/>
                  </a:lnTo>
                  <a:lnTo>
                    <a:pt x="15" y="1"/>
                  </a:lnTo>
                  <a:lnTo>
                    <a:pt x="13" y="0"/>
                  </a:lnTo>
                  <a:lnTo>
                    <a:pt x="12" y="0"/>
                  </a:lnTo>
                  <a:lnTo>
                    <a:pt x="11" y="1"/>
                  </a:lnTo>
                  <a:lnTo>
                    <a:pt x="9" y="3"/>
                  </a:lnTo>
                  <a:lnTo>
                    <a:pt x="9" y="4"/>
                  </a:lnTo>
                  <a:lnTo>
                    <a:pt x="5" y="19"/>
                  </a:lnTo>
                  <a:lnTo>
                    <a:pt x="0" y="34"/>
                  </a:lnTo>
                  <a:close/>
                </a:path>
              </a:pathLst>
            </a:custGeom>
            <a:solidFill>
              <a:srgbClr val="000000"/>
            </a:solidFill>
            <a:ln w="28575">
              <a:solidFill>
                <a:srgbClr val="000000"/>
              </a:solidFill>
              <a:round/>
              <a:headEnd/>
              <a:tailEnd/>
            </a:ln>
          </p:spPr>
          <p:txBody>
            <a:bodyPr/>
            <a:lstStyle/>
            <a:p>
              <a:endParaRPr lang="de-DE"/>
            </a:p>
          </p:txBody>
        </p:sp>
        <p:sp>
          <p:nvSpPr>
            <p:cNvPr id="11408" name="Freeform 88"/>
            <p:cNvSpPr>
              <a:spLocks/>
            </p:cNvSpPr>
            <p:nvPr/>
          </p:nvSpPr>
          <p:spPr bwMode="auto">
            <a:xfrm>
              <a:off x="2832" y="1851"/>
              <a:ext cx="18" cy="40"/>
            </a:xfrm>
            <a:custGeom>
              <a:avLst/>
              <a:gdLst>
                <a:gd name="T0" fmla="*/ 0 w 18"/>
                <a:gd name="T1" fmla="*/ 35 h 40"/>
                <a:gd name="T2" fmla="*/ 0 w 18"/>
                <a:gd name="T3" fmla="*/ 36 h 40"/>
                <a:gd name="T4" fmla="*/ 2 w 18"/>
                <a:gd name="T5" fmla="*/ 37 h 40"/>
                <a:gd name="T6" fmla="*/ 3 w 18"/>
                <a:gd name="T7" fmla="*/ 39 h 40"/>
                <a:gd name="T8" fmla="*/ 4 w 18"/>
                <a:gd name="T9" fmla="*/ 40 h 40"/>
                <a:gd name="T10" fmla="*/ 6 w 18"/>
                <a:gd name="T11" fmla="*/ 40 h 40"/>
                <a:gd name="T12" fmla="*/ 7 w 18"/>
                <a:gd name="T13" fmla="*/ 39 h 40"/>
                <a:gd name="T14" fmla="*/ 8 w 18"/>
                <a:gd name="T15" fmla="*/ 37 h 40"/>
                <a:gd name="T16" fmla="*/ 8 w 18"/>
                <a:gd name="T17" fmla="*/ 36 h 40"/>
                <a:gd name="T18" fmla="*/ 18 w 18"/>
                <a:gd name="T19" fmla="*/ 4 h 40"/>
                <a:gd name="T20" fmla="*/ 18 w 18"/>
                <a:gd name="T21" fmla="*/ 3 h 40"/>
                <a:gd name="T22" fmla="*/ 17 w 18"/>
                <a:gd name="T23" fmla="*/ 2 h 40"/>
                <a:gd name="T24" fmla="*/ 15 w 18"/>
                <a:gd name="T25" fmla="*/ 0 h 40"/>
                <a:gd name="T26" fmla="*/ 14 w 18"/>
                <a:gd name="T27" fmla="*/ 0 h 40"/>
                <a:gd name="T28" fmla="*/ 12 w 18"/>
                <a:gd name="T29" fmla="*/ 0 h 40"/>
                <a:gd name="T30" fmla="*/ 11 w 18"/>
                <a:gd name="T31" fmla="*/ 0 h 40"/>
                <a:gd name="T32" fmla="*/ 10 w 18"/>
                <a:gd name="T33" fmla="*/ 2 h 40"/>
                <a:gd name="T34" fmla="*/ 10 w 18"/>
                <a:gd name="T35" fmla="*/ 3 h 40"/>
                <a:gd name="T36" fmla="*/ 0 w 18"/>
                <a:gd name="T37" fmla="*/ 35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40"/>
                <a:gd name="T59" fmla="*/ 18 w 18"/>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40">
                  <a:moveTo>
                    <a:pt x="0" y="35"/>
                  </a:moveTo>
                  <a:lnTo>
                    <a:pt x="0" y="36"/>
                  </a:lnTo>
                  <a:lnTo>
                    <a:pt x="2" y="37"/>
                  </a:lnTo>
                  <a:lnTo>
                    <a:pt x="3" y="39"/>
                  </a:lnTo>
                  <a:lnTo>
                    <a:pt x="4" y="40"/>
                  </a:lnTo>
                  <a:lnTo>
                    <a:pt x="6" y="40"/>
                  </a:lnTo>
                  <a:lnTo>
                    <a:pt x="7" y="39"/>
                  </a:lnTo>
                  <a:lnTo>
                    <a:pt x="8" y="37"/>
                  </a:lnTo>
                  <a:lnTo>
                    <a:pt x="8" y="36"/>
                  </a:lnTo>
                  <a:lnTo>
                    <a:pt x="18" y="4"/>
                  </a:lnTo>
                  <a:lnTo>
                    <a:pt x="18" y="3"/>
                  </a:lnTo>
                  <a:lnTo>
                    <a:pt x="17" y="2"/>
                  </a:lnTo>
                  <a:lnTo>
                    <a:pt x="15" y="0"/>
                  </a:lnTo>
                  <a:lnTo>
                    <a:pt x="14" y="0"/>
                  </a:lnTo>
                  <a:lnTo>
                    <a:pt x="12" y="0"/>
                  </a:lnTo>
                  <a:lnTo>
                    <a:pt x="11" y="0"/>
                  </a:lnTo>
                  <a:lnTo>
                    <a:pt x="10" y="2"/>
                  </a:lnTo>
                  <a:lnTo>
                    <a:pt x="10" y="3"/>
                  </a:lnTo>
                  <a:lnTo>
                    <a:pt x="0" y="35"/>
                  </a:lnTo>
                  <a:close/>
                </a:path>
              </a:pathLst>
            </a:custGeom>
            <a:solidFill>
              <a:srgbClr val="000000"/>
            </a:solidFill>
            <a:ln w="28575">
              <a:solidFill>
                <a:srgbClr val="000000"/>
              </a:solidFill>
              <a:round/>
              <a:headEnd/>
              <a:tailEnd/>
            </a:ln>
          </p:spPr>
          <p:txBody>
            <a:bodyPr/>
            <a:lstStyle/>
            <a:p>
              <a:endParaRPr lang="de-DE"/>
            </a:p>
          </p:txBody>
        </p:sp>
        <p:sp>
          <p:nvSpPr>
            <p:cNvPr id="11409" name="Freeform 89"/>
            <p:cNvSpPr>
              <a:spLocks/>
            </p:cNvSpPr>
            <p:nvPr/>
          </p:nvSpPr>
          <p:spPr bwMode="auto">
            <a:xfrm>
              <a:off x="2849" y="1797"/>
              <a:ext cx="17" cy="39"/>
            </a:xfrm>
            <a:custGeom>
              <a:avLst/>
              <a:gdLst>
                <a:gd name="T0" fmla="*/ 0 w 17"/>
                <a:gd name="T1" fmla="*/ 34 h 39"/>
                <a:gd name="T2" fmla="*/ 0 w 17"/>
                <a:gd name="T3" fmla="*/ 35 h 39"/>
                <a:gd name="T4" fmla="*/ 1 w 17"/>
                <a:gd name="T5" fmla="*/ 37 h 39"/>
                <a:gd name="T6" fmla="*/ 2 w 17"/>
                <a:gd name="T7" fmla="*/ 38 h 39"/>
                <a:gd name="T8" fmla="*/ 4 w 17"/>
                <a:gd name="T9" fmla="*/ 39 h 39"/>
                <a:gd name="T10" fmla="*/ 5 w 17"/>
                <a:gd name="T11" fmla="*/ 39 h 39"/>
                <a:gd name="T12" fmla="*/ 6 w 17"/>
                <a:gd name="T13" fmla="*/ 38 h 39"/>
                <a:gd name="T14" fmla="*/ 8 w 17"/>
                <a:gd name="T15" fmla="*/ 37 h 39"/>
                <a:gd name="T16" fmla="*/ 8 w 17"/>
                <a:gd name="T17" fmla="*/ 35 h 39"/>
                <a:gd name="T18" fmla="*/ 13 w 17"/>
                <a:gd name="T19" fmla="*/ 20 h 39"/>
                <a:gd name="T20" fmla="*/ 17 w 17"/>
                <a:gd name="T21" fmla="*/ 4 h 39"/>
                <a:gd name="T22" fmla="*/ 17 w 17"/>
                <a:gd name="T23" fmla="*/ 2 h 39"/>
                <a:gd name="T24" fmla="*/ 17 w 17"/>
                <a:gd name="T25" fmla="*/ 1 h 39"/>
                <a:gd name="T26" fmla="*/ 16 w 17"/>
                <a:gd name="T27" fmla="*/ 0 h 39"/>
                <a:gd name="T28" fmla="*/ 15 w 17"/>
                <a:gd name="T29" fmla="*/ 0 h 39"/>
                <a:gd name="T30" fmla="*/ 13 w 17"/>
                <a:gd name="T31" fmla="*/ 0 h 39"/>
                <a:gd name="T32" fmla="*/ 12 w 17"/>
                <a:gd name="T33" fmla="*/ 0 h 39"/>
                <a:gd name="T34" fmla="*/ 11 w 17"/>
                <a:gd name="T35" fmla="*/ 1 h 39"/>
                <a:gd name="T36" fmla="*/ 9 w 17"/>
                <a:gd name="T37" fmla="*/ 2 h 39"/>
                <a:gd name="T38" fmla="*/ 5 w 17"/>
                <a:gd name="T39" fmla="*/ 19 h 39"/>
                <a:gd name="T40" fmla="*/ 0 w 17"/>
                <a:gd name="T41" fmla="*/ 34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39"/>
                <a:gd name="T65" fmla="*/ 17 w 17"/>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39">
                  <a:moveTo>
                    <a:pt x="0" y="34"/>
                  </a:moveTo>
                  <a:lnTo>
                    <a:pt x="0" y="35"/>
                  </a:lnTo>
                  <a:lnTo>
                    <a:pt x="1" y="37"/>
                  </a:lnTo>
                  <a:lnTo>
                    <a:pt x="2" y="38"/>
                  </a:lnTo>
                  <a:lnTo>
                    <a:pt x="4" y="39"/>
                  </a:lnTo>
                  <a:lnTo>
                    <a:pt x="5" y="39"/>
                  </a:lnTo>
                  <a:lnTo>
                    <a:pt x="6" y="38"/>
                  </a:lnTo>
                  <a:lnTo>
                    <a:pt x="8" y="37"/>
                  </a:lnTo>
                  <a:lnTo>
                    <a:pt x="8" y="35"/>
                  </a:lnTo>
                  <a:lnTo>
                    <a:pt x="13" y="20"/>
                  </a:lnTo>
                  <a:lnTo>
                    <a:pt x="17" y="4"/>
                  </a:lnTo>
                  <a:lnTo>
                    <a:pt x="17" y="2"/>
                  </a:lnTo>
                  <a:lnTo>
                    <a:pt x="17" y="1"/>
                  </a:lnTo>
                  <a:lnTo>
                    <a:pt x="16" y="0"/>
                  </a:lnTo>
                  <a:lnTo>
                    <a:pt x="15" y="0"/>
                  </a:lnTo>
                  <a:lnTo>
                    <a:pt x="13" y="0"/>
                  </a:lnTo>
                  <a:lnTo>
                    <a:pt x="12" y="0"/>
                  </a:lnTo>
                  <a:lnTo>
                    <a:pt x="11" y="1"/>
                  </a:lnTo>
                  <a:lnTo>
                    <a:pt x="9" y="2"/>
                  </a:lnTo>
                  <a:lnTo>
                    <a:pt x="5" y="19"/>
                  </a:lnTo>
                  <a:lnTo>
                    <a:pt x="0" y="34"/>
                  </a:lnTo>
                  <a:close/>
                </a:path>
              </a:pathLst>
            </a:custGeom>
            <a:solidFill>
              <a:srgbClr val="000000"/>
            </a:solidFill>
            <a:ln w="28575">
              <a:solidFill>
                <a:srgbClr val="000000"/>
              </a:solidFill>
              <a:round/>
              <a:headEnd/>
              <a:tailEnd/>
            </a:ln>
          </p:spPr>
          <p:txBody>
            <a:bodyPr/>
            <a:lstStyle/>
            <a:p>
              <a:endParaRPr lang="de-DE"/>
            </a:p>
          </p:txBody>
        </p:sp>
        <p:sp>
          <p:nvSpPr>
            <p:cNvPr id="11410" name="Freeform 90"/>
            <p:cNvSpPr>
              <a:spLocks/>
            </p:cNvSpPr>
            <p:nvPr/>
          </p:nvSpPr>
          <p:spPr bwMode="auto">
            <a:xfrm>
              <a:off x="2865" y="1741"/>
              <a:ext cx="18" cy="39"/>
            </a:xfrm>
            <a:custGeom>
              <a:avLst/>
              <a:gdLst>
                <a:gd name="T0" fmla="*/ 0 w 18"/>
                <a:gd name="T1" fmla="*/ 35 h 39"/>
                <a:gd name="T2" fmla="*/ 0 w 18"/>
                <a:gd name="T3" fmla="*/ 37 h 39"/>
                <a:gd name="T4" fmla="*/ 1 w 18"/>
                <a:gd name="T5" fmla="*/ 38 h 39"/>
                <a:gd name="T6" fmla="*/ 3 w 18"/>
                <a:gd name="T7" fmla="*/ 39 h 39"/>
                <a:gd name="T8" fmla="*/ 4 w 18"/>
                <a:gd name="T9" fmla="*/ 39 h 39"/>
                <a:gd name="T10" fmla="*/ 5 w 18"/>
                <a:gd name="T11" fmla="*/ 39 h 39"/>
                <a:gd name="T12" fmla="*/ 7 w 18"/>
                <a:gd name="T13" fmla="*/ 39 h 39"/>
                <a:gd name="T14" fmla="*/ 8 w 18"/>
                <a:gd name="T15" fmla="*/ 38 h 39"/>
                <a:gd name="T16" fmla="*/ 8 w 18"/>
                <a:gd name="T17" fmla="*/ 37 h 39"/>
                <a:gd name="T18" fmla="*/ 16 w 18"/>
                <a:gd name="T19" fmla="*/ 12 h 39"/>
                <a:gd name="T20" fmla="*/ 18 w 18"/>
                <a:gd name="T21" fmla="*/ 5 h 39"/>
                <a:gd name="T22" fmla="*/ 18 w 18"/>
                <a:gd name="T23" fmla="*/ 4 h 39"/>
                <a:gd name="T24" fmla="*/ 18 w 18"/>
                <a:gd name="T25" fmla="*/ 2 h 39"/>
                <a:gd name="T26" fmla="*/ 16 w 18"/>
                <a:gd name="T27" fmla="*/ 1 h 39"/>
                <a:gd name="T28" fmla="*/ 15 w 18"/>
                <a:gd name="T29" fmla="*/ 0 h 39"/>
                <a:gd name="T30" fmla="*/ 14 w 18"/>
                <a:gd name="T31" fmla="*/ 0 h 39"/>
                <a:gd name="T32" fmla="*/ 12 w 18"/>
                <a:gd name="T33" fmla="*/ 1 h 39"/>
                <a:gd name="T34" fmla="*/ 11 w 18"/>
                <a:gd name="T35" fmla="*/ 2 h 39"/>
                <a:gd name="T36" fmla="*/ 10 w 18"/>
                <a:gd name="T37" fmla="*/ 4 h 39"/>
                <a:gd name="T38" fmla="*/ 8 w 18"/>
                <a:gd name="T39" fmla="*/ 11 h 39"/>
                <a:gd name="T40" fmla="*/ 0 w 18"/>
                <a:gd name="T41" fmla="*/ 35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9"/>
                <a:gd name="T65" fmla="*/ 18 w 1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9">
                  <a:moveTo>
                    <a:pt x="0" y="35"/>
                  </a:moveTo>
                  <a:lnTo>
                    <a:pt x="0" y="37"/>
                  </a:lnTo>
                  <a:lnTo>
                    <a:pt x="1" y="38"/>
                  </a:lnTo>
                  <a:lnTo>
                    <a:pt x="3" y="39"/>
                  </a:lnTo>
                  <a:lnTo>
                    <a:pt x="4" y="39"/>
                  </a:lnTo>
                  <a:lnTo>
                    <a:pt x="5" y="39"/>
                  </a:lnTo>
                  <a:lnTo>
                    <a:pt x="7" y="39"/>
                  </a:lnTo>
                  <a:lnTo>
                    <a:pt x="8" y="38"/>
                  </a:lnTo>
                  <a:lnTo>
                    <a:pt x="8" y="37"/>
                  </a:lnTo>
                  <a:lnTo>
                    <a:pt x="16" y="12"/>
                  </a:lnTo>
                  <a:lnTo>
                    <a:pt x="18" y="5"/>
                  </a:lnTo>
                  <a:lnTo>
                    <a:pt x="18" y="4"/>
                  </a:lnTo>
                  <a:lnTo>
                    <a:pt x="18" y="2"/>
                  </a:lnTo>
                  <a:lnTo>
                    <a:pt x="16" y="1"/>
                  </a:lnTo>
                  <a:lnTo>
                    <a:pt x="15" y="0"/>
                  </a:lnTo>
                  <a:lnTo>
                    <a:pt x="14" y="0"/>
                  </a:lnTo>
                  <a:lnTo>
                    <a:pt x="12" y="1"/>
                  </a:lnTo>
                  <a:lnTo>
                    <a:pt x="11" y="2"/>
                  </a:lnTo>
                  <a:lnTo>
                    <a:pt x="10" y="4"/>
                  </a:lnTo>
                  <a:lnTo>
                    <a:pt x="8" y="11"/>
                  </a:lnTo>
                  <a:lnTo>
                    <a:pt x="0" y="35"/>
                  </a:lnTo>
                  <a:close/>
                </a:path>
              </a:pathLst>
            </a:custGeom>
            <a:solidFill>
              <a:srgbClr val="000000"/>
            </a:solidFill>
            <a:ln w="28575">
              <a:solidFill>
                <a:srgbClr val="000000"/>
              </a:solidFill>
              <a:round/>
              <a:headEnd/>
              <a:tailEnd/>
            </a:ln>
          </p:spPr>
          <p:txBody>
            <a:bodyPr/>
            <a:lstStyle/>
            <a:p>
              <a:endParaRPr lang="de-DE"/>
            </a:p>
          </p:txBody>
        </p:sp>
        <p:sp>
          <p:nvSpPr>
            <p:cNvPr id="11411" name="Freeform 91"/>
            <p:cNvSpPr>
              <a:spLocks/>
            </p:cNvSpPr>
            <p:nvPr/>
          </p:nvSpPr>
          <p:spPr bwMode="auto">
            <a:xfrm>
              <a:off x="2883" y="1687"/>
              <a:ext cx="19" cy="39"/>
            </a:xfrm>
            <a:custGeom>
              <a:avLst/>
              <a:gdLst>
                <a:gd name="T0" fmla="*/ 0 w 19"/>
                <a:gd name="T1" fmla="*/ 35 h 39"/>
                <a:gd name="T2" fmla="*/ 0 w 19"/>
                <a:gd name="T3" fmla="*/ 36 h 39"/>
                <a:gd name="T4" fmla="*/ 1 w 19"/>
                <a:gd name="T5" fmla="*/ 37 h 39"/>
                <a:gd name="T6" fmla="*/ 3 w 19"/>
                <a:gd name="T7" fmla="*/ 39 h 39"/>
                <a:gd name="T8" fmla="*/ 4 w 19"/>
                <a:gd name="T9" fmla="*/ 39 h 39"/>
                <a:gd name="T10" fmla="*/ 5 w 19"/>
                <a:gd name="T11" fmla="*/ 39 h 39"/>
                <a:gd name="T12" fmla="*/ 7 w 19"/>
                <a:gd name="T13" fmla="*/ 39 h 39"/>
                <a:gd name="T14" fmla="*/ 8 w 19"/>
                <a:gd name="T15" fmla="*/ 37 h 39"/>
                <a:gd name="T16" fmla="*/ 8 w 19"/>
                <a:gd name="T17" fmla="*/ 36 h 39"/>
                <a:gd name="T18" fmla="*/ 16 w 19"/>
                <a:gd name="T19" fmla="*/ 10 h 39"/>
                <a:gd name="T20" fmla="*/ 19 w 19"/>
                <a:gd name="T21" fmla="*/ 5 h 39"/>
                <a:gd name="T22" fmla="*/ 19 w 19"/>
                <a:gd name="T23" fmla="*/ 3 h 39"/>
                <a:gd name="T24" fmla="*/ 18 w 19"/>
                <a:gd name="T25" fmla="*/ 2 h 39"/>
                <a:gd name="T26" fmla="*/ 16 w 19"/>
                <a:gd name="T27" fmla="*/ 0 h 39"/>
                <a:gd name="T28" fmla="*/ 15 w 19"/>
                <a:gd name="T29" fmla="*/ 0 h 39"/>
                <a:gd name="T30" fmla="*/ 14 w 19"/>
                <a:gd name="T31" fmla="*/ 0 h 39"/>
                <a:gd name="T32" fmla="*/ 12 w 19"/>
                <a:gd name="T33" fmla="*/ 0 h 39"/>
                <a:gd name="T34" fmla="*/ 11 w 19"/>
                <a:gd name="T35" fmla="*/ 2 h 39"/>
                <a:gd name="T36" fmla="*/ 11 w 19"/>
                <a:gd name="T37" fmla="*/ 3 h 39"/>
                <a:gd name="T38" fmla="*/ 8 w 19"/>
                <a:gd name="T39" fmla="*/ 9 h 39"/>
                <a:gd name="T40" fmla="*/ 0 w 19"/>
                <a:gd name="T41" fmla="*/ 35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9"/>
                <a:gd name="T65" fmla="*/ 19 w 1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9">
                  <a:moveTo>
                    <a:pt x="0" y="35"/>
                  </a:moveTo>
                  <a:lnTo>
                    <a:pt x="0" y="36"/>
                  </a:lnTo>
                  <a:lnTo>
                    <a:pt x="1" y="37"/>
                  </a:lnTo>
                  <a:lnTo>
                    <a:pt x="3" y="39"/>
                  </a:lnTo>
                  <a:lnTo>
                    <a:pt x="4" y="39"/>
                  </a:lnTo>
                  <a:lnTo>
                    <a:pt x="5" y="39"/>
                  </a:lnTo>
                  <a:lnTo>
                    <a:pt x="7" y="39"/>
                  </a:lnTo>
                  <a:lnTo>
                    <a:pt x="8" y="37"/>
                  </a:lnTo>
                  <a:lnTo>
                    <a:pt x="8" y="36"/>
                  </a:lnTo>
                  <a:lnTo>
                    <a:pt x="16" y="10"/>
                  </a:lnTo>
                  <a:lnTo>
                    <a:pt x="19" y="5"/>
                  </a:lnTo>
                  <a:lnTo>
                    <a:pt x="19" y="3"/>
                  </a:lnTo>
                  <a:lnTo>
                    <a:pt x="18" y="2"/>
                  </a:lnTo>
                  <a:lnTo>
                    <a:pt x="16" y="0"/>
                  </a:lnTo>
                  <a:lnTo>
                    <a:pt x="15" y="0"/>
                  </a:lnTo>
                  <a:lnTo>
                    <a:pt x="14" y="0"/>
                  </a:lnTo>
                  <a:lnTo>
                    <a:pt x="12" y="0"/>
                  </a:lnTo>
                  <a:lnTo>
                    <a:pt x="11" y="2"/>
                  </a:lnTo>
                  <a:lnTo>
                    <a:pt x="11" y="3"/>
                  </a:lnTo>
                  <a:lnTo>
                    <a:pt x="8" y="9"/>
                  </a:lnTo>
                  <a:lnTo>
                    <a:pt x="0" y="35"/>
                  </a:lnTo>
                  <a:close/>
                </a:path>
              </a:pathLst>
            </a:custGeom>
            <a:solidFill>
              <a:srgbClr val="000000"/>
            </a:solidFill>
            <a:ln w="28575">
              <a:solidFill>
                <a:srgbClr val="000000"/>
              </a:solidFill>
              <a:round/>
              <a:headEnd/>
              <a:tailEnd/>
            </a:ln>
          </p:spPr>
          <p:txBody>
            <a:bodyPr/>
            <a:lstStyle/>
            <a:p>
              <a:endParaRPr lang="de-DE"/>
            </a:p>
          </p:txBody>
        </p:sp>
        <p:sp>
          <p:nvSpPr>
            <p:cNvPr id="11412" name="Freeform 92"/>
            <p:cNvSpPr>
              <a:spLocks/>
            </p:cNvSpPr>
            <p:nvPr/>
          </p:nvSpPr>
          <p:spPr bwMode="auto">
            <a:xfrm>
              <a:off x="2902" y="1633"/>
              <a:ext cx="21" cy="39"/>
            </a:xfrm>
            <a:custGeom>
              <a:avLst/>
              <a:gdLst>
                <a:gd name="T0" fmla="*/ 0 w 21"/>
                <a:gd name="T1" fmla="*/ 34 h 39"/>
                <a:gd name="T2" fmla="*/ 0 w 21"/>
                <a:gd name="T3" fmla="*/ 35 h 39"/>
                <a:gd name="T4" fmla="*/ 1 w 21"/>
                <a:gd name="T5" fmla="*/ 37 h 39"/>
                <a:gd name="T6" fmla="*/ 3 w 21"/>
                <a:gd name="T7" fmla="*/ 38 h 39"/>
                <a:gd name="T8" fmla="*/ 4 w 21"/>
                <a:gd name="T9" fmla="*/ 39 h 39"/>
                <a:gd name="T10" fmla="*/ 5 w 21"/>
                <a:gd name="T11" fmla="*/ 39 h 39"/>
                <a:gd name="T12" fmla="*/ 7 w 21"/>
                <a:gd name="T13" fmla="*/ 38 h 39"/>
                <a:gd name="T14" fmla="*/ 8 w 21"/>
                <a:gd name="T15" fmla="*/ 37 h 39"/>
                <a:gd name="T16" fmla="*/ 8 w 21"/>
                <a:gd name="T17" fmla="*/ 35 h 39"/>
                <a:gd name="T18" fmla="*/ 21 w 21"/>
                <a:gd name="T19" fmla="*/ 5 h 39"/>
                <a:gd name="T20" fmla="*/ 21 w 21"/>
                <a:gd name="T21" fmla="*/ 4 h 39"/>
                <a:gd name="T22" fmla="*/ 19 w 21"/>
                <a:gd name="T23" fmla="*/ 2 h 39"/>
                <a:gd name="T24" fmla="*/ 18 w 21"/>
                <a:gd name="T25" fmla="*/ 1 h 39"/>
                <a:gd name="T26" fmla="*/ 16 w 21"/>
                <a:gd name="T27" fmla="*/ 0 h 39"/>
                <a:gd name="T28" fmla="*/ 15 w 21"/>
                <a:gd name="T29" fmla="*/ 0 h 39"/>
                <a:gd name="T30" fmla="*/ 14 w 21"/>
                <a:gd name="T31" fmla="*/ 1 h 39"/>
                <a:gd name="T32" fmla="*/ 12 w 21"/>
                <a:gd name="T33" fmla="*/ 2 h 39"/>
                <a:gd name="T34" fmla="*/ 12 w 21"/>
                <a:gd name="T35" fmla="*/ 4 h 39"/>
                <a:gd name="T36" fmla="*/ 0 w 21"/>
                <a:gd name="T37" fmla="*/ 34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9"/>
                <a:gd name="T59" fmla="*/ 21 w 21"/>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9">
                  <a:moveTo>
                    <a:pt x="0" y="34"/>
                  </a:moveTo>
                  <a:lnTo>
                    <a:pt x="0" y="35"/>
                  </a:lnTo>
                  <a:lnTo>
                    <a:pt x="1" y="37"/>
                  </a:lnTo>
                  <a:lnTo>
                    <a:pt x="3" y="38"/>
                  </a:lnTo>
                  <a:lnTo>
                    <a:pt x="4" y="39"/>
                  </a:lnTo>
                  <a:lnTo>
                    <a:pt x="5" y="39"/>
                  </a:lnTo>
                  <a:lnTo>
                    <a:pt x="7" y="38"/>
                  </a:lnTo>
                  <a:lnTo>
                    <a:pt x="8" y="37"/>
                  </a:lnTo>
                  <a:lnTo>
                    <a:pt x="8" y="35"/>
                  </a:lnTo>
                  <a:lnTo>
                    <a:pt x="21" y="5"/>
                  </a:lnTo>
                  <a:lnTo>
                    <a:pt x="21" y="4"/>
                  </a:lnTo>
                  <a:lnTo>
                    <a:pt x="19" y="2"/>
                  </a:lnTo>
                  <a:lnTo>
                    <a:pt x="18" y="1"/>
                  </a:lnTo>
                  <a:lnTo>
                    <a:pt x="16" y="0"/>
                  </a:lnTo>
                  <a:lnTo>
                    <a:pt x="15" y="0"/>
                  </a:lnTo>
                  <a:lnTo>
                    <a:pt x="14" y="1"/>
                  </a:lnTo>
                  <a:lnTo>
                    <a:pt x="12" y="2"/>
                  </a:lnTo>
                  <a:lnTo>
                    <a:pt x="12" y="4"/>
                  </a:lnTo>
                  <a:lnTo>
                    <a:pt x="0" y="34"/>
                  </a:lnTo>
                  <a:close/>
                </a:path>
              </a:pathLst>
            </a:custGeom>
            <a:solidFill>
              <a:srgbClr val="000000"/>
            </a:solidFill>
            <a:ln w="28575">
              <a:solidFill>
                <a:srgbClr val="000000"/>
              </a:solidFill>
              <a:round/>
              <a:headEnd/>
              <a:tailEnd/>
            </a:ln>
          </p:spPr>
          <p:txBody>
            <a:bodyPr/>
            <a:lstStyle/>
            <a:p>
              <a:endParaRPr lang="de-DE"/>
            </a:p>
          </p:txBody>
        </p:sp>
        <p:sp>
          <p:nvSpPr>
            <p:cNvPr id="11413" name="Freeform 93"/>
            <p:cNvSpPr>
              <a:spLocks/>
            </p:cNvSpPr>
            <p:nvPr/>
          </p:nvSpPr>
          <p:spPr bwMode="auto">
            <a:xfrm>
              <a:off x="2923" y="1579"/>
              <a:ext cx="20" cy="40"/>
            </a:xfrm>
            <a:custGeom>
              <a:avLst/>
              <a:gdLst>
                <a:gd name="T0" fmla="*/ 0 w 20"/>
                <a:gd name="T1" fmla="*/ 35 h 40"/>
                <a:gd name="T2" fmla="*/ 0 w 20"/>
                <a:gd name="T3" fmla="*/ 36 h 40"/>
                <a:gd name="T4" fmla="*/ 1 w 20"/>
                <a:gd name="T5" fmla="*/ 37 h 40"/>
                <a:gd name="T6" fmla="*/ 2 w 20"/>
                <a:gd name="T7" fmla="*/ 39 h 40"/>
                <a:gd name="T8" fmla="*/ 4 w 20"/>
                <a:gd name="T9" fmla="*/ 40 h 40"/>
                <a:gd name="T10" fmla="*/ 5 w 20"/>
                <a:gd name="T11" fmla="*/ 40 h 40"/>
                <a:gd name="T12" fmla="*/ 6 w 20"/>
                <a:gd name="T13" fmla="*/ 39 h 40"/>
                <a:gd name="T14" fmla="*/ 8 w 20"/>
                <a:gd name="T15" fmla="*/ 37 h 40"/>
                <a:gd name="T16" fmla="*/ 8 w 20"/>
                <a:gd name="T17" fmla="*/ 36 h 40"/>
                <a:gd name="T18" fmla="*/ 17 w 20"/>
                <a:gd name="T19" fmla="*/ 11 h 40"/>
                <a:gd name="T20" fmla="*/ 20 w 20"/>
                <a:gd name="T21" fmla="*/ 6 h 40"/>
                <a:gd name="T22" fmla="*/ 20 w 20"/>
                <a:gd name="T23" fmla="*/ 5 h 40"/>
                <a:gd name="T24" fmla="*/ 19 w 20"/>
                <a:gd name="T25" fmla="*/ 3 h 40"/>
                <a:gd name="T26" fmla="*/ 17 w 20"/>
                <a:gd name="T27" fmla="*/ 2 h 40"/>
                <a:gd name="T28" fmla="*/ 16 w 20"/>
                <a:gd name="T29" fmla="*/ 0 h 40"/>
                <a:gd name="T30" fmla="*/ 15 w 20"/>
                <a:gd name="T31" fmla="*/ 0 h 40"/>
                <a:gd name="T32" fmla="*/ 13 w 20"/>
                <a:gd name="T33" fmla="*/ 2 h 40"/>
                <a:gd name="T34" fmla="*/ 12 w 20"/>
                <a:gd name="T35" fmla="*/ 3 h 40"/>
                <a:gd name="T36" fmla="*/ 12 w 20"/>
                <a:gd name="T37" fmla="*/ 5 h 40"/>
                <a:gd name="T38" fmla="*/ 9 w 20"/>
                <a:gd name="T39" fmla="*/ 10 h 40"/>
                <a:gd name="T40" fmla="*/ 0 w 20"/>
                <a:gd name="T41" fmla="*/ 35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40"/>
                <a:gd name="T65" fmla="*/ 20 w 2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40">
                  <a:moveTo>
                    <a:pt x="0" y="35"/>
                  </a:moveTo>
                  <a:lnTo>
                    <a:pt x="0" y="36"/>
                  </a:lnTo>
                  <a:lnTo>
                    <a:pt x="1" y="37"/>
                  </a:lnTo>
                  <a:lnTo>
                    <a:pt x="2" y="39"/>
                  </a:lnTo>
                  <a:lnTo>
                    <a:pt x="4" y="40"/>
                  </a:lnTo>
                  <a:lnTo>
                    <a:pt x="5" y="40"/>
                  </a:lnTo>
                  <a:lnTo>
                    <a:pt x="6" y="39"/>
                  </a:lnTo>
                  <a:lnTo>
                    <a:pt x="8" y="37"/>
                  </a:lnTo>
                  <a:lnTo>
                    <a:pt x="8" y="36"/>
                  </a:lnTo>
                  <a:lnTo>
                    <a:pt x="17" y="11"/>
                  </a:lnTo>
                  <a:lnTo>
                    <a:pt x="20" y="6"/>
                  </a:lnTo>
                  <a:lnTo>
                    <a:pt x="20" y="5"/>
                  </a:lnTo>
                  <a:lnTo>
                    <a:pt x="19" y="3"/>
                  </a:lnTo>
                  <a:lnTo>
                    <a:pt x="17" y="2"/>
                  </a:lnTo>
                  <a:lnTo>
                    <a:pt x="16" y="0"/>
                  </a:lnTo>
                  <a:lnTo>
                    <a:pt x="15" y="0"/>
                  </a:lnTo>
                  <a:lnTo>
                    <a:pt x="13" y="2"/>
                  </a:lnTo>
                  <a:lnTo>
                    <a:pt x="12" y="3"/>
                  </a:lnTo>
                  <a:lnTo>
                    <a:pt x="12" y="5"/>
                  </a:lnTo>
                  <a:lnTo>
                    <a:pt x="9" y="10"/>
                  </a:lnTo>
                  <a:lnTo>
                    <a:pt x="0" y="35"/>
                  </a:lnTo>
                  <a:close/>
                </a:path>
              </a:pathLst>
            </a:custGeom>
            <a:solidFill>
              <a:srgbClr val="000000"/>
            </a:solidFill>
            <a:ln w="28575">
              <a:solidFill>
                <a:srgbClr val="000000"/>
              </a:solidFill>
              <a:round/>
              <a:headEnd/>
              <a:tailEnd/>
            </a:ln>
          </p:spPr>
          <p:txBody>
            <a:bodyPr/>
            <a:lstStyle/>
            <a:p>
              <a:endParaRPr lang="de-DE"/>
            </a:p>
          </p:txBody>
        </p:sp>
        <p:sp>
          <p:nvSpPr>
            <p:cNvPr id="11414" name="Freeform 94"/>
            <p:cNvSpPr>
              <a:spLocks/>
            </p:cNvSpPr>
            <p:nvPr/>
          </p:nvSpPr>
          <p:spPr bwMode="auto">
            <a:xfrm>
              <a:off x="2943" y="1526"/>
              <a:ext cx="19" cy="38"/>
            </a:xfrm>
            <a:custGeom>
              <a:avLst/>
              <a:gdLst>
                <a:gd name="T0" fmla="*/ 0 w 19"/>
                <a:gd name="T1" fmla="*/ 34 h 38"/>
                <a:gd name="T2" fmla="*/ 0 w 19"/>
                <a:gd name="T3" fmla="*/ 36 h 38"/>
                <a:gd name="T4" fmla="*/ 0 w 19"/>
                <a:gd name="T5" fmla="*/ 37 h 38"/>
                <a:gd name="T6" fmla="*/ 1 w 19"/>
                <a:gd name="T7" fmla="*/ 38 h 38"/>
                <a:gd name="T8" fmla="*/ 3 w 19"/>
                <a:gd name="T9" fmla="*/ 38 h 38"/>
                <a:gd name="T10" fmla="*/ 4 w 19"/>
                <a:gd name="T11" fmla="*/ 38 h 38"/>
                <a:gd name="T12" fmla="*/ 6 w 19"/>
                <a:gd name="T13" fmla="*/ 38 h 38"/>
                <a:gd name="T14" fmla="*/ 7 w 19"/>
                <a:gd name="T15" fmla="*/ 37 h 38"/>
                <a:gd name="T16" fmla="*/ 8 w 19"/>
                <a:gd name="T17" fmla="*/ 36 h 38"/>
                <a:gd name="T18" fmla="*/ 11 w 19"/>
                <a:gd name="T19" fmla="*/ 29 h 38"/>
                <a:gd name="T20" fmla="*/ 19 w 19"/>
                <a:gd name="T21" fmla="*/ 4 h 38"/>
                <a:gd name="T22" fmla="*/ 19 w 19"/>
                <a:gd name="T23" fmla="*/ 3 h 38"/>
                <a:gd name="T24" fmla="*/ 18 w 19"/>
                <a:gd name="T25" fmla="*/ 2 h 38"/>
                <a:gd name="T26" fmla="*/ 17 w 19"/>
                <a:gd name="T27" fmla="*/ 0 h 38"/>
                <a:gd name="T28" fmla="*/ 15 w 19"/>
                <a:gd name="T29" fmla="*/ 0 h 38"/>
                <a:gd name="T30" fmla="*/ 14 w 19"/>
                <a:gd name="T31" fmla="*/ 0 h 38"/>
                <a:gd name="T32" fmla="*/ 12 w 19"/>
                <a:gd name="T33" fmla="*/ 0 h 38"/>
                <a:gd name="T34" fmla="*/ 11 w 19"/>
                <a:gd name="T35" fmla="*/ 2 h 38"/>
                <a:gd name="T36" fmla="*/ 11 w 19"/>
                <a:gd name="T37" fmla="*/ 3 h 38"/>
                <a:gd name="T38" fmla="*/ 3 w 19"/>
                <a:gd name="T39" fmla="*/ 28 h 38"/>
                <a:gd name="T40" fmla="*/ 0 w 19"/>
                <a:gd name="T41" fmla="*/ 34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8"/>
                <a:gd name="T65" fmla="*/ 19 w 19"/>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8">
                  <a:moveTo>
                    <a:pt x="0" y="34"/>
                  </a:moveTo>
                  <a:lnTo>
                    <a:pt x="0" y="36"/>
                  </a:lnTo>
                  <a:lnTo>
                    <a:pt x="0" y="37"/>
                  </a:lnTo>
                  <a:lnTo>
                    <a:pt x="1" y="38"/>
                  </a:lnTo>
                  <a:lnTo>
                    <a:pt x="3" y="38"/>
                  </a:lnTo>
                  <a:lnTo>
                    <a:pt x="4" y="38"/>
                  </a:lnTo>
                  <a:lnTo>
                    <a:pt x="6" y="38"/>
                  </a:lnTo>
                  <a:lnTo>
                    <a:pt x="7" y="37"/>
                  </a:lnTo>
                  <a:lnTo>
                    <a:pt x="8" y="36"/>
                  </a:lnTo>
                  <a:lnTo>
                    <a:pt x="11" y="29"/>
                  </a:lnTo>
                  <a:lnTo>
                    <a:pt x="19" y="4"/>
                  </a:lnTo>
                  <a:lnTo>
                    <a:pt x="19" y="3"/>
                  </a:lnTo>
                  <a:lnTo>
                    <a:pt x="18" y="2"/>
                  </a:lnTo>
                  <a:lnTo>
                    <a:pt x="17" y="0"/>
                  </a:lnTo>
                  <a:lnTo>
                    <a:pt x="15" y="0"/>
                  </a:lnTo>
                  <a:lnTo>
                    <a:pt x="14" y="0"/>
                  </a:lnTo>
                  <a:lnTo>
                    <a:pt x="12" y="0"/>
                  </a:lnTo>
                  <a:lnTo>
                    <a:pt x="11" y="2"/>
                  </a:lnTo>
                  <a:lnTo>
                    <a:pt x="11" y="3"/>
                  </a:lnTo>
                  <a:lnTo>
                    <a:pt x="3" y="28"/>
                  </a:lnTo>
                  <a:lnTo>
                    <a:pt x="0" y="34"/>
                  </a:lnTo>
                  <a:close/>
                </a:path>
              </a:pathLst>
            </a:custGeom>
            <a:solidFill>
              <a:srgbClr val="000000"/>
            </a:solidFill>
            <a:ln w="28575">
              <a:solidFill>
                <a:srgbClr val="000000"/>
              </a:solidFill>
              <a:round/>
              <a:headEnd/>
              <a:tailEnd/>
            </a:ln>
          </p:spPr>
          <p:txBody>
            <a:bodyPr/>
            <a:lstStyle/>
            <a:p>
              <a:endParaRPr lang="de-DE"/>
            </a:p>
          </p:txBody>
        </p:sp>
        <p:sp>
          <p:nvSpPr>
            <p:cNvPr id="11415" name="Freeform 95"/>
            <p:cNvSpPr>
              <a:spLocks/>
            </p:cNvSpPr>
            <p:nvPr/>
          </p:nvSpPr>
          <p:spPr bwMode="auto">
            <a:xfrm>
              <a:off x="2962" y="1472"/>
              <a:ext cx="18" cy="39"/>
            </a:xfrm>
            <a:custGeom>
              <a:avLst/>
              <a:gdLst>
                <a:gd name="T0" fmla="*/ 0 w 18"/>
                <a:gd name="T1" fmla="*/ 34 h 39"/>
                <a:gd name="T2" fmla="*/ 0 w 18"/>
                <a:gd name="T3" fmla="*/ 35 h 39"/>
                <a:gd name="T4" fmla="*/ 0 w 18"/>
                <a:gd name="T5" fmla="*/ 36 h 39"/>
                <a:gd name="T6" fmla="*/ 2 w 18"/>
                <a:gd name="T7" fmla="*/ 38 h 39"/>
                <a:gd name="T8" fmla="*/ 3 w 18"/>
                <a:gd name="T9" fmla="*/ 39 h 39"/>
                <a:gd name="T10" fmla="*/ 4 w 18"/>
                <a:gd name="T11" fmla="*/ 39 h 39"/>
                <a:gd name="T12" fmla="*/ 6 w 18"/>
                <a:gd name="T13" fmla="*/ 38 h 39"/>
                <a:gd name="T14" fmla="*/ 7 w 18"/>
                <a:gd name="T15" fmla="*/ 36 h 39"/>
                <a:gd name="T16" fmla="*/ 8 w 18"/>
                <a:gd name="T17" fmla="*/ 35 h 39"/>
                <a:gd name="T18" fmla="*/ 14 w 18"/>
                <a:gd name="T19" fmla="*/ 17 h 39"/>
                <a:gd name="T20" fmla="*/ 18 w 18"/>
                <a:gd name="T21" fmla="*/ 4 h 39"/>
                <a:gd name="T22" fmla="*/ 18 w 18"/>
                <a:gd name="T23" fmla="*/ 2 h 39"/>
                <a:gd name="T24" fmla="*/ 18 w 18"/>
                <a:gd name="T25" fmla="*/ 1 h 39"/>
                <a:gd name="T26" fmla="*/ 17 w 18"/>
                <a:gd name="T27" fmla="*/ 0 h 39"/>
                <a:gd name="T28" fmla="*/ 15 w 18"/>
                <a:gd name="T29" fmla="*/ 0 h 39"/>
                <a:gd name="T30" fmla="*/ 14 w 18"/>
                <a:gd name="T31" fmla="*/ 0 h 39"/>
                <a:gd name="T32" fmla="*/ 13 w 18"/>
                <a:gd name="T33" fmla="*/ 0 h 39"/>
                <a:gd name="T34" fmla="*/ 11 w 18"/>
                <a:gd name="T35" fmla="*/ 1 h 39"/>
                <a:gd name="T36" fmla="*/ 10 w 18"/>
                <a:gd name="T37" fmla="*/ 2 h 39"/>
                <a:gd name="T38" fmla="*/ 6 w 18"/>
                <a:gd name="T39" fmla="*/ 16 h 39"/>
                <a:gd name="T40" fmla="*/ 0 w 18"/>
                <a:gd name="T41" fmla="*/ 34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9"/>
                <a:gd name="T65" fmla="*/ 18 w 1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9">
                  <a:moveTo>
                    <a:pt x="0" y="34"/>
                  </a:moveTo>
                  <a:lnTo>
                    <a:pt x="0" y="35"/>
                  </a:lnTo>
                  <a:lnTo>
                    <a:pt x="0" y="36"/>
                  </a:lnTo>
                  <a:lnTo>
                    <a:pt x="2" y="38"/>
                  </a:lnTo>
                  <a:lnTo>
                    <a:pt x="3" y="39"/>
                  </a:lnTo>
                  <a:lnTo>
                    <a:pt x="4" y="39"/>
                  </a:lnTo>
                  <a:lnTo>
                    <a:pt x="6" y="38"/>
                  </a:lnTo>
                  <a:lnTo>
                    <a:pt x="7" y="36"/>
                  </a:lnTo>
                  <a:lnTo>
                    <a:pt x="8" y="35"/>
                  </a:lnTo>
                  <a:lnTo>
                    <a:pt x="14" y="17"/>
                  </a:lnTo>
                  <a:lnTo>
                    <a:pt x="18" y="4"/>
                  </a:lnTo>
                  <a:lnTo>
                    <a:pt x="18" y="2"/>
                  </a:lnTo>
                  <a:lnTo>
                    <a:pt x="18" y="1"/>
                  </a:lnTo>
                  <a:lnTo>
                    <a:pt x="17" y="0"/>
                  </a:lnTo>
                  <a:lnTo>
                    <a:pt x="15" y="0"/>
                  </a:lnTo>
                  <a:lnTo>
                    <a:pt x="14" y="0"/>
                  </a:lnTo>
                  <a:lnTo>
                    <a:pt x="13" y="0"/>
                  </a:lnTo>
                  <a:lnTo>
                    <a:pt x="11" y="1"/>
                  </a:lnTo>
                  <a:lnTo>
                    <a:pt x="10" y="2"/>
                  </a:lnTo>
                  <a:lnTo>
                    <a:pt x="6" y="16"/>
                  </a:lnTo>
                  <a:lnTo>
                    <a:pt x="0" y="34"/>
                  </a:lnTo>
                  <a:close/>
                </a:path>
              </a:pathLst>
            </a:custGeom>
            <a:solidFill>
              <a:srgbClr val="000000"/>
            </a:solidFill>
            <a:ln w="28575">
              <a:solidFill>
                <a:srgbClr val="000000"/>
              </a:solidFill>
              <a:round/>
              <a:headEnd/>
              <a:tailEnd/>
            </a:ln>
          </p:spPr>
          <p:txBody>
            <a:bodyPr/>
            <a:lstStyle/>
            <a:p>
              <a:endParaRPr lang="de-DE"/>
            </a:p>
          </p:txBody>
        </p:sp>
        <p:sp>
          <p:nvSpPr>
            <p:cNvPr id="11416" name="Freeform 96"/>
            <p:cNvSpPr>
              <a:spLocks/>
            </p:cNvSpPr>
            <p:nvPr/>
          </p:nvSpPr>
          <p:spPr bwMode="auto">
            <a:xfrm>
              <a:off x="2980" y="1417"/>
              <a:ext cx="18" cy="40"/>
            </a:xfrm>
            <a:custGeom>
              <a:avLst/>
              <a:gdLst>
                <a:gd name="T0" fmla="*/ 0 w 18"/>
                <a:gd name="T1" fmla="*/ 34 h 40"/>
                <a:gd name="T2" fmla="*/ 0 w 18"/>
                <a:gd name="T3" fmla="*/ 35 h 40"/>
                <a:gd name="T4" fmla="*/ 0 w 18"/>
                <a:gd name="T5" fmla="*/ 37 h 40"/>
                <a:gd name="T6" fmla="*/ 1 w 18"/>
                <a:gd name="T7" fmla="*/ 38 h 40"/>
                <a:gd name="T8" fmla="*/ 3 w 18"/>
                <a:gd name="T9" fmla="*/ 40 h 40"/>
                <a:gd name="T10" fmla="*/ 4 w 18"/>
                <a:gd name="T11" fmla="*/ 40 h 40"/>
                <a:gd name="T12" fmla="*/ 6 w 18"/>
                <a:gd name="T13" fmla="*/ 38 h 40"/>
                <a:gd name="T14" fmla="*/ 7 w 18"/>
                <a:gd name="T15" fmla="*/ 37 h 40"/>
                <a:gd name="T16" fmla="*/ 8 w 18"/>
                <a:gd name="T17" fmla="*/ 35 h 40"/>
                <a:gd name="T18" fmla="*/ 14 w 18"/>
                <a:gd name="T19" fmla="*/ 18 h 40"/>
                <a:gd name="T20" fmla="*/ 18 w 18"/>
                <a:gd name="T21" fmla="*/ 4 h 40"/>
                <a:gd name="T22" fmla="*/ 18 w 18"/>
                <a:gd name="T23" fmla="*/ 3 h 40"/>
                <a:gd name="T24" fmla="*/ 18 w 18"/>
                <a:gd name="T25" fmla="*/ 1 h 40"/>
                <a:gd name="T26" fmla="*/ 16 w 18"/>
                <a:gd name="T27" fmla="*/ 0 h 40"/>
                <a:gd name="T28" fmla="*/ 15 w 18"/>
                <a:gd name="T29" fmla="*/ 0 h 40"/>
                <a:gd name="T30" fmla="*/ 14 w 18"/>
                <a:gd name="T31" fmla="*/ 0 h 40"/>
                <a:gd name="T32" fmla="*/ 12 w 18"/>
                <a:gd name="T33" fmla="*/ 0 h 40"/>
                <a:gd name="T34" fmla="*/ 11 w 18"/>
                <a:gd name="T35" fmla="*/ 1 h 40"/>
                <a:gd name="T36" fmla="*/ 10 w 18"/>
                <a:gd name="T37" fmla="*/ 3 h 40"/>
                <a:gd name="T38" fmla="*/ 6 w 18"/>
                <a:gd name="T39" fmla="*/ 16 h 40"/>
                <a:gd name="T40" fmla="*/ 0 w 18"/>
                <a:gd name="T41" fmla="*/ 34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40"/>
                <a:gd name="T65" fmla="*/ 18 w 18"/>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40">
                  <a:moveTo>
                    <a:pt x="0" y="34"/>
                  </a:moveTo>
                  <a:lnTo>
                    <a:pt x="0" y="35"/>
                  </a:lnTo>
                  <a:lnTo>
                    <a:pt x="0" y="37"/>
                  </a:lnTo>
                  <a:lnTo>
                    <a:pt x="1" y="38"/>
                  </a:lnTo>
                  <a:lnTo>
                    <a:pt x="3" y="40"/>
                  </a:lnTo>
                  <a:lnTo>
                    <a:pt x="4" y="40"/>
                  </a:lnTo>
                  <a:lnTo>
                    <a:pt x="6" y="38"/>
                  </a:lnTo>
                  <a:lnTo>
                    <a:pt x="7" y="37"/>
                  </a:lnTo>
                  <a:lnTo>
                    <a:pt x="8" y="35"/>
                  </a:lnTo>
                  <a:lnTo>
                    <a:pt x="14" y="18"/>
                  </a:lnTo>
                  <a:lnTo>
                    <a:pt x="18" y="4"/>
                  </a:lnTo>
                  <a:lnTo>
                    <a:pt x="18" y="3"/>
                  </a:lnTo>
                  <a:lnTo>
                    <a:pt x="18" y="1"/>
                  </a:lnTo>
                  <a:lnTo>
                    <a:pt x="16" y="0"/>
                  </a:lnTo>
                  <a:lnTo>
                    <a:pt x="15" y="0"/>
                  </a:lnTo>
                  <a:lnTo>
                    <a:pt x="14" y="0"/>
                  </a:lnTo>
                  <a:lnTo>
                    <a:pt x="12" y="0"/>
                  </a:lnTo>
                  <a:lnTo>
                    <a:pt x="11" y="1"/>
                  </a:lnTo>
                  <a:lnTo>
                    <a:pt x="10" y="3"/>
                  </a:lnTo>
                  <a:lnTo>
                    <a:pt x="6" y="16"/>
                  </a:lnTo>
                  <a:lnTo>
                    <a:pt x="0" y="34"/>
                  </a:lnTo>
                  <a:close/>
                </a:path>
              </a:pathLst>
            </a:custGeom>
            <a:solidFill>
              <a:srgbClr val="000000"/>
            </a:solidFill>
            <a:ln w="28575">
              <a:solidFill>
                <a:srgbClr val="000000"/>
              </a:solidFill>
              <a:round/>
              <a:headEnd/>
              <a:tailEnd/>
            </a:ln>
          </p:spPr>
          <p:txBody>
            <a:bodyPr/>
            <a:lstStyle/>
            <a:p>
              <a:endParaRPr lang="de-DE"/>
            </a:p>
          </p:txBody>
        </p:sp>
        <p:sp>
          <p:nvSpPr>
            <p:cNvPr id="11417" name="Freeform 97"/>
            <p:cNvSpPr>
              <a:spLocks/>
            </p:cNvSpPr>
            <p:nvPr/>
          </p:nvSpPr>
          <p:spPr bwMode="auto">
            <a:xfrm>
              <a:off x="2996" y="1362"/>
              <a:ext cx="18" cy="40"/>
            </a:xfrm>
            <a:custGeom>
              <a:avLst/>
              <a:gdLst>
                <a:gd name="T0" fmla="*/ 0 w 18"/>
                <a:gd name="T1" fmla="*/ 34 h 40"/>
                <a:gd name="T2" fmla="*/ 0 w 18"/>
                <a:gd name="T3" fmla="*/ 36 h 40"/>
                <a:gd name="T4" fmla="*/ 2 w 18"/>
                <a:gd name="T5" fmla="*/ 37 h 40"/>
                <a:gd name="T6" fmla="*/ 3 w 18"/>
                <a:gd name="T7" fmla="*/ 38 h 40"/>
                <a:gd name="T8" fmla="*/ 5 w 18"/>
                <a:gd name="T9" fmla="*/ 40 h 40"/>
                <a:gd name="T10" fmla="*/ 6 w 18"/>
                <a:gd name="T11" fmla="*/ 40 h 40"/>
                <a:gd name="T12" fmla="*/ 7 w 18"/>
                <a:gd name="T13" fmla="*/ 38 h 40"/>
                <a:gd name="T14" fmla="*/ 9 w 18"/>
                <a:gd name="T15" fmla="*/ 37 h 40"/>
                <a:gd name="T16" fmla="*/ 9 w 18"/>
                <a:gd name="T17" fmla="*/ 36 h 40"/>
                <a:gd name="T18" fmla="*/ 13 w 18"/>
                <a:gd name="T19" fmla="*/ 26 h 40"/>
                <a:gd name="T20" fmla="*/ 18 w 18"/>
                <a:gd name="T21" fmla="*/ 6 h 40"/>
                <a:gd name="T22" fmla="*/ 18 w 18"/>
                <a:gd name="T23" fmla="*/ 4 h 40"/>
                <a:gd name="T24" fmla="*/ 18 w 18"/>
                <a:gd name="T25" fmla="*/ 3 h 40"/>
                <a:gd name="T26" fmla="*/ 18 w 18"/>
                <a:gd name="T27" fmla="*/ 2 h 40"/>
                <a:gd name="T28" fmla="*/ 17 w 18"/>
                <a:gd name="T29" fmla="*/ 0 h 40"/>
                <a:gd name="T30" fmla="*/ 16 w 18"/>
                <a:gd name="T31" fmla="*/ 0 h 40"/>
                <a:gd name="T32" fmla="*/ 14 w 18"/>
                <a:gd name="T33" fmla="*/ 0 h 40"/>
                <a:gd name="T34" fmla="*/ 13 w 18"/>
                <a:gd name="T35" fmla="*/ 0 h 40"/>
                <a:gd name="T36" fmla="*/ 11 w 18"/>
                <a:gd name="T37" fmla="*/ 2 h 40"/>
                <a:gd name="T38" fmla="*/ 10 w 18"/>
                <a:gd name="T39" fmla="*/ 3 h 40"/>
                <a:gd name="T40" fmla="*/ 10 w 18"/>
                <a:gd name="T41" fmla="*/ 4 h 40"/>
                <a:gd name="T42" fmla="*/ 5 w 18"/>
                <a:gd name="T43" fmla="*/ 25 h 40"/>
                <a:gd name="T44" fmla="*/ 0 w 18"/>
                <a:gd name="T45" fmla="*/ 34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40"/>
                <a:gd name="T71" fmla="*/ 18 w 18"/>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40">
                  <a:moveTo>
                    <a:pt x="0" y="34"/>
                  </a:moveTo>
                  <a:lnTo>
                    <a:pt x="0" y="36"/>
                  </a:lnTo>
                  <a:lnTo>
                    <a:pt x="2" y="37"/>
                  </a:lnTo>
                  <a:lnTo>
                    <a:pt x="3" y="38"/>
                  </a:lnTo>
                  <a:lnTo>
                    <a:pt x="5" y="40"/>
                  </a:lnTo>
                  <a:lnTo>
                    <a:pt x="6" y="40"/>
                  </a:lnTo>
                  <a:lnTo>
                    <a:pt x="7" y="38"/>
                  </a:lnTo>
                  <a:lnTo>
                    <a:pt x="9" y="37"/>
                  </a:lnTo>
                  <a:lnTo>
                    <a:pt x="9" y="36"/>
                  </a:lnTo>
                  <a:lnTo>
                    <a:pt x="13" y="26"/>
                  </a:lnTo>
                  <a:lnTo>
                    <a:pt x="18" y="6"/>
                  </a:lnTo>
                  <a:lnTo>
                    <a:pt x="18" y="4"/>
                  </a:lnTo>
                  <a:lnTo>
                    <a:pt x="18" y="3"/>
                  </a:lnTo>
                  <a:lnTo>
                    <a:pt x="18" y="2"/>
                  </a:lnTo>
                  <a:lnTo>
                    <a:pt x="17" y="0"/>
                  </a:lnTo>
                  <a:lnTo>
                    <a:pt x="16" y="0"/>
                  </a:lnTo>
                  <a:lnTo>
                    <a:pt x="14" y="0"/>
                  </a:lnTo>
                  <a:lnTo>
                    <a:pt x="13" y="0"/>
                  </a:lnTo>
                  <a:lnTo>
                    <a:pt x="11" y="2"/>
                  </a:lnTo>
                  <a:lnTo>
                    <a:pt x="10" y="3"/>
                  </a:lnTo>
                  <a:lnTo>
                    <a:pt x="10" y="4"/>
                  </a:lnTo>
                  <a:lnTo>
                    <a:pt x="5" y="25"/>
                  </a:lnTo>
                  <a:lnTo>
                    <a:pt x="0" y="34"/>
                  </a:lnTo>
                  <a:close/>
                </a:path>
              </a:pathLst>
            </a:custGeom>
            <a:solidFill>
              <a:srgbClr val="000000"/>
            </a:solidFill>
            <a:ln w="28575">
              <a:solidFill>
                <a:srgbClr val="000000"/>
              </a:solidFill>
              <a:round/>
              <a:headEnd/>
              <a:tailEnd/>
            </a:ln>
          </p:spPr>
          <p:txBody>
            <a:bodyPr/>
            <a:lstStyle/>
            <a:p>
              <a:endParaRPr lang="de-DE"/>
            </a:p>
          </p:txBody>
        </p:sp>
        <p:sp>
          <p:nvSpPr>
            <p:cNvPr id="11418" name="Freeform 98"/>
            <p:cNvSpPr>
              <a:spLocks/>
            </p:cNvSpPr>
            <p:nvPr/>
          </p:nvSpPr>
          <p:spPr bwMode="auto">
            <a:xfrm>
              <a:off x="3013" y="1306"/>
              <a:ext cx="18" cy="40"/>
            </a:xfrm>
            <a:custGeom>
              <a:avLst/>
              <a:gdLst>
                <a:gd name="T0" fmla="*/ 0 w 18"/>
                <a:gd name="T1" fmla="*/ 36 h 40"/>
                <a:gd name="T2" fmla="*/ 0 w 18"/>
                <a:gd name="T3" fmla="*/ 37 h 40"/>
                <a:gd name="T4" fmla="*/ 1 w 18"/>
                <a:gd name="T5" fmla="*/ 38 h 40"/>
                <a:gd name="T6" fmla="*/ 3 w 18"/>
                <a:gd name="T7" fmla="*/ 40 h 40"/>
                <a:gd name="T8" fmla="*/ 4 w 18"/>
                <a:gd name="T9" fmla="*/ 40 h 40"/>
                <a:gd name="T10" fmla="*/ 5 w 18"/>
                <a:gd name="T11" fmla="*/ 40 h 40"/>
                <a:gd name="T12" fmla="*/ 7 w 18"/>
                <a:gd name="T13" fmla="*/ 40 h 40"/>
                <a:gd name="T14" fmla="*/ 8 w 18"/>
                <a:gd name="T15" fmla="*/ 38 h 40"/>
                <a:gd name="T16" fmla="*/ 8 w 18"/>
                <a:gd name="T17" fmla="*/ 37 h 40"/>
                <a:gd name="T18" fmla="*/ 12 w 18"/>
                <a:gd name="T19" fmla="*/ 23 h 40"/>
                <a:gd name="T20" fmla="*/ 18 w 18"/>
                <a:gd name="T21" fmla="*/ 6 h 40"/>
                <a:gd name="T22" fmla="*/ 18 w 18"/>
                <a:gd name="T23" fmla="*/ 4 h 40"/>
                <a:gd name="T24" fmla="*/ 16 w 18"/>
                <a:gd name="T25" fmla="*/ 3 h 40"/>
                <a:gd name="T26" fmla="*/ 15 w 18"/>
                <a:gd name="T27" fmla="*/ 2 h 40"/>
                <a:gd name="T28" fmla="*/ 14 w 18"/>
                <a:gd name="T29" fmla="*/ 0 h 40"/>
                <a:gd name="T30" fmla="*/ 12 w 18"/>
                <a:gd name="T31" fmla="*/ 0 h 40"/>
                <a:gd name="T32" fmla="*/ 11 w 18"/>
                <a:gd name="T33" fmla="*/ 2 h 40"/>
                <a:gd name="T34" fmla="*/ 10 w 18"/>
                <a:gd name="T35" fmla="*/ 3 h 40"/>
                <a:gd name="T36" fmla="*/ 10 w 18"/>
                <a:gd name="T37" fmla="*/ 4 h 40"/>
                <a:gd name="T38" fmla="*/ 4 w 18"/>
                <a:gd name="T39" fmla="*/ 22 h 40"/>
                <a:gd name="T40" fmla="*/ 0 w 18"/>
                <a:gd name="T41" fmla="*/ 36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40"/>
                <a:gd name="T65" fmla="*/ 18 w 18"/>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40">
                  <a:moveTo>
                    <a:pt x="0" y="36"/>
                  </a:moveTo>
                  <a:lnTo>
                    <a:pt x="0" y="37"/>
                  </a:lnTo>
                  <a:lnTo>
                    <a:pt x="1" y="38"/>
                  </a:lnTo>
                  <a:lnTo>
                    <a:pt x="3" y="40"/>
                  </a:lnTo>
                  <a:lnTo>
                    <a:pt x="4" y="40"/>
                  </a:lnTo>
                  <a:lnTo>
                    <a:pt x="5" y="40"/>
                  </a:lnTo>
                  <a:lnTo>
                    <a:pt x="7" y="40"/>
                  </a:lnTo>
                  <a:lnTo>
                    <a:pt x="8" y="38"/>
                  </a:lnTo>
                  <a:lnTo>
                    <a:pt x="8" y="37"/>
                  </a:lnTo>
                  <a:lnTo>
                    <a:pt x="12" y="23"/>
                  </a:lnTo>
                  <a:lnTo>
                    <a:pt x="18" y="6"/>
                  </a:lnTo>
                  <a:lnTo>
                    <a:pt x="18" y="4"/>
                  </a:lnTo>
                  <a:lnTo>
                    <a:pt x="16" y="3"/>
                  </a:lnTo>
                  <a:lnTo>
                    <a:pt x="15" y="2"/>
                  </a:lnTo>
                  <a:lnTo>
                    <a:pt x="14" y="0"/>
                  </a:lnTo>
                  <a:lnTo>
                    <a:pt x="12" y="0"/>
                  </a:lnTo>
                  <a:lnTo>
                    <a:pt x="11" y="2"/>
                  </a:lnTo>
                  <a:lnTo>
                    <a:pt x="10" y="3"/>
                  </a:lnTo>
                  <a:lnTo>
                    <a:pt x="10" y="4"/>
                  </a:lnTo>
                  <a:lnTo>
                    <a:pt x="4" y="22"/>
                  </a:lnTo>
                  <a:lnTo>
                    <a:pt x="0" y="36"/>
                  </a:lnTo>
                  <a:close/>
                </a:path>
              </a:pathLst>
            </a:custGeom>
            <a:solidFill>
              <a:srgbClr val="000000"/>
            </a:solidFill>
            <a:ln w="28575">
              <a:solidFill>
                <a:srgbClr val="000000"/>
              </a:solidFill>
              <a:round/>
              <a:headEnd/>
              <a:tailEnd/>
            </a:ln>
          </p:spPr>
          <p:txBody>
            <a:bodyPr/>
            <a:lstStyle/>
            <a:p>
              <a:endParaRPr lang="de-DE"/>
            </a:p>
          </p:txBody>
        </p:sp>
        <p:sp>
          <p:nvSpPr>
            <p:cNvPr id="11419" name="Freeform 99"/>
            <p:cNvSpPr>
              <a:spLocks/>
            </p:cNvSpPr>
            <p:nvPr/>
          </p:nvSpPr>
          <p:spPr bwMode="auto">
            <a:xfrm>
              <a:off x="3029" y="1258"/>
              <a:ext cx="17" cy="33"/>
            </a:xfrm>
            <a:custGeom>
              <a:avLst/>
              <a:gdLst>
                <a:gd name="T0" fmla="*/ 0 w 17"/>
                <a:gd name="T1" fmla="*/ 29 h 33"/>
                <a:gd name="T2" fmla="*/ 0 w 17"/>
                <a:gd name="T3" fmla="*/ 30 h 33"/>
                <a:gd name="T4" fmla="*/ 2 w 17"/>
                <a:gd name="T5" fmla="*/ 32 h 33"/>
                <a:gd name="T6" fmla="*/ 3 w 17"/>
                <a:gd name="T7" fmla="*/ 33 h 33"/>
                <a:gd name="T8" fmla="*/ 4 w 17"/>
                <a:gd name="T9" fmla="*/ 33 h 33"/>
                <a:gd name="T10" fmla="*/ 6 w 17"/>
                <a:gd name="T11" fmla="*/ 33 h 33"/>
                <a:gd name="T12" fmla="*/ 7 w 17"/>
                <a:gd name="T13" fmla="*/ 33 h 33"/>
                <a:gd name="T14" fmla="*/ 9 w 17"/>
                <a:gd name="T15" fmla="*/ 32 h 33"/>
                <a:gd name="T16" fmla="*/ 9 w 17"/>
                <a:gd name="T17" fmla="*/ 30 h 33"/>
                <a:gd name="T18" fmla="*/ 17 w 17"/>
                <a:gd name="T19" fmla="*/ 6 h 33"/>
                <a:gd name="T20" fmla="*/ 17 w 17"/>
                <a:gd name="T21" fmla="*/ 4 h 33"/>
                <a:gd name="T22" fmla="*/ 15 w 17"/>
                <a:gd name="T23" fmla="*/ 3 h 33"/>
                <a:gd name="T24" fmla="*/ 14 w 17"/>
                <a:gd name="T25" fmla="*/ 2 h 33"/>
                <a:gd name="T26" fmla="*/ 13 w 17"/>
                <a:gd name="T27" fmla="*/ 0 h 33"/>
                <a:gd name="T28" fmla="*/ 13 w 17"/>
                <a:gd name="T29" fmla="*/ 0 h 33"/>
                <a:gd name="T30" fmla="*/ 11 w 17"/>
                <a:gd name="T31" fmla="*/ 2 h 33"/>
                <a:gd name="T32" fmla="*/ 10 w 17"/>
                <a:gd name="T33" fmla="*/ 3 h 33"/>
                <a:gd name="T34" fmla="*/ 9 w 17"/>
                <a:gd name="T35" fmla="*/ 4 h 33"/>
                <a:gd name="T36" fmla="*/ 0 w 17"/>
                <a:gd name="T37" fmla="*/ 29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9"/>
                  </a:moveTo>
                  <a:lnTo>
                    <a:pt x="0" y="30"/>
                  </a:lnTo>
                  <a:lnTo>
                    <a:pt x="2" y="32"/>
                  </a:lnTo>
                  <a:lnTo>
                    <a:pt x="3" y="33"/>
                  </a:lnTo>
                  <a:lnTo>
                    <a:pt x="4" y="33"/>
                  </a:lnTo>
                  <a:lnTo>
                    <a:pt x="6" y="33"/>
                  </a:lnTo>
                  <a:lnTo>
                    <a:pt x="7" y="33"/>
                  </a:lnTo>
                  <a:lnTo>
                    <a:pt x="9" y="32"/>
                  </a:lnTo>
                  <a:lnTo>
                    <a:pt x="9" y="30"/>
                  </a:lnTo>
                  <a:lnTo>
                    <a:pt x="17" y="6"/>
                  </a:lnTo>
                  <a:lnTo>
                    <a:pt x="17" y="4"/>
                  </a:lnTo>
                  <a:lnTo>
                    <a:pt x="15" y="3"/>
                  </a:lnTo>
                  <a:lnTo>
                    <a:pt x="14" y="2"/>
                  </a:lnTo>
                  <a:lnTo>
                    <a:pt x="13" y="0"/>
                  </a:lnTo>
                  <a:lnTo>
                    <a:pt x="11" y="2"/>
                  </a:lnTo>
                  <a:lnTo>
                    <a:pt x="10" y="3"/>
                  </a:lnTo>
                  <a:lnTo>
                    <a:pt x="9" y="4"/>
                  </a:lnTo>
                  <a:lnTo>
                    <a:pt x="0" y="29"/>
                  </a:lnTo>
                  <a:close/>
                </a:path>
              </a:pathLst>
            </a:custGeom>
            <a:solidFill>
              <a:srgbClr val="000000"/>
            </a:solidFill>
            <a:ln w="28575">
              <a:solidFill>
                <a:srgbClr val="000000"/>
              </a:solidFill>
              <a:round/>
              <a:headEnd/>
              <a:tailEnd/>
            </a:ln>
          </p:spPr>
          <p:txBody>
            <a:bodyPr/>
            <a:lstStyle/>
            <a:p>
              <a:endParaRPr lang="de-DE"/>
            </a:p>
          </p:txBody>
        </p:sp>
      </p:grpSp>
      <p:sp>
        <p:nvSpPr>
          <p:cNvPr id="11303" name="Freeform 101"/>
          <p:cNvSpPr>
            <a:spLocks/>
          </p:cNvSpPr>
          <p:nvPr/>
        </p:nvSpPr>
        <p:spPr bwMode="auto">
          <a:xfrm>
            <a:off x="4002924" y="2397125"/>
            <a:ext cx="1701800" cy="2038350"/>
          </a:xfrm>
          <a:custGeom>
            <a:avLst/>
            <a:gdLst>
              <a:gd name="T0" fmla="*/ 2147483647 w 1072"/>
              <a:gd name="T1" fmla="*/ 2147483647 h 1284"/>
              <a:gd name="T2" fmla="*/ 2147483647 w 1072"/>
              <a:gd name="T3" fmla="*/ 0 h 1284"/>
              <a:gd name="T4" fmla="*/ 0 w 1072"/>
              <a:gd name="T5" fmla="*/ 2147483647 h 1284"/>
              <a:gd name="T6" fmla="*/ 2147483647 w 1072"/>
              <a:gd name="T7" fmla="*/ 2147483647 h 1284"/>
              <a:gd name="T8" fmla="*/ 2147483647 w 1072"/>
              <a:gd name="T9" fmla="*/ 2147483647 h 1284"/>
              <a:gd name="T10" fmla="*/ 0 60000 65536"/>
              <a:gd name="T11" fmla="*/ 0 60000 65536"/>
              <a:gd name="T12" fmla="*/ 0 60000 65536"/>
              <a:gd name="T13" fmla="*/ 0 60000 65536"/>
              <a:gd name="T14" fmla="*/ 0 60000 65536"/>
              <a:gd name="T15" fmla="*/ 0 w 1072"/>
              <a:gd name="T16" fmla="*/ 0 h 1284"/>
              <a:gd name="T17" fmla="*/ 1072 w 1072"/>
              <a:gd name="T18" fmla="*/ 1284 h 1284"/>
            </a:gdLst>
            <a:ahLst/>
            <a:cxnLst>
              <a:cxn ang="T10">
                <a:pos x="T0" y="T1"/>
              </a:cxn>
              <a:cxn ang="T11">
                <a:pos x="T2" y="T3"/>
              </a:cxn>
              <a:cxn ang="T12">
                <a:pos x="T4" y="T5"/>
              </a:cxn>
              <a:cxn ang="T13">
                <a:pos x="T6" y="T7"/>
              </a:cxn>
              <a:cxn ang="T14">
                <a:pos x="T8" y="T9"/>
              </a:cxn>
            </a:cxnLst>
            <a:rect l="T15" t="T16" r="T17" b="T18"/>
            <a:pathLst>
              <a:path w="1072" h="1284">
                <a:moveTo>
                  <a:pt x="1072" y="12"/>
                </a:moveTo>
                <a:lnTo>
                  <a:pt x="1061" y="0"/>
                </a:lnTo>
                <a:lnTo>
                  <a:pt x="0" y="1272"/>
                </a:lnTo>
                <a:lnTo>
                  <a:pt x="11" y="1284"/>
                </a:lnTo>
                <a:lnTo>
                  <a:pt x="1072" y="12"/>
                </a:lnTo>
                <a:close/>
              </a:path>
            </a:pathLst>
          </a:custGeom>
          <a:solidFill>
            <a:srgbClr val="FF3300"/>
          </a:solidFill>
          <a:ln w="9525">
            <a:solidFill>
              <a:srgbClr val="BC0000"/>
            </a:solidFill>
            <a:round/>
            <a:headEnd/>
            <a:tailEnd/>
          </a:ln>
        </p:spPr>
        <p:txBody>
          <a:bodyPr/>
          <a:lstStyle/>
          <a:p>
            <a:endParaRPr lang="de-DE"/>
          </a:p>
        </p:txBody>
      </p:sp>
      <p:sp>
        <p:nvSpPr>
          <p:cNvPr id="11304" name="Oval 102"/>
          <p:cNvSpPr>
            <a:spLocks noChangeArrowheads="1"/>
          </p:cNvSpPr>
          <p:nvPr/>
        </p:nvSpPr>
        <p:spPr bwMode="auto">
          <a:xfrm>
            <a:off x="4583113" y="3624263"/>
            <a:ext cx="104775" cy="104775"/>
          </a:xfrm>
          <a:prstGeom prst="ellipse">
            <a:avLst/>
          </a:prstGeom>
          <a:solidFill>
            <a:srgbClr val="000000"/>
          </a:solidFill>
          <a:ln w="12700">
            <a:solidFill>
              <a:srgbClr val="000000"/>
            </a:solidFill>
            <a:round/>
            <a:headEnd/>
            <a:tailEnd/>
          </a:ln>
        </p:spPr>
        <p:txBody>
          <a:bodyPr/>
          <a:lstStyle/>
          <a:p>
            <a:endParaRPr lang="de-DE"/>
          </a:p>
        </p:txBody>
      </p:sp>
      <p:grpSp>
        <p:nvGrpSpPr>
          <p:cNvPr id="11305" name="Group 153"/>
          <p:cNvGrpSpPr>
            <a:grpSpLocks/>
          </p:cNvGrpSpPr>
          <p:nvPr/>
        </p:nvGrpSpPr>
        <p:grpSpPr bwMode="auto">
          <a:xfrm>
            <a:off x="4352925" y="3687763"/>
            <a:ext cx="733425" cy="1038225"/>
            <a:chOff x="2742" y="2323"/>
            <a:chExt cx="462" cy="654"/>
          </a:xfrm>
        </p:grpSpPr>
        <p:sp>
          <p:nvSpPr>
            <p:cNvPr id="11328" name="Rectangle 25"/>
            <p:cNvSpPr>
              <a:spLocks noChangeArrowheads="1"/>
            </p:cNvSpPr>
            <p:nvPr/>
          </p:nvSpPr>
          <p:spPr bwMode="auto">
            <a:xfrm>
              <a:off x="3177" y="2323"/>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a:solidFill>
                    <a:srgbClr val="000000"/>
                  </a:solidFill>
                  <a:latin typeface="Times New Roman" pitchFamily="18" charset="0"/>
                </a:rPr>
                <a:t>t</a:t>
              </a:r>
              <a:endParaRPr lang="de-DE"/>
            </a:p>
          </p:txBody>
        </p:sp>
        <p:sp>
          <p:nvSpPr>
            <p:cNvPr id="11329" name="Rectangle 28"/>
            <p:cNvSpPr>
              <a:spLocks noChangeArrowheads="1"/>
            </p:cNvSpPr>
            <p:nvPr/>
          </p:nvSpPr>
          <p:spPr bwMode="auto">
            <a:xfrm>
              <a:off x="3118" y="2421"/>
              <a:ext cx="3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330" name="Rectangle 29"/>
            <p:cNvSpPr>
              <a:spLocks noChangeArrowheads="1"/>
            </p:cNvSpPr>
            <p:nvPr/>
          </p:nvSpPr>
          <p:spPr bwMode="auto">
            <a:xfrm>
              <a:off x="3118" y="2578"/>
              <a:ext cx="3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331" name="Rectangle 32"/>
            <p:cNvSpPr>
              <a:spLocks noChangeArrowheads="1"/>
            </p:cNvSpPr>
            <p:nvPr/>
          </p:nvSpPr>
          <p:spPr bwMode="auto">
            <a:xfrm>
              <a:off x="2742" y="2804"/>
              <a:ext cx="23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w</a:t>
              </a:r>
              <a:endParaRPr lang="de-DE"/>
            </a:p>
          </p:txBody>
        </p:sp>
        <p:sp>
          <p:nvSpPr>
            <p:cNvPr id="11332" name="Rectangle 33"/>
            <p:cNvSpPr>
              <a:spLocks noChangeArrowheads="1"/>
            </p:cNvSpPr>
            <p:nvPr/>
          </p:nvSpPr>
          <p:spPr bwMode="auto">
            <a:xfrm>
              <a:off x="2977" y="286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a:solidFill>
                    <a:srgbClr val="000000"/>
                  </a:solidFill>
                  <a:latin typeface="Times New Roman" pitchFamily="18" charset="0"/>
                </a:rPr>
                <a:t>t</a:t>
              </a:r>
              <a:endParaRPr lang="de-DE"/>
            </a:p>
          </p:txBody>
        </p:sp>
        <p:sp>
          <p:nvSpPr>
            <p:cNvPr id="11333" name="Rectangle 34"/>
            <p:cNvSpPr>
              <a:spLocks noChangeArrowheads="1"/>
            </p:cNvSpPr>
            <p:nvPr/>
          </p:nvSpPr>
          <p:spPr bwMode="auto">
            <a:xfrm>
              <a:off x="3003" y="2804"/>
              <a:ext cx="3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11334" name="Rectangle 35"/>
            <p:cNvSpPr>
              <a:spLocks noChangeArrowheads="1"/>
            </p:cNvSpPr>
            <p:nvPr/>
          </p:nvSpPr>
          <p:spPr bwMode="auto">
            <a:xfrm>
              <a:off x="3036" y="2804"/>
              <a:ext cx="3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grpSp>
          <p:nvGrpSpPr>
            <p:cNvPr id="11335" name="Group 133"/>
            <p:cNvGrpSpPr>
              <a:grpSpLocks/>
            </p:cNvGrpSpPr>
            <p:nvPr/>
          </p:nvGrpSpPr>
          <p:grpSpPr bwMode="auto">
            <a:xfrm>
              <a:off x="2913" y="2339"/>
              <a:ext cx="12" cy="484"/>
              <a:chOff x="2913" y="2339"/>
              <a:chExt cx="12" cy="484"/>
            </a:xfrm>
          </p:grpSpPr>
          <p:sp>
            <p:nvSpPr>
              <p:cNvPr id="11336" name="Freeform 103"/>
              <p:cNvSpPr>
                <a:spLocks/>
              </p:cNvSpPr>
              <p:nvPr/>
            </p:nvSpPr>
            <p:spPr bwMode="auto">
              <a:xfrm>
                <a:off x="2917" y="2339"/>
                <a:ext cx="8" cy="8"/>
              </a:xfrm>
              <a:custGeom>
                <a:avLst/>
                <a:gdLst>
                  <a:gd name="T0" fmla="*/ 8 w 8"/>
                  <a:gd name="T1" fmla="*/ 6 h 8"/>
                  <a:gd name="T2" fmla="*/ 8 w 8"/>
                  <a:gd name="T3" fmla="*/ 4 h 8"/>
                  <a:gd name="T4" fmla="*/ 7 w 8"/>
                  <a:gd name="T5" fmla="*/ 3 h 8"/>
                  <a:gd name="T6" fmla="*/ 6 w 8"/>
                  <a:gd name="T7" fmla="*/ 2 h 8"/>
                  <a:gd name="T8" fmla="*/ 4 w 8"/>
                  <a:gd name="T9" fmla="*/ 0 h 8"/>
                  <a:gd name="T10" fmla="*/ 4 w 8"/>
                  <a:gd name="T11" fmla="*/ 0 h 8"/>
                  <a:gd name="T12" fmla="*/ 3 w 8"/>
                  <a:gd name="T13" fmla="*/ 2 h 8"/>
                  <a:gd name="T14" fmla="*/ 1 w 8"/>
                  <a:gd name="T15" fmla="*/ 3 h 8"/>
                  <a:gd name="T16" fmla="*/ 0 w 8"/>
                  <a:gd name="T17" fmla="*/ 4 h 8"/>
                  <a:gd name="T18" fmla="*/ 0 w 8"/>
                  <a:gd name="T19" fmla="*/ 4 h 8"/>
                  <a:gd name="T20" fmla="*/ 0 w 8"/>
                  <a:gd name="T21" fmla="*/ 6 h 8"/>
                  <a:gd name="T22" fmla="*/ 0 w 8"/>
                  <a:gd name="T23" fmla="*/ 7 h 8"/>
                  <a:gd name="T24" fmla="*/ 1 w 8"/>
                  <a:gd name="T25" fmla="*/ 8 h 8"/>
                  <a:gd name="T26" fmla="*/ 3 w 8"/>
                  <a:gd name="T27" fmla="*/ 8 h 8"/>
                  <a:gd name="T28" fmla="*/ 4 w 8"/>
                  <a:gd name="T29" fmla="*/ 8 h 8"/>
                  <a:gd name="T30" fmla="*/ 6 w 8"/>
                  <a:gd name="T31" fmla="*/ 8 h 8"/>
                  <a:gd name="T32" fmla="*/ 7 w 8"/>
                  <a:gd name="T33" fmla="*/ 7 h 8"/>
                  <a:gd name="T34" fmla="*/ 8 w 8"/>
                  <a:gd name="T35" fmla="*/ 6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8" y="6"/>
                    </a:moveTo>
                    <a:lnTo>
                      <a:pt x="8" y="4"/>
                    </a:lnTo>
                    <a:lnTo>
                      <a:pt x="7" y="3"/>
                    </a:lnTo>
                    <a:lnTo>
                      <a:pt x="6" y="2"/>
                    </a:lnTo>
                    <a:lnTo>
                      <a:pt x="4" y="0"/>
                    </a:lnTo>
                    <a:lnTo>
                      <a:pt x="3" y="2"/>
                    </a:lnTo>
                    <a:lnTo>
                      <a:pt x="1" y="3"/>
                    </a:lnTo>
                    <a:lnTo>
                      <a:pt x="0" y="4"/>
                    </a:lnTo>
                    <a:lnTo>
                      <a:pt x="0" y="6"/>
                    </a:lnTo>
                    <a:lnTo>
                      <a:pt x="0" y="7"/>
                    </a:lnTo>
                    <a:lnTo>
                      <a:pt x="1" y="8"/>
                    </a:lnTo>
                    <a:lnTo>
                      <a:pt x="3" y="8"/>
                    </a:lnTo>
                    <a:lnTo>
                      <a:pt x="4" y="8"/>
                    </a:lnTo>
                    <a:lnTo>
                      <a:pt x="6" y="8"/>
                    </a:lnTo>
                    <a:lnTo>
                      <a:pt x="7" y="7"/>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7" name="Freeform 104"/>
              <p:cNvSpPr>
                <a:spLocks/>
              </p:cNvSpPr>
              <p:nvPr/>
            </p:nvSpPr>
            <p:spPr bwMode="auto">
              <a:xfrm>
                <a:off x="2917" y="2356"/>
                <a:ext cx="8" cy="8"/>
              </a:xfrm>
              <a:custGeom>
                <a:avLst/>
                <a:gdLst>
                  <a:gd name="T0" fmla="*/ 8 w 8"/>
                  <a:gd name="T1" fmla="*/ 4 h 8"/>
                  <a:gd name="T2" fmla="*/ 8 w 8"/>
                  <a:gd name="T3" fmla="*/ 2 h 8"/>
                  <a:gd name="T4" fmla="*/ 7 w 8"/>
                  <a:gd name="T5" fmla="*/ 1 h 8"/>
                  <a:gd name="T6" fmla="*/ 6 w 8"/>
                  <a:gd name="T7" fmla="*/ 0 h 8"/>
                  <a:gd name="T8" fmla="*/ 4 w 8"/>
                  <a:gd name="T9" fmla="*/ 0 h 8"/>
                  <a:gd name="T10" fmla="*/ 3 w 8"/>
                  <a:gd name="T11" fmla="*/ 0 h 8"/>
                  <a:gd name="T12" fmla="*/ 1 w 8"/>
                  <a:gd name="T13" fmla="*/ 0 h 8"/>
                  <a:gd name="T14" fmla="*/ 0 w 8"/>
                  <a:gd name="T15" fmla="*/ 1 h 8"/>
                  <a:gd name="T16" fmla="*/ 0 w 8"/>
                  <a:gd name="T17" fmla="*/ 2 h 8"/>
                  <a:gd name="T18" fmla="*/ 0 w 8"/>
                  <a:gd name="T19" fmla="*/ 4 h 8"/>
                  <a:gd name="T20" fmla="*/ 0 w 8"/>
                  <a:gd name="T21" fmla="*/ 5 h 8"/>
                  <a:gd name="T22" fmla="*/ 0 w 8"/>
                  <a:gd name="T23" fmla="*/ 6 h 8"/>
                  <a:gd name="T24" fmla="*/ 1 w 8"/>
                  <a:gd name="T25" fmla="*/ 8 h 8"/>
                  <a:gd name="T26" fmla="*/ 3 w 8"/>
                  <a:gd name="T27" fmla="*/ 8 h 8"/>
                  <a:gd name="T28" fmla="*/ 4 w 8"/>
                  <a:gd name="T29" fmla="*/ 8 h 8"/>
                  <a:gd name="T30" fmla="*/ 6 w 8"/>
                  <a:gd name="T31" fmla="*/ 8 h 8"/>
                  <a:gd name="T32" fmla="*/ 7 w 8"/>
                  <a:gd name="T33" fmla="*/ 6 h 8"/>
                  <a:gd name="T34" fmla="*/ 8 w 8"/>
                  <a:gd name="T35" fmla="*/ 5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2"/>
                    </a:lnTo>
                    <a:lnTo>
                      <a:pt x="7" y="1"/>
                    </a:lnTo>
                    <a:lnTo>
                      <a:pt x="6" y="0"/>
                    </a:lnTo>
                    <a:lnTo>
                      <a:pt x="4" y="0"/>
                    </a:lnTo>
                    <a:lnTo>
                      <a:pt x="3" y="0"/>
                    </a:lnTo>
                    <a:lnTo>
                      <a:pt x="1" y="0"/>
                    </a:lnTo>
                    <a:lnTo>
                      <a:pt x="0" y="1"/>
                    </a:lnTo>
                    <a:lnTo>
                      <a:pt x="0" y="2"/>
                    </a:lnTo>
                    <a:lnTo>
                      <a:pt x="0" y="4"/>
                    </a:lnTo>
                    <a:lnTo>
                      <a:pt x="0" y="5"/>
                    </a:lnTo>
                    <a:lnTo>
                      <a:pt x="0" y="6"/>
                    </a:lnTo>
                    <a:lnTo>
                      <a:pt x="1" y="8"/>
                    </a:lnTo>
                    <a:lnTo>
                      <a:pt x="3" y="8"/>
                    </a:lnTo>
                    <a:lnTo>
                      <a:pt x="4" y="8"/>
                    </a:lnTo>
                    <a:lnTo>
                      <a:pt x="6" y="8"/>
                    </a:lnTo>
                    <a:lnTo>
                      <a:pt x="7" y="6"/>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8" name="Freeform 105"/>
              <p:cNvSpPr>
                <a:spLocks/>
              </p:cNvSpPr>
              <p:nvPr/>
            </p:nvSpPr>
            <p:spPr bwMode="auto">
              <a:xfrm>
                <a:off x="2917" y="2372"/>
                <a:ext cx="8" cy="8"/>
              </a:xfrm>
              <a:custGeom>
                <a:avLst/>
                <a:gdLst>
                  <a:gd name="T0" fmla="*/ 8 w 8"/>
                  <a:gd name="T1" fmla="*/ 4 h 8"/>
                  <a:gd name="T2" fmla="*/ 8 w 8"/>
                  <a:gd name="T3" fmla="*/ 3 h 8"/>
                  <a:gd name="T4" fmla="*/ 7 w 8"/>
                  <a:gd name="T5" fmla="*/ 1 h 8"/>
                  <a:gd name="T6" fmla="*/ 6 w 8"/>
                  <a:gd name="T7" fmla="*/ 0 h 8"/>
                  <a:gd name="T8" fmla="*/ 4 w 8"/>
                  <a:gd name="T9" fmla="*/ 0 h 8"/>
                  <a:gd name="T10" fmla="*/ 3 w 8"/>
                  <a:gd name="T11" fmla="*/ 0 h 8"/>
                  <a:gd name="T12" fmla="*/ 1 w 8"/>
                  <a:gd name="T13" fmla="*/ 0 h 8"/>
                  <a:gd name="T14" fmla="*/ 0 w 8"/>
                  <a:gd name="T15" fmla="*/ 1 h 8"/>
                  <a:gd name="T16" fmla="*/ 0 w 8"/>
                  <a:gd name="T17" fmla="*/ 3 h 8"/>
                  <a:gd name="T18" fmla="*/ 0 w 8"/>
                  <a:gd name="T19" fmla="*/ 4 h 8"/>
                  <a:gd name="T20" fmla="*/ 0 w 8"/>
                  <a:gd name="T21" fmla="*/ 5 h 8"/>
                  <a:gd name="T22" fmla="*/ 0 w 8"/>
                  <a:gd name="T23" fmla="*/ 7 h 8"/>
                  <a:gd name="T24" fmla="*/ 1 w 8"/>
                  <a:gd name="T25" fmla="*/ 8 h 8"/>
                  <a:gd name="T26" fmla="*/ 3 w 8"/>
                  <a:gd name="T27" fmla="*/ 8 h 8"/>
                  <a:gd name="T28" fmla="*/ 4 w 8"/>
                  <a:gd name="T29" fmla="*/ 8 h 8"/>
                  <a:gd name="T30" fmla="*/ 6 w 8"/>
                  <a:gd name="T31" fmla="*/ 8 h 8"/>
                  <a:gd name="T32" fmla="*/ 7 w 8"/>
                  <a:gd name="T33" fmla="*/ 7 h 8"/>
                  <a:gd name="T34" fmla="*/ 8 w 8"/>
                  <a:gd name="T35" fmla="*/ 5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3"/>
                    </a:lnTo>
                    <a:lnTo>
                      <a:pt x="7" y="1"/>
                    </a:lnTo>
                    <a:lnTo>
                      <a:pt x="6" y="0"/>
                    </a:lnTo>
                    <a:lnTo>
                      <a:pt x="4" y="0"/>
                    </a:lnTo>
                    <a:lnTo>
                      <a:pt x="3" y="0"/>
                    </a:lnTo>
                    <a:lnTo>
                      <a:pt x="1" y="0"/>
                    </a:lnTo>
                    <a:lnTo>
                      <a:pt x="0" y="1"/>
                    </a:lnTo>
                    <a:lnTo>
                      <a:pt x="0" y="3"/>
                    </a:lnTo>
                    <a:lnTo>
                      <a:pt x="0" y="4"/>
                    </a:lnTo>
                    <a:lnTo>
                      <a:pt x="0" y="5"/>
                    </a:lnTo>
                    <a:lnTo>
                      <a:pt x="0" y="7"/>
                    </a:lnTo>
                    <a:lnTo>
                      <a:pt x="1" y="8"/>
                    </a:lnTo>
                    <a:lnTo>
                      <a:pt x="3" y="8"/>
                    </a:lnTo>
                    <a:lnTo>
                      <a:pt x="4" y="8"/>
                    </a:lnTo>
                    <a:lnTo>
                      <a:pt x="6" y="8"/>
                    </a:lnTo>
                    <a:lnTo>
                      <a:pt x="7" y="7"/>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9" name="Freeform 106"/>
              <p:cNvSpPr>
                <a:spLocks/>
              </p:cNvSpPr>
              <p:nvPr/>
            </p:nvSpPr>
            <p:spPr bwMode="auto">
              <a:xfrm>
                <a:off x="2917" y="2388"/>
                <a:ext cx="8" cy="9"/>
              </a:xfrm>
              <a:custGeom>
                <a:avLst/>
                <a:gdLst>
                  <a:gd name="T0" fmla="*/ 8 w 8"/>
                  <a:gd name="T1" fmla="*/ 4 h 9"/>
                  <a:gd name="T2" fmla="*/ 8 w 8"/>
                  <a:gd name="T3" fmla="*/ 3 h 9"/>
                  <a:gd name="T4" fmla="*/ 7 w 8"/>
                  <a:gd name="T5" fmla="*/ 2 h 9"/>
                  <a:gd name="T6" fmla="*/ 6 w 8"/>
                  <a:gd name="T7" fmla="*/ 0 h 9"/>
                  <a:gd name="T8" fmla="*/ 4 w 8"/>
                  <a:gd name="T9" fmla="*/ 0 h 9"/>
                  <a:gd name="T10" fmla="*/ 3 w 8"/>
                  <a:gd name="T11" fmla="*/ 0 h 9"/>
                  <a:gd name="T12" fmla="*/ 1 w 8"/>
                  <a:gd name="T13" fmla="*/ 0 h 9"/>
                  <a:gd name="T14" fmla="*/ 0 w 8"/>
                  <a:gd name="T15" fmla="*/ 2 h 9"/>
                  <a:gd name="T16" fmla="*/ 0 w 8"/>
                  <a:gd name="T17" fmla="*/ 3 h 9"/>
                  <a:gd name="T18" fmla="*/ 0 w 8"/>
                  <a:gd name="T19" fmla="*/ 4 h 9"/>
                  <a:gd name="T20" fmla="*/ 0 w 8"/>
                  <a:gd name="T21" fmla="*/ 6 h 9"/>
                  <a:gd name="T22" fmla="*/ 0 w 8"/>
                  <a:gd name="T23" fmla="*/ 7 h 9"/>
                  <a:gd name="T24" fmla="*/ 1 w 8"/>
                  <a:gd name="T25" fmla="*/ 9 h 9"/>
                  <a:gd name="T26" fmla="*/ 3 w 8"/>
                  <a:gd name="T27" fmla="*/ 9 h 9"/>
                  <a:gd name="T28" fmla="*/ 4 w 8"/>
                  <a:gd name="T29" fmla="*/ 9 h 9"/>
                  <a:gd name="T30" fmla="*/ 6 w 8"/>
                  <a:gd name="T31" fmla="*/ 9 h 9"/>
                  <a:gd name="T32" fmla="*/ 7 w 8"/>
                  <a:gd name="T33" fmla="*/ 7 h 9"/>
                  <a:gd name="T34" fmla="*/ 8 w 8"/>
                  <a:gd name="T35" fmla="*/ 6 h 9"/>
                  <a:gd name="T36" fmla="*/ 8 w 8"/>
                  <a:gd name="T37" fmla="*/ 4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9"/>
                  <a:gd name="T59" fmla="*/ 8 w 8"/>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9">
                    <a:moveTo>
                      <a:pt x="8" y="4"/>
                    </a:moveTo>
                    <a:lnTo>
                      <a:pt x="8" y="3"/>
                    </a:lnTo>
                    <a:lnTo>
                      <a:pt x="7" y="2"/>
                    </a:lnTo>
                    <a:lnTo>
                      <a:pt x="6" y="0"/>
                    </a:lnTo>
                    <a:lnTo>
                      <a:pt x="4" y="0"/>
                    </a:lnTo>
                    <a:lnTo>
                      <a:pt x="3" y="0"/>
                    </a:lnTo>
                    <a:lnTo>
                      <a:pt x="1" y="0"/>
                    </a:lnTo>
                    <a:lnTo>
                      <a:pt x="0" y="2"/>
                    </a:lnTo>
                    <a:lnTo>
                      <a:pt x="0" y="3"/>
                    </a:lnTo>
                    <a:lnTo>
                      <a:pt x="0" y="4"/>
                    </a:lnTo>
                    <a:lnTo>
                      <a:pt x="0" y="6"/>
                    </a:lnTo>
                    <a:lnTo>
                      <a:pt x="0" y="7"/>
                    </a:lnTo>
                    <a:lnTo>
                      <a:pt x="1" y="9"/>
                    </a:lnTo>
                    <a:lnTo>
                      <a:pt x="3" y="9"/>
                    </a:lnTo>
                    <a:lnTo>
                      <a:pt x="4" y="9"/>
                    </a:lnTo>
                    <a:lnTo>
                      <a:pt x="6" y="9"/>
                    </a:lnTo>
                    <a:lnTo>
                      <a:pt x="7" y="7"/>
                    </a:lnTo>
                    <a:lnTo>
                      <a:pt x="8" y="6"/>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0" name="Freeform 107"/>
              <p:cNvSpPr>
                <a:spLocks/>
              </p:cNvSpPr>
              <p:nvPr/>
            </p:nvSpPr>
            <p:spPr bwMode="auto">
              <a:xfrm>
                <a:off x="2917" y="2405"/>
                <a:ext cx="8" cy="8"/>
              </a:xfrm>
              <a:custGeom>
                <a:avLst/>
                <a:gdLst>
                  <a:gd name="T0" fmla="*/ 8 w 8"/>
                  <a:gd name="T1" fmla="*/ 4 h 8"/>
                  <a:gd name="T2" fmla="*/ 8 w 8"/>
                  <a:gd name="T3" fmla="*/ 2 h 8"/>
                  <a:gd name="T4" fmla="*/ 7 w 8"/>
                  <a:gd name="T5" fmla="*/ 1 h 8"/>
                  <a:gd name="T6" fmla="*/ 6 w 8"/>
                  <a:gd name="T7" fmla="*/ 0 h 8"/>
                  <a:gd name="T8" fmla="*/ 4 w 8"/>
                  <a:gd name="T9" fmla="*/ 0 h 8"/>
                  <a:gd name="T10" fmla="*/ 3 w 8"/>
                  <a:gd name="T11" fmla="*/ 0 h 8"/>
                  <a:gd name="T12" fmla="*/ 1 w 8"/>
                  <a:gd name="T13" fmla="*/ 0 h 8"/>
                  <a:gd name="T14" fmla="*/ 0 w 8"/>
                  <a:gd name="T15" fmla="*/ 1 h 8"/>
                  <a:gd name="T16" fmla="*/ 0 w 8"/>
                  <a:gd name="T17" fmla="*/ 2 h 8"/>
                  <a:gd name="T18" fmla="*/ 0 w 8"/>
                  <a:gd name="T19" fmla="*/ 4 h 8"/>
                  <a:gd name="T20" fmla="*/ 0 w 8"/>
                  <a:gd name="T21" fmla="*/ 5 h 8"/>
                  <a:gd name="T22" fmla="*/ 0 w 8"/>
                  <a:gd name="T23" fmla="*/ 7 h 8"/>
                  <a:gd name="T24" fmla="*/ 1 w 8"/>
                  <a:gd name="T25" fmla="*/ 8 h 8"/>
                  <a:gd name="T26" fmla="*/ 3 w 8"/>
                  <a:gd name="T27" fmla="*/ 8 h 8"/>
                  <a:gd name="T28" fmla="*/ 4 w 8"/>
                  <a:gd name="T29" fmla="*/ 8 h 8"/>
                  <a:gd name="T30" fmla="*/ 6 w 8"/>
                  <a:gd name="T31" fmla="*/ 8 h 8"/>
                  <a:gd name="T32" fmla="*/ 7 w 8"/>
                  <a:gd name="T33" fmla="*/ 7 h 8"/>
                  <a:gd name="T34" fmla="*/ 8 w 8"/>
                  <a:gd name="T35" fmla="*/ 5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2"/>
                    </a:lnTo>
                    <a:lnTo>
                      <a:pt x="7" y="1"/>
                    </a:lnTo>
                    <a:lnTo>
                      <a:pt x="6" y="0"/>
                    </a:lnTo>
                    <a:lnTo>
                      <a:pt x="4" y="0"/>
                    </a:lnTo>
                    <a:lnTo>
                      <a:pt x="3" y="0"/>
                    </a:lnTo>
                    <a:lnTo>
                      <a:pt x="1" y="0"/>
                    </a:lnTo>
                    <a:lnTo>
                      <a:pt x="0" y="1"/>
                    </a:lnTo>
                    <a:lnTo>
                      <a:pt x="0" y="2"/>
                    </a:lnTo>
                    <a:lnTo>
                      <a:pt x="0" y="4"/>
                    </a:lnTo>
                    <a:lnTo>
                      <a:pt x="0" y="5"/>
                    </a:lnTo>
                    <a:lnTo>
                      <a:pt x="0" y="7"/>
                    </a:lnTo>
                    <a:lnTo>
                      <a:pt x="1" y="8"/>
                    </a:lnTo>
                    <a:lnTo>
                      <a:pt x="3" y="8"/>
                    </a:lnTo>
                    <a:lnTo>
                      <a:pt x="4" y="8"/>
                    </a:lnTo>
                    <a:lnTo>
                      <a:pt x="6" y="8"/>
                    </a:lnTo>
                    <a:lnTo>
                      <a:pt x="7" y="7"/>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1" name="Freeform 108"/>
              <p:cNvSpPr>
                <a:spLocks/>
              </p:cNvSpPr>
              <p:nvPr/>
            </p:nvSpPr>
            <p:spPr bwMode="auto">
              <a:xfrm>
                <a:off x="2916" y="2421"/>
                <a:ext cx="8" cy="8"/>
              </a:xfrm>
              <a:custGeom>
                <a:avLst/>
                <a:gdLst>
                  <a:gd name="T0" fmla="*/ 8 w 8"/>
                  <a:gd name="T1" fmla="*/ 4 h 8"/>
                  <a:gd name="T2" fmla="*/ 8 w 8"/>
                  <a:gd name="T3" fmla="*/ 3 h 8"/>
                  <a:gd name="T4" fmla="*/ 8 w 8"/>
                  <a:gd name="T5" fmla="*/ 2 h 8"/>
                  <a:gd name="T6" fmla="*/ 7 w 8"/>
                  <a:gd name="T7" fmla="*/ 0 h 8"/>
                  <a:gd name="T8" fmla="*/ 5 w 8"/>
                  <a:gd name="T9" fmla="*/ 0 h 8"/>
                  <a:gd name="T10" fmla="*/ 4 w 8"/>
                  <a:gd name="T11" fmla="*/ 0 h 8"/>
                  <a:gd name="T12" fmla="*/ 2 w 8"/>
                  <a:gd name="T13" fmla="*/ 0 h 8"/>
                  <a:gd name="T14" fmla="*/ 1 w 8"/>
                  <a:gd name="T15" fmla="*/ 2 h 8"/>
                  <a:gd name="T16" fmla="*/ 0 w 8"/>
                  <a:gd name="T17" fmla="*/ 3 h 8"/>
                  <a:gd name="T18" fmla="*/ 0 w 8"/>
                  <a:gd name="T19" fmla="*/ 4 h 8"/>
                  <a:gd name="T20" fmla="*/ 0 w 8"/>
                  <a:gd name="T21" fmla="*/ 6 h 8"/>
                  <a:gd name="T22" fmla="*/ 1 w 8"/>
                  <a:gd name="T23" fmla="*/ 7 h 8"/>
                  <a:gd name="T24" fmla="*/ 2 w 8"/>
                  <a:gd name="T25" fmla="*/ 8 h 8"/>
                  <a:gd name="T26" fmla="*/ 4 w 8"/>
                  <a:gd name="T27" fmla="*/ 8 h 8"/>
                  <a:gd name="T28" fmla="*/ 5 w 8"/>
                  <a:gd name="T29" fmla="*/ 8 h 8"/>
                  <a:gd name="T30" fmla="*/ 7 w 8"/>
                  <a:gd name="T31" fmla="*/ 8 h 8"/>
                  <a:gd name="T32" fmla="*/ 8 w 8"/>
                  <a:gd name="T33" fmla="*/ 7 h 8"/>
                  <a:gd name="T34" fmla="*/ 8 w 8"/>
                  <a:gd name="T35" fmla="*/ 6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3"/>
                    </a:lnTo>
                    <a:lnTo>
                      <a:pt x="8" y="2"/>
                    </a:lnTo>
                    <a:lnTo>
                      <a:pt x="7" y="0"/>
                    </a:lnTo>
                    <a:lnTo>
                      <a:pt x="5" y="0"/>
                    </a:lnTo>
                    <a:lnTo>
                      <a:pt x="4" y="0"/>
                    </a:lnTo>
                    <a:lnTo>
                      <a:pt x="2" y="0"/>
                    </a:lnTo>
                    <a:lnTo>
                      <a:pt x="1" y="2"/>
                    </a:lnTo>
                    <a:lnTo>
                      <a:pt x="0" y="3"/>
                    </a:lnTo>
                    <a:lnTo>
                      <a:pt x="0" y="4"/>
                    </a:lnTo>
                    <a:lnTo>
                      <a:pt x="0" y="6"/>
                    </a:lnTo>
                    <a:lnTo>
                      <a:pt x="1" y="7"/>
                    </a:lnTo>
                    <a:lnTo>
                      <a:pt x="2" y="8"/>
                    </a:lnTo>
                    <a:lnTo>
                      <a:pt x="4" y="8"/>
                    </a:lnTo>
                    <a:lnTo>
                      <a:pt x="5" y="8"/>
                    </a:lnTo>
                    <a:lnTo>
                      <a:pt x="7" y="8"/>
                    </a:lnTo>
                    <a:lnTo>
                      <a:pt x="8" y="7"/>
                    </a:lnTo>
                    <a:lnTo>
                      <a:pt x="8" y="6"/>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2" name="Freeform 109"/>
              <p:cNvSpPr>
                <a:spLocks/>
              </p:cNvSpPr>
              <p:nvPr/>
            </p:nvSpPr>
            <p:spPr bwMode="auto">
              <a:xfrm>
                <a:off x="2916" y="2438"/>
                <a:ext cx="8" cy="8"/>
              </a:xfrm>
              <a:custGeom>
                <a:avLst/>
                <a:gdLst>
                  <a:gd name="T0" fmla="*/ 8 w 8"/>
                  <a:gd name="T1" fmla="*/ 4 h 8"/>
                  <a:gd name="T2" fmla="*/ 8 w 8"/>
                  <a:gd name="T3" fmla="*/ 2 h 8"/>
                  <a:gd name="T4" fmla="*/ 8 w 8"/>
                  <a:gd name="T5" fmla="*/ 1 h 8"/>
                  <a:gd name="T6" fmla="*/ 7 w 8"/>
                  <a:gd name="T7" fmla="*/ 0 h 8"/>
                  <a:gd name="T8" fmla="*/ 5 w 8"/>
                  <a:gd name="T9" fmla="*/ 0 h 8"/>
                  <a:gd name="T10" fmla="*/ 4 w 8"/>
                  <a:gd name="T11" fmla="*/ 0 h 8"/>
                  <a:gd name="T12" fmla="*/ 2 w 8"/>
                  <a:gd name="T13" fmla="*/ 0 h 8"/>
                  <a:gd name="T14" fmla="*/ 1 w 8"/>
                  <a:gd name="T15" fmla="*/ 1 h 8"/>
                  <a:gd name="T16" fmla="*/ 0 w 8"/>
                  <a:gd name="T17" fmla="*/ 2 h 8"/>
                  <a:gd name="T18" fmla="*/ 0 w 8"/>
                  <a:gd name="T19" fmla="*/ 4 h 8"/>
                  <a:gd name="T20" fmla="*/ 0 w 8"/>
                  <a:gd name="T21" fmla="*/ 5 h 8"/>
                  <a:gd name="T22" fmla="*/ 1 w 8"/>
                  <a:gd name="T23" fmla="*/ 6 h 8"/>
                  <a:gd name="T24" fmla="*/ 2 w 8"/>
                  <a:gd name="T25" fmla="*/ 8 h 8"/>
                  <a:gd name="T26" fmla="*/ 4 w 8"/>
                  <a:gd name="T27" fmla="*/ 8 h 8"/>
                  <a:gd name="T28" fmla="*/ 5 w 8"/>
                  <a:gd name="T29" fmla="*/ 8 h 8"/>
                  <a:gd name="T30" fmla="*/ 7 w 8"/>
                  <a:gd name="T31" fmla="*/ 8 h 8"/>
                  <a:gd name="T32" fmla="*/ 8 w 8"/>
                  <a:gd name="T33" fmla="*/ 6 h 8"/>
                  <a:gd name="T34" fmla="*/ 8 w 8"/>
                  <a:gd name="T35" fmla="*/ 5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2"/>
                    </a:lnTo>
                    <a:lnTo>
                      <a:pt x="8" y="1"/>
                    </a:lnTo>
                    <a:lnTo>
                      <a:pt x="7" y="0"/>
                    </a:lnTo>
                    <a:lnTo>
                      <a:pt x="5" y="0"/>
                    </a:lnTo>
                    <a:lnTo>
                      <a:pt x="4" y="0"/>
                    </a:lnTo>
                    <a:lnTo>
                      <a:pt x="2" y="0"/>
                    </a:lnTo>
                    <a:lnTo>
                      <a:pt x="1" y="1"/>
                    </a:lnTo>
                    <a:lnTo>
                      <a:pt x="0" y="2"/>
                    </a:lnTo>
                    <a:lnTo>
                      <a:pt x="0" y="4"/>
                    </a:lnTo>
                    <a:lnTo>
                      <a:pt x="0" y="5"/>
                    </a:lnTo>
                    <a:lnTo>
                      <a:pt x="1" y="6"/>
                    </a:lnTo>
                    <a:lnTo>
                      <a:pt x="2" y="8"/>
                    </a:lnTo>
                    <a:lnTo>
                      <a:pt x="4" y="8"/>
                    </a:lnTo>
                    <a:lnTo>
                      <a:pt x="5" y="8"/>
                    </a:lnTo>
                    <a:lnTo>
                      <a:pt x="7" y="8"/>
                    </a:lnTo>
                    <a:lnTo>
                      <a:pt x="8" y="6"/>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3" name="Freeform 110"/>
              <p:cNvSpPr>
                <a:spLocks/>
              </p:cNvSpPr>
              <p:nvPr/>
            </p:nvSpPr>
            <p:spPr bwMode="auto">
              <a:xfrm>
                <a:off x="2916" y="2454"/>
                <a:ext cx="8" cy="8"/>
              </a:xfrm>
              <a:custGeom>
                <a:avLst/>
                <a:gdLst>
                  <a:gd name="T0" fmla="*/ 8 w 8"/>
                  <a:gd name="T1" fmla="*/ 4 h 8"/>
                  <a:gd name="T2" fmla="*/ 8 w 8"/>
                  <a:gd name="T3" fmla="*/ 3 h 8"/>
                  <a:gd name="T4" fmla="*/ 8 w 8"/>
                  <a:gd name="T5" fmla="*/ 1 h 8"/>
                  <a:gd name="T6" fmla="*/ 7 w 8"/>
                  <a:gd name="T7" fmla="*/ 0 h 8"/>
                  <a:gd name="T8" fmla="*/ 5 w 8"/>
                  <a:gd name="T9" fmla="*/ 0 h 8"/>
                  <a:gd name="T10" fmla="*/ 4 w 8"/>
                  <a:gd name="T11" fmla="*/ 0 h 8"/>
                  <a:gd name="T12" fmla="*/ 2 w 8"/>
                  <a:gd name="T13" fmla="*/ 0 h 8"/>
                  <a:gd name="T14" fmla="*/ 1 w 8"/>
                  <a:gd name="T15" fmla="*/ 1 h 8"/>
                  <a:gd name="T16" fmla="*/ 0 w 8"/>
                  <a:gd name="T17" fmla="*/ 3 h 8"/>
                  <a:gd name="T18" fmla="*/ 0 w 8"/>
                  <a:gd name="T19" fmla="*/ 4 h 8"/>
                  <a:gd name="T20" fmla="*/ 0 w 8"/>
                  <a:gd name="T21" fmla="*/ 5 h 8"/>
                  <a:gd name="T22" fmla="*/ 1 w 8"/>
                  <a:gd name="T23" fmla="*/ 7 h 8"/>
                  <a:gd name="T24" fmla="*/ 2 w 8"/>
                  <a:gd name="T25" fmla="*/ 8 h 8"/>
                  <a:gd name="T26" fmla="*/ 4 w 8"/>
                  <a:gd name="T27" fmla="*/ 8 h 8"/>
                  <a:gd name="T28" fmla="*/ 5 w 8"/>
                  <a:gd name="T29" fmla="*/ 8 h 8"/>
                  <a:gd name="T30" fmla="*/ 7 w 8"/>
                  <a:gd name="T31" fmla="*/ 8 h 8"/>
                  <a:gd name="T32" fmla="*/ 8 w 8"/>
                  <a:gd name="T33" fmla="*/ 7 h 8"/>
                  <a:gd name="T34" fmla="*/ 8 w 8"/>
                  <a:gd name="T35" fmla="*/ 5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3"/>
                    </a:lnTo>
                    <a:lnTo>
                      <a:pt x="8" y="1"/>
                    </a:lnTo>
                    <a:lnTo>
                      <a:pt x="7" y="0"/>
                    </a:lnTo>
                    <a:lnTo>
                      <a:pt x="5" y="0"/>
                    </a:lnTo>
                    <a:lnTo>
                      <a:pt x="4" y="0"/>
                    </a:lnTo>
                    <a:lnTo>
                      <a:pt x="2" y="0"/>
                    </a:lnTo>
                    <a:lnTo>
                      <a:pt x="1" y="1"/>
                    </a:lnTo>
                    <a:lnTo>
                      <a:pt x="0" y="3"/>
                    </a:lnTo>
                    <a:lnTo>
                      <a:pt x="0" y="4"/>
                    </a:lnTo>
                    <a:lnTo>
                      <a:pt x="0" y="5"/>
                    </a:lnTo>
                    <a:lnTo>
                      <a:pt x="1" y="7"/>
                    </a:lnTo>
                    <a:lnTo>
                      <a:pt x="2" y="8"/>
                    </a:lnTo>
                    <a:lnTo>
                      <a:pt x="4" y="8"/>
                    </a:lnTo>
                    <a:lnTo>
                      <a:pt x="5" y="8"/>
                    </a:lnTo>
                    <a:lnTo>
                      <a:pt x="7" y="8"/>
                    </a:lnTo>
                    <a:lnTo>
                      <a:pt x="8" y="7"/>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4" name="Freeform 111"/>
              <p:cNvSpPr>
                <a:spLocks/>
              </p:cNvSpPr>
              <p:nvPr/>
            </p:nvSpPr>
            <p:spPr bwMode="auto">
              <a:xfrm>
                <a:off x="2916" y="2470"/>
                <a:ext cx="8" cy="9"/>
              </a:xfrm>
              <a:custGeom>
                <a:avLst/>
                <a:gdLst>
                  <a:gd name="T0" fmla="*/ 8 w 8"/>
                  <a:gd name="T1" fmla="*/ 4 h 9"/>
                  <a:gd name="T2" fmla="*/ 8 w 8"/>
                  <a:gd name="T3" fmla="*/ 3 h 9"/>
                  <a:gd name="T4" fmla="*/ 8 w 8"/>
                  <a:gd name="T5" fmla="*/ 2 h 9"/>
                  <a:gd name="T6" fmla="*/ 7 w 8"/>
                  <a:gd name="T7" fmla="*/ 0 h 9"/>
                  <a:gd name="T8" fmla="*/ 5 w 8"/>
                  <a:gd name="T9" fmla="*/ 0 h 9"/>
                  <a:gd name="T10" fmla="*/ 4 w 8"/>
                  <a:gd name="T11" fmla="*/ 0 h 9"/>
                  <a:gd name="T12" fmla="*/ 2 w 8"/>
                  <a:gd name="T13" fmla="*/ 0 h 9"/>
                  <a:gd name="T14" fmla="*/ 1 w 8"/>
                  <a:gd name="T15" fmla="*/ 2 h 9"/>
                  <a:gd name="T16" fmla="*/ 0 w 8"/>
                  <a:gd name="T17" fmla="*/ 3 h 9"/>
                  <a:gd name="T18" fmla="*/ 0 w 8"/>
                  <a:gd name="T19" fmla="*/ 4 h 9"/>
                  <a:gd name="T20" fmla="*/ 0 w 8"/>
                  <a:gd name="T21" fmla="*/ 6 h 9"/>
                  <a:gd name="T22" fmla="*/ 1 w 8"/>
                  <a:gd name="T23" fmla="*/ 7 h 9"/>
                  <a:gd name="T24" fmla="*/ 2 w 8"/>
                  <a:gd name="T25" fmla="*/ 9 h 9"/>
                  <a:gd name="T26" fmla="*/ 4 w 8"/>
                  <a:gd name="T27" fmla="*/ 9 h 9"/>
                  <a:gd name="T28" fmla="*/ 5 w 8"/>
                  <a:gd name="T29" fmla="*/ 9 h 9"/>
                  <a:gd name="T30" fmla="*/ 7 w 8"/>
                  <a:gd name="T31" fmla="*/ 9 h 9"/>
                  <a:gd name="T32" fmla="*/ 8 w 8"/>
                  <a:gd name="T33" fmla="*/ 7 h 9"/>
                  <a:gd name="T34" fmla="*/ 8 w 8"/>
                  <a:gd name="T35" fmla="*/ 6 h 9"/>
                  <a:gd name="T36" fmla="*/ 8 w 8"/>
                  <a:gd name="T37" fmla="*/ 4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9"/>
                  <a:gd name="T59" fmla="*/ 8 w 8"/>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9">
                    <a:moveTo>
                      <a:pt x="8" y="4"/>
                    </a:moveTo>
                    <a:lnTo>
                      <a:pt x="8" y="3"/>
                    </a:lnTo>
                    <a:lnTo>
                      <a:pt x="8" y="2"/>
                    </a:lnTo>
                    <a:lnTo>
                      <a:pt x="7" y="0"/>
                    </a:lnTo>
                    <a:lnTo>
                      <a:pt x="5" y="0"/>
                    </a:lnTo>
                    <a:lnTo>
                      <a:pt x="4" y="0"/>
                    </a:lnTo>
                    <a:lnTo>
                      <a:pt x="2" y="0"/>
                    </a:lnTo>
                    <a:lnTo>
                      <a:pt x="1" y="2"/>
                    </a:lnTo>
                    <a:lnTo>
                      <a:pt x="0" y="3"/>
                    </a:lnTo>
                    <a:lnTo>
                      <a:pt x="0" y="4"/>
                    </a:lnTo>
                    <a:lnTo>
                      <a:pt x="0" y="6"/>
                    </a:lnTo>
                    <a:lnTo>
                      <a:pt x="1" y="7"/>
                    </a:lnTo>
                    <a:lnTo>
                      <a:pt x="2" y="9"/>
                    </a:lnTo>
                    <a:lnTo>
                      <a:pt x="4" y="9"/>
                    </a:lnTo>
                    <a:lnTo>
                      <a:pt x="5" y="9"/>
                    </a:lnTo>
                    <a:lnTo>
                      <a:pt x="7" y="9"/>
                    </a:lnTo>
                    <a:lnTo>
                      <a:pt x="8" y="7"/>
                    </a:lnTo>
                    <a:lnTo>
                      <a:pt x="8" y="6"/>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5" name="Freeform 112"/>
              <p:cNvSpPr>
                <a:spLocks/>
              </p:cNvSpPr>
              <p:nvPr/>
            </p:nvSpPr>
            <p:spPr bwMode="auto">
              <a:xfrm>
                <a:off x="2916" y="2487"/>
                <a:ext cx="8" cy="8"/>
              </a:xfrm>
              <a:custGeom>
                <a:avLst/>
                <a:gdLst>
                  <a:gd name="T0" fmla="*/ 8 w 8"/>
                  <a:gd name="T1" fmla="*/ 4 h 8"/>
                  <a:gd name="T2" fmla="*/ 8 w 8"/>
                  <a:gd name="T3" fmla="*/ 2 h 8"/>
                  <a:gd name="T4" fmla="*/ 8 w 8"/>
                  <a:gd name="T5" fmla="*/ 1 h 8"/>
                  <a:gd name="T6" fmla="*/ 7 w 8"/>
                  <a:gd name="T7" fmla="*/ 0 h 8"/>
                  <a:gd name="T8" fmla="*/ 5 w 8"/>
                  <a:gd name="T9" fmla="*/ 0 h 8"/>
                  <a:gd name="T10" fmla="*/ 4 w 8"/>
                  <a:gd name="T11" fmla="*/ 0 h 8"/>
                  <a:gd name="T12" fmla="*/ 2 w 8"/>
                  <a:gd name="T13" fmla="*/ 0 h 8"/>
                  <a:gd name="T14" fmla="*/ 1 w 8"/>
                  <a:gd name="T15" fmla="*/ 1 h 8"/>
                  <a:gd name="T16" fmla="*/ 0 w 8"/>
                  <a:gd name="T17" fmla="*/ 2 h 8"/>
                  <a:gd name="T18" fmla="*/ 0 w 8"/>
                  <a:gd name="T19" fmla="*/ 4 h 8"/>
                  <a:gd name="T20" fmla="*/ 0 w 8"/>
                  <a:gd name="T21" fmla="*/ 5 h 8"/>
                  <a:gd name="T22" fmla="*/ 1 w 8"/>
                  <a:gd name="T23" fmla="*/ 7 h 8"/>
                  <a:gd name="T24" fmla="*/ 2 w 8"/>
                  <a:gd name="T25" fmla="*/ 8 h 8"/>
                  <a:gd name="T26" fmla="*/ 4 w 8"/>
                  <a:gd name="T27" fmla="*/ 8 h 8"/>
                  <a:gd name="T28" fmla="*/ 5 w 8"/>
                  <a:gd name="T29" fmla="*/ 8 h 8"/>
                  <a:gd name="T30" fmla="*/ 7 w 8"/>
                  <a:gd name="T31" fmla="*/ 8 h 8"/>
                  <a:gd name="T32" fmla="*/ 8 w 8"/>
                  <a:gd name="T33" fmla="*/ 7 h 8"/>
                  <a:gd name="T34" fmla="*/ 8 w 8"/>
                  <a:gd name="T35" fmla="*/ 5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2"/>
                    </a:lnTo>
                    <a:lnTo>
                      <a:pt x="8" y="1"/>
                    </a:lnTo>
                    <a:lnTo>
                      <a:pt x="7" y="0"/>
                    </a:lnTo>
                    <a:lnTo>
                      <a:pt x="5" y="0"/>
                    </a:lnTo>
                    <a:lnTo>
                      <a:pt x="4" y="0"/>
                    </a:lnTo>
                    <a:lnTo>
                      <a:pt x="2" y="0"/>
                    </a:lnTo>
                    <a:lnTo>
                      <a:pt x="1" y="1"/>
                    </a:lnTo>
                    <a:lnTo>
                      <a:pt x="0" y="2"/>
                    </a:lnTo>
                    <a:lnTo>
                      <a:pt x="0" y="4"/>
                    </a:lnTo>
                    <a:lnTo>
                      <a:pt x="0" y="5"/>
                    </a:lnTo>
                    <a:lnTo>
                      <a:pt x="1" y="7"/>
                    </a:lnTo>
                    <a:lnTo>
                      <a:pt x="2" y="8"/>
                    </a:lnTo>
                    <a:lnTo>
                      <a:pt x="4" y="8"/>
                    </a:lnTo>
                    <a:lnTo>
                      <a:pt x="5" y="8"/>
                    </a:lnTo>
                    <a:lnTo>
                      <a:pt x="7" y="8"/>
                    </a:lnTo>
                    <a:lnTo>
                      <a:pt x="8" y="7"/>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6" name="Freeform 113"/>
              <p:cNvSpPr>
                <a:spLocks/>
              </p:cNvSpPr>
              <p:nvPr/>
            </p:nvSpPr>
            <p:spPr bwMode="auto">
              <a:xfrm>
                <a:off x="2916" y="2503"/>
                <a:ext cx="8" cy="8"/>
              </a:xfrm>
              <a:custGeom>
                <a:avLst/>
                <a:gdLst>
                  <a:gd name="T0" fmla="*/ 8 w 8"/>
                  <a:gd name="T1" fmla="*/ 4 h 8"/>
                  <a:gd name="T2" fmla="*/ 8 w 8"/>
                  <a:gd name="T3" fmla="*/ 3 h 8"/>
                  <a:gd name="T4" fmla="*/ 7 w 8"/>
                  <a:gd name="T5" fmla="*/ 2 h 8"/>
                  <a:gd name="T6" fmla="*/ 5 w 8"/>
                  <a:gd name="T7" fmla="*/ 0 h 8"/>
                  <a:gd name="T8" fmla="*/ 4 w 8"/>
                  <a:gd name="T9" fmla="*/ 0 h 8"/>
                  <a:gd name="T10" fmla="*/ 2 w 8"/>
                  <a:gd name="T11" fmla="*/ 0 h 8"/>
                  <a:gd name="T12" fmla="*/ 1 w 8"/>
                  <a:gd name="T13" fmla="*/ 0 h 8"/>
                  <a:gd name="T14" fmla="*/ 0 w 8"/>
                  <a:gd name="T15" fmla="*/ 2 h 8"/>
                  <a:gd name="T16" fmla="*/ 0 w 8"/>
                  <a:gd name="T17" fmla="*/ 3 h 8"/>
                  <a:gd name="T18" fmla="*/ 0 w 8"/>
                  <a:gd name="T19" fmla="*/ 4 h 8"/>
                  <a:gd name="T20" fmla="*/ 0 w 8"/>
                  <a:gd name="T21" fmla="*/ 6 h 8"/>
                  <a:gd name="T22" fmla="*/ 0 w 8"/>
                  <a:gd name="T23" fmla="*/ 7 h 8"/>
                  <a:gd name="T24" fmla="*/ 1 w 8"/>
                  <a:gd name="T25" fmla="*/ 8 h 8"/>
                  <a:gd name="T26" fmla="*/ 2 w 8"/>
                  <a:gd name="T27" fmla="*/ 8 h 8"/>
                  <a:gd name="T28" fmla="*/ 4 w 8"/>
                  <a:gd name="T29" fmla="*/ 8 h 8"/>
                  <a:gd name="T30" fmla="*/ 5 w 8"/>
                  <a:gd name="T31" fmla="*/ 8 h 8"/>
                  <a:gd name="T32" fmla="*/ 7 w 8"/>
                  <a:gd name="T33" fmla="*/ 7 h 8"/>
                  <a:gd name="T34" fmla="*/ 8 w 8"/>
                  <a:gd name="T35" fmla="*/ 6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3"/>
                    </a:lnTo>
                    <a:lnTo>
                      <a:pt x="7" y="2"/>
                    </a:lnTo>
                    <a:lnTo>
                      <a:pt x="5" y="0"/>
                    </a:lnTo>
                    <a:lnTo>
                      <a:pt x="4" y="0"/>
                    </a:lnTo>
                    <a:lnTo>
                      <a:pt x="2" y="0"/>
                    </a:lnTo>
                    <a:lnTo>
                      <a:pt x="1" y="0"/>
                    </a:lnTo>
                    <a:lnTo>
                      <a:pt x="0" y="2"/>
                    </a:lnTo>
                    <a:lnTo>
                      <a:pt x="0" y="3"/>
                    </a:lnTo>
                    <a:lnTo>
                      <a:pt x="0" y="4"/>
                    </a:lnTo>
                    <a:lnTo>
                      <a:pt x="0" y="6"/>
                    </a:lnTo>
                    <a:lnTo>
                      <a:pt x="0" y="7"/>
                    </a:lnTo>
                    <a:lnTo>
                      <a:pt x="1" y="8"/>
                    </a:lnTo>
                    <a:lnTo>
                      <a:pt x="2" y="8"/>
                    </a:lnTo>
                    <a:lnTo>
                      <a:pt x="4" y="8"/>
                    </a:lnTo>
                    <a:lnTo>
                      <a:pt x="5" y="8"/>
                    </a:lnTo>
                    <a:lnTo>
                      <a:pt x="7" y="7"/>
                    </a:lnTo>
                    <a:lnTo>
                      <a:pt x="8" y="6"/>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7" name="Freeform 114"/>
              <p:cNvSpPr>
                <a:spLocks/>
              </p:cNvSpPr>
              <p:nvPr/>
            </p:nvSpPr>
            <p:spPr bwMode="auto">
              <a:xfrm>
                <a:off x="2916" y="2520"/>
                <a:ext cx="8" cy="8"/>
              </a:xfrm>
              <a:custGeom>
                <a:avLst/>
                <a:gdLst>
                  <a:gd name="T0" fmla="*/ 8 w 8"/>
                  <a:gd name="T1" fmla="*/ 4 h 8"/>
                  <a:gd name="T2" fmla="*/ 8 w 8"/>
                  <a:gd name="T3" fmla="*/ 2 h 8"/>
                  <a:gd name="T4" fmla="*/ 7 w 8"/>
                  <a:gd name="T5" fmla="*/ 1 h 8"/>
                  <a:gd name="T6" fmla="*/ 5 w 8"/>
                  <a:gd name="T7" fmla="*/ 0 h 8"/>
                  <a:gd name="T8" fmla="*/ 4 w 8"/>
                  <a:gd name="T9" fmla="*/ 0 h 8"/>
                  <a:gd name="T10" fmla="*/ 2 w 8"/>
                  <a:gd name="T11" fmla="*/ 0 h 8"/>
                  <a:gd name="T12" fmla="*/ 1 w 8"/>
                  <a:gd name="T13" fmla="*/ 0 h 8"/>
                  <a:gd name="T14" fmla="*/ 0 w 8"/>
                  <a:gd name="T15" fmla="*/ 1 h 8"/>
                  <a:gd name="T16" fmla="*/ 0 w 8"/>
                  <a:gd name="T17" fmla="*/ 2 h 8"/>
                  <a:gd name="T18" fmla="*/ 0 w 8"/>
                  <a:gd name="T19" fmla="*/ 4 h 8"/>
                  <a:gd name="T20" fmla="*/ 0 w 8"/>
                  <a:gd name="T21" fmla="*/ 5 h 8"/>
                  <a:gd name="T22" fmla="*/ 0 w 8"/>
                  <a:gd name="T23" fmla="*/ 6 h 8"/>
                  <a:gd name="T24" fmla="*/ 1 w 8"/>
                  <a:gd name="T25" fmla="*/ 8 h 8"/>
                  <a:gd name="T26" fmla="*/ 2 w 8"/>
                  <a:gd name="T27" fmla="*/ 8 h 8"/>
                  <a:gd name="T28" fmla="*/ 4 w 8"/>
                  <a:gd name="T29" fmla="*/ 8 h 8"/>
                  <a:gd name="T30" fmla="*/ 5 w 8"/>
                  <a:gd name="T31" fmla="*/ 8 h 8"/>
                  <a:gd name="T32" fmla="*/ 7 w 8"/>
                  <a:gd name="T33" fmla="*/ 6 h 8"/>
                  <a:gd name="T34" fmla="*/ 8 w 8"/>
                  <a:gd name="T35" fmla="*/ 5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2"/>
                    </a:lnTo>
                    <a:lnTo>
                      <a:pt x="7" y="1"/>
                    </a:lnTo>
                    <a:lnTo>
                      <a:pt x="5" y="0"/>
                    </a:lnTo>
                    <a:lnTo>
                      <a:pt x="4" y="0"/>
                    </a:lnTo>
                    <a:lnTo>
                      <a:pt x="2" y="0"/>
                    </a:lnTo>
                    <a:lnTo>
                      <a:pt x="1" y="0"/>
                    </a:lnTo>
                    <a:lnTo>
                      <a:pt x="0" y="1"/>
                    </a:lnTo>
                    <a:lnTo>
                      <a:pt x="0" y="2"/>
                    </a:lnTo>
                    <a:lnTo>
                      <a:pt x="0" y="4"/>
                    </a:lnTo>
                    <a:lnTo>
                      <a:pt x="0" y="5"/>
                    </a:lnTo>
                    <a:lnTo>
                      <a:pt x="0" y="6"/>
                    </a:lnTo>
                    <a:lnTo>
                      <a:pt x="1" y="8"/>
                    </a:lnTo>
                    <a:lnTo>
                      <a:pt x="2" y="8"/>
                    </a:lnTo>
                    <a:lnTo>
                      <a:pt x="4" y="8"/>
                    </a:lnTo>
                    <a:lnTo>
                      <a:pt x="5" y="8"/>
                    </a:lnTo>
                    <a:lnTo>
                      <a:pt x="7" y="6"/>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8" name="Freeform 115"/>
              <p:cNvSpPr>
                <a:spLocks/>
              </p:cNvSpPr>
              <p:nvPr/>
            </p:nvSpPr>
            <p:spPr bwMode="auto">
              <a:xfrm>
                <a:off x="2916" y="2536"/>
                <a:ext cx="8" cy="8"/>
              </a:xfrm>
              <a:custGeom>
                <a:avLst/>
                <a:gdLst>
                  <a:gd name="T0" fmla="*/ 8 w 8"/>
                  <a:gd name="T1" fmla="*/ 4 h 8"/>
                  <a:gd name="T2" fmla="*/ 8 w 8"/>
                  <a:gd name="T3" fmla="*/ 3 h 8"/>
                  <a:gd name="T4" fmla="*/ 7 w 8"/>
                  <a:gd name="T5" fmla="*/ 1 h 8"/>
                  <a:gd name="T6" fmla="*/ 5 w 8"/>
                  <a:gd name="T7" fmla="*/ 0 h 8"/>
                  <a:gd name="T8" fmla="*/ 4 w 8"/>
                  <a:gd name="T9" fmla="*/ 0 h 8"/>
                  <a:gd name="T10" fmla="*/ 2 w 8"/>
                  <a:gd name="T11" fmla="*/ 0 h 8"/>
                  <a:gd name="T12" fmla="*/ 1 w 8"/>
                  <a:gd name="T13" fmla="*/ 0 h 8"/>
                  <a:gd name="T14" fmla="*/ 0 w 8"/>
                  <a:gd name="T15" fmla="*/ 1 h 8"/>
                  <a:gd name="T16" fmla="*/ 0 w 8"/>
                  <a:gd name="T17" fmla="*/ 3 h 8"/>
                  <a:gd name="T18" fmla="*/ 0 w 8"/>
                  <a:gd name="T19" fmla="*/ 4 h 8"/>
                  <a:gd name="T20" fmla="*/ 0 w 8"/>
                  <a:gd name="T21" fmla="*/ 5 h 8"/>
                  <a:gd name="T22" fmla="*/ 0 w 8"/>
                  <a:gd name="T23" fmla="*/ 7 h 8"/>
                  <a:gd name="T24" fmla="*/ 1 w 8"/>
                  <a:gd name="T25" fmla="*/ 8 h 8"/>
                  <a:gd name="T26" fmla="*/ 2 w 8"/>
                  <a:gd name="T27" fmla="*/ 8 h 8"/>
                  <a:gd name="T28" fmla="*/ 4 w 8"/>
                  <a:gd name="T29" fmla="*/ 8 h 8"/>
                  <a:gd name="T30" fmla="*/ 5 w 8"/>
                  <a:gd name="T31" fmla="*/ 8 h 8"/>
                  <a:gd name="T32" fmla="*/ 7 w 8"/>
                  <a:gd name="T33" fmla="*/ 7 h 8"/>
                  <a:gd name="T34" fmla="*/ 8 w 8"/>
                  <a:gd name="T35" fmla="*/ 5 h 8"/>
                  <a:gd name="T36" fmla="*/ 8 w 8"/>
                  <a:gd name="T37" fmla="*/ 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4"/>
                    </a:moveTo>
                    <a:lnTo>
                      <a:pt x="8" y="3"/>
                    </a:lnTo>
                    <a:lnTo>
                      <a:pt x="7" y="1"/>
                    </a:lnTo>
                    <a:lnTo>
                      <a:pt x="5" y="0"/>
                    </a:lnTo>
                    <a:lnTo>
                      <a:pt x="4" y="0"/>
                    </a:lnTo>
                    <a:lnTo>
                      <a:pt x="2" y="0"/>
                    </a:lnTo>
                    <a:lnTo>
                      <a:pt x="1" y="0"/>
                    </a:lnTo>
                    <a:lnTo>
                      <a:pt x="0" y="1"/>
                    </a:lnTo>
                    <a:lnTo>
                      <a:pt x="0" y="3"/>
                    </a:lnTo>
                    <a:lnTo>
                      <a:pt x="0" y="4"/>
                    </a:lnTo>
                    <a:lnTo>
                      <a:pt x="0" y="5"/>
                    </a:lnTo>
                    <a:lnTo>
                      <a:pt x="0" y="7"/>
                    </a:lnTo>
                    <a:lnTo>
                      <a:pt x="1" y="8"/>
                    </a:lnTo>
                    <a:lnTo>
                      <a:pt x="2" y="8"/>
                    </a:lnTo>
                    <a:lnTo>
                      <a:pt x="4" y="8"/>
                    </a:lnTo>
                    <a:lnTo>
                      <a:pt x="5" y="8"/>
                    </a:lnTo>
                    <a:lnTo>
                      <a:pt x="7" y="7"/>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49" name="Freeform 116"/>
              <p:cNvSpPr>
                <a:spLocks/>
              </p:cNvSpPr>
              <p:nvPr/>
            </p:nvSpPr>
            <p:spPr bwMode="auto">
              <a:xfrm>
                <a:off x="2916" y="2552"/>
                <a:ext cx="8" cy="9"/>
              </a:xfrm>
              <a:custGeom>
                <a:avLst/>
                <a:gdLst>
                  <a:gd name="T0" fmla="*/ 8 w 8"/>
                  <a:gd name="T1" fmla="*/ 4 h 9"/>
                  <a:gd name="T2" fmla="*/ 8 w 8"/>
                  <a:gd name="T3" fmla="*/ 3 h 9"/>
                  <a:gd name="T4" fmla="*/ 7 w 8"/>
                  <a:gd name="T5" fmla="*/ 2 h 9"/>
                  <a:gd name="T6" fmla="*/ 5 w 8"/>
                  <a:gd name="T7" fmla="*/ 0 h 9"/>
                  <a:gd name="T8" fmla="*/ 4 w 8"/>
                  <a:gd name="T9" fmla="*/ 0 h 9"/>
                  <a:gd name="T10" fmla="*/ 2 w 8"/>
                  <a:gd name="T11" fmla="*/ 0 h 9"/>
                  <a:gd name="T12" fmla="*/ 1 w 8"/>
                  <a:gd name="T13" fmla="*/ 0 h 9"/>
                  <a:gd name="T14" fmla="*/ 0 w 8"/>
                  <a:gd name="T15" fmla="*/ 2 h 9"/>
                  <a:gd name="T16" fmla="*/ 0 w 8"/>
                  <a:gd name="T17" fmla="*/ 3 h 9"/>
                  <a:gd name="T18" fmla="*/ 0 w 8"/>
                  <a:gd name="T19" fmla="*/ 4 h 9"/>
                  <a:gd name="T20" fmla="*/ 0 w 8"/>
                  <a:gd name="T21" fmla="*/ 6 h 9"/>
                  <a:gd name="T22" fmla="*/ 0 w 8"/>
                  <a:gd name="T23" fmla="*/ 7 h 9"/>
                  <a:gd name="T24" fmla="*/ 1 w 8"/>
                  <a:gd name="T25" fmla="*/ 9 h 9"/>
                  <a:gd name="T26" fmla="*/ 2 w 8"/>
                  <a:gd name="T27" fmla="*/ 9 h 9"/>
                  <a:gd name="T28" fmla="*/ 4 w 8"/>
                  <a:gd name="T29" fmla="*/ 9 h 9"/>
                  <a:gd name="T30" fmla="*/ 5 w 8"/>
                  <a:gd name="T31" fmla="*/ 9 h 9"/>
                  <a:gd name="T32" fmla="*/ 7 w 8"/>
                  <a:gd name="T33" fmla="*/ 7 h 9"/>
                  <a:gd name="T34" fmla="*/ 8 w 8"/>
                  <a:gd name="T35" fmla="*/ 6 h 9"/>
                  <a:gd name="T36" fmla="*/ 8 w 8"/>
                  <a:gd name="T37" fmla="*/ 4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9"/>
                  <a:gd name="T59" fmla="*/ 8 w 8"/>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9">
                    <a:moveTo>
                      <a:pt x="8" y="4"/>
                    </a:moveTo>
                    <a:lnTo>
                      <a:pt x="8" y="3"/>
                    </a:lnTo>
                    <a:lnTo>
                      <a:pt x="7" y="2"/>
                    </a:lnTo>
                    <a:lnTo>
                      <a:pt x="5" y="0"/>
                    </a:lnTo>
                    <a:lnTo>
                      <a:pt x="4" y="0"/>
                    </a:lnTo>
                    <a:lnTo>
                      <a:pt x="2" y="0"/>
                    </a:lnTo>
                    <a:lnTo>
                      <a:pt x="1" y="0"/>
                    </a:lnTo>
                    <a:lnTo>
                      <a:pt x="0" y="2"/>
                    </a:lnTo>
                    <a:lnTo>
                      <a:pt x="0" y="3"/>
                    </a:lnTo>
                    <a:lnTo>
                      <a:pt x="0" y="4"/>
                    </a:lnTo>
                    <a:lnTo>
                      <a:pt x="0" y="6"/>
                    </a:lnTo>
                    <a:lnTo>
                      <a:pt x="0" y="7"/>
                    </a:lnTo>
                    <a:lnTo>
                      <a:pt x="1" y="9"/>
                    </a:lnTo>
                    <a:lnTo>
                      <a:pt x="2" y="9"/>
                    </a:lnTo>
                    <a:lnTo>
                      <a:pt x="4" y="9"/>
                    </a:lnTo>
                    <a:lnTo>
                      <a:pt x="5" y="9"/>
                    </a:lnTo>
                    <a:lnTo>
                      <a:pt x="7" y="7"/>
                    </a:lnTo>
                    <a:lnTo>
                      <a:pt x="8" y="6"/>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0" name="Freeform 117"/>
              <p:cNvSpPr>
                <a:spLocks/>
              </p:cNvSpPr>
              <p:nvPr/>
            </p:nvSpPr>
            <p:spPr bwMode="auto">
              <a:xfrm>
                <a:off x="2916" y="2569"/>
                <a:ext cx="8" cy="8"/>
              </a:xfrm>
              <a:custGeom>
                <a:avLst/>
                <a:gdLst>
                  <a:gd name="T0" fmla="*/ 8 w 8"/>
                  <a:gd name="T1" fmla="*/ 4 h 8"/>
                  <a:gd name="T2" fmla="*/ 8 w 8"/>
                  <a:gd name="T3" fmla="*/ 2 h 8"/>
                  <a:gd name="T4" fmla="*/ 7 w 8"/>
                  <a:gd name="T5" fmla="*/ 1 h 8"/>
                  <a:gd name="T6" fmla="*/ 5 w 8"/>
                  <a:gd name="T7" fmla="*/ 0 h 8"/>
                  <a:gd name="T8" fmla="*/ 4 w 8"/>
                  <a:gd name="T9" fmla="*/ 0 h 8"/>
                  <a:gd name="T10" fmla="*/ 2 w 8"/>
                  <a:gd name="T11" fmla="*/ 0 h 8"/>
                  <a:gd name="T12" fmla="*/ 1 w 8"/>
                  <a:gd name="T13" fmla="*/ 0 h 8"/>
                  <a:gd name="T14" fmla="*/ 0 w 8"/>
                  <a:gd name="T15" fmla="*/ 1 h 8"/>
                  <a:gd name="T16" fmla="*/ 0 w 8"/>
                  <a:gd name="T17" fmla="*/ 2 h 8"/>
                  <a:gd name="T18" fmla="*/ 0 w 8"/>
                  <a:gd name="T19" fmla="*/ 2 h 8"/>
                  <a:gd name="T20" fmla="*/ 0 w 8"/>
                  <a:gd name="T21" fmla="*/ 4 h 8"/>
                  <a:gd name="T22" fmla="*/ 0 w 8"/>
                  <a:gd name="T23" fmla="*/ 5 h 8"/>
                  <a:gd name="T24" fmla="*/ 1 w 8"/>
                  <a:gd name="T25" fmla="*/ 7 h 8"/>
                  <a:gd name="T26" fmla="*/ 2 w 8"/>
                  <a:gd name="T27" fmla="*/ 8 h 8"/>
                  <a:gd name="T28" fmla="*/ 4 w 8"/>
                  <a:gd name="T29" fmla="*/ 8 h 8"/>
                  <a:gd name="T30" fmla="*/ 5 w 8"/>
                  <a:gd name="T31" fmla="*/ 7 h 8"/>
                  <a:gd name="T32" fmla="*/ 7 w 8"/>
                  <a:gd name="T33" fmla="*/ 5 h 8"/>
                  <a:gd name="T34" fmla="*/ 8 w 8"/>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8" y="4"/>
                    </a:moveTo>
                    <a:lnTo>
                      <a:pt x="8" y="2"/>
                    </a:lnTo>
                    <a:lnTo>
                      <a:pt x="7" y="1"/>
                    </a:lnTo>
                    <a:lnTo>
                      <a:pt x="5" y="0"/>
                    </a:lnTo>
                    <a:lnTo>
                      <a:pt x="4" y="0"/>
                    </a:lnTo>
                    <a:lnTo>
                      <a:pt x="2" y="0"/>
                    </a:lnTo>
                    <a:lnTo>
                      <a:pt x="1" y="0"/>
                    </a:lnTo>
                    <a:lnTo>
                      <a:pt x="0" y="1"/>
                    </a:lnTo>
                    <a:lnTo>
                      <a:pt x="0" y="2"/>
                    </a:lnTo>
                    <a:lnTo>
                      <a:pt x="0" y="4"/>
                    </a:lnTo>
                    <a:lnTo>
                      <a:pt x="0" y="5"/>
                    </a:lnTo>
                    <a:lnTo>
                      <a:pt x="1" y="7"/>
                    </a:lnTo>
                    <a:lnTo>
                      <a:pt x="2" y="8"/>
                    </a:lnTo>
                    <a:lnTo>
                      <a:pt x="4" y="8"/>
                    </a:lnTo>
                    <a:lnTo>
                      <a:pt x="5" y="7"/>
                    </a:lnTo>
                    <a:lnTo>
                      <a:pt x="7"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1" name="Freeform 118"/>
              <p:cNvSpPr>
                <a:spLocks/>
              </p:cNvSpPr>
              <p:nvPr/>
            </p:nvSpPr>
            <p:spPr bwMode="auto">
              <a:xfrm>
                <a:off x="2914" y="2585"/>
                <a:ext cx="9" cy="8"/>
              </a:xfrm>
              <a:custGeom>
                <a:avLst/>
                <a:gdLst>
                  <a:gd name="T0" fmla="*/ 9 w 9"/>
                  <a:gd name="T1" fmla="*/ 4 h 8"/>
                  <a:gd name="T2" fmla="*/ 9 w 9"/>
                  <a:gd name="T3" fmla="*/ 3 h 8"/>
                  <a:gd name="T4" fmla="*/ 9 w 9"/>
                  <a:gd name="T5" fmla="*/ 1 h 8"/>
                  <a:gd name="T6" fmla="*/ 7 w 9"/>
                  <a:gd name="T7" fmla="*/ 0 h 8"/>
                  <a:gd name="T8" fmla="*/ 6 w 9"/>
                  <a:gd name="T9" fmla="*/ 0 h 8"/>
                  <a:gd name="T10" fmla="*/ 4 w 9"/>
                  <a:gd name="T11" fmla="*/ 0 h 8"/>
                  <a:gd name="T12" fmla="*/ 3 w 9"/>
                  <a:gd name="T13" fmla="*/ 0 h 8"/>
                  <a:gd name="T14" fmla="*/ 2 w 9"/>
                  <a:gd name="T15" fmla="*/ 1 h 8"/>
                  <a:gd name="T16" fmla="*/ 0 w 9"/>
                  <a:gd name="T17" fmla="*/ 3 h 8"/>
                  <a:gd name="T18" fmla="*/ 0 w 9"/>
                  <a:gd name="T19" fmla="*/ 3 h 8"/>
                  <a:gd name="T20" fmla="*/ 0 w 9"/>
                  <a:gd name="T21" fmla="*/ 4 h 8"/>
                  <a:gd name="T22" fmla="*/ 2 w 9"/>
                  <a:gd name="T23" fmla="*/ 6 h 8"/>
                  <a:gd name="T24" fmla="*/ 3 w 9"/>
                  <a:gd name="T25" fmla="*/ 7 h 8"/>
                  <a:gd name="T26" fmla="*/ 4 w 9"/>
                  <a:gd name="T27" fmla="*/ 8 h 8"/>
                  <a:gd name="T28" fmla="*/ 6 w 9"/>
                  <a:gd name="T29" fmla="*/ 8 h 8"/>
                  <a:gd name="T30" fmla="*/ 7 w 9"/>
                  <a:gd name="T31" fmla="*/ 7 h 8"/>
                  <a:gd name="T32" fmla="*/ 9 w 9"/>
                  <a:gd name="T33" fmla="*/ 6 h 8"/>
                  <a:gd name="T34" fmla="*/ 9 w 9"/>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8"/>
                  <a:gd name="T56" fmla="*/ 9 w 9"/>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8">
                    <a:moveTo>
                      <a:pt x="9" y="4"/>
                    </a:moveTo>
                    <a:lnTo>
                      <a:pt x="9" y="3"/>
                    </a:lnTo>
                    <a:lnTo>
                      <a:pt x="9" y="1"/>
                    </a:lnTo>
                    <a:lnTo>
                      <a:pt x="7" y="0"/>
                    </a:lnTo>
                    <a:lnTo>
                      <a:pt x="6" y="0"/>
                    </a:lnTo>
                    <a:lnTo>
                      <a:pt x="4" y="0"/>
                    </a:lnTo>
                    <a:lnTo>
                      <a:pt x="3" y="0"/>
                    </a:lnTo>
                    <a:lnTo>
                      <a:pt x="2" y="1"/>
                    </a:lnTo>
                    <a:lnTo>
                      <a:pt x="0" y="3"/>
                    </a:lnTo>
                    <a:lnTo>
                      <a:pt x="0" y="4"/>
                    </a:lnTo>
                    <a:lnTo>
                      <a:pt x="2" y="6"/>
                    </a:lnTo>
                    <a:lnTo>
                      <a:pt x="3" y="7"/>
                    </a:lnTo>
                    <a:lnTo>
                      <a:pt x="4" y="8"/>
                    </a:lnTo>
                    <a:lnTo>
                      <a:pt x="6" y="8"/>
                    </a:lnTo>
                    <a:lnTo>
                      <a:pt x="7" y="7"/>
                    </a:lnTo>
                    <a:lnTo>
                      <a:pt x="9" y="6"/>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2" name="Freeform 119"/>
              <p:cNvSpPr>
                <a:spLocks/>
              </p:cNvSpPr>
              <p:nvPr/>
            </p:nvSpPr>
            <p:spPr bwMode="auto">
              <a:xfrm>
                <a:off x="2914" y="2602"/>
                <a:ext cx="9" cy="8"/>
              </a:xfrm>
              <a:custGeom>
                <a:avLst/>
                <a:gdLst>
                  <a:gd name="T0" fmla="*/ 9 w 9"/>
                  <a:gd name="T1" fmla="*/ 4 h 8"/>
                  <a:gd name="T2" fmla="*/ 9 w 9"/>
                  <a:gd name="T3" fmla="*/ 2 h 8"/>
                  <a:gd name="T4" fmla="*/ 9 w 9"/>
                  <a:gd name="T5" fmla="*/ 1 h 8"/>
                  <a:gd name="T6" fmla="*/ 7 w 9"/>
                  <a:gd name="T7" fmla="*/ 0 h 8"/>
                  <a:gd name="T8" fmla="*/ 6 w 9"/>
                  <a:gd name="T9" fmla="*/ 0 h 8"/>
                  <a:gd name="T10" fmla="*/ 4 w 9"/>
                  <a:gd name="T11" fmla="*/ 0 h 8"/>
                  <a:gd name="T12" fmla="*/ 3 w 9"/>
                  <a:gd name="T13" fmla="*/ 0 h 8"/>
                  <a:gd name="T14" fmla="*/ 2 w 9"/>
                  <a:gd name="T15" fmla="*/ 1 h 8"/>
                  <a:gd name="T16" fmla="*/ 0 w 9"/>
                  <a:gd name="T17" fmla="*/ 2 h 8"/>
                  <a:gd name="T18" fmla="*/ 0 w 9"/>
                  <a:gd name="T19" fmla="*/ 2 h 8"/>
                  <a:gd name="T20" fmla="*/ 0 w 9"/>
                  <a:gd name="T21" fmla="*/ 4 h 8"/>
                  <a:gd name="T22" fmla="*/ 2 w 9"/>
                  <a:gd name="T23" fmla="*/ 5 h 8"/>
                  <a:gd name="T24" fmla="*/ 3 w 9"/>
                  <a:gd name="T25" fmla="*/ 6 h 8"/>
                  <a:gd name="T26" fmla="*/ 4 w 9"/>
                  <a:gd name="T27" fmla="*/ 8 h 8"/>
                  <a:gd name="T28" fmla="*/ 6 w 9"/>
                  <a:gd name="T29" fmla="*/ 8 h 8"/>
                  <a:gd name="T30" fmla="*/ 7 w 9"/>
                  <a:gd name="T31" fmla="*/ 6 h 8"/>
                  <a:gd name="T32" fmla="*/ 9 w 9"/>
                  <a:gd name="T33" fmla="*/ 5 h 8"/>
                  <a:gd name="T34" fmla="*/ 9 w 9"/>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8"/>
                  <a:gd name="T56" fmla="*/ 9 w 9"/>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8">
                    <a:moveTo>
                      <a:pt x="9" y="4"/>
                    </a:moveTo>
                    <a:lnTo>
                      <a:pt x="9" y="2"/>
                    </a:lnTo>
                    <a:lnTo>
                      <a:pt x="9" y="1"/>
                    </a:lnTo>
                    <a:lnTo>
                      <a:pt x="7" y="0"/>
                    </a:lnTo>
                    <a:lnTo>
                      <a:pt x="6" y="0"/>
                    </a:lnTo>
                    <a:lnTo>
                      <a:pt x="4" y="0"/>
                    </a:lnTo>
                    <a:lnTo>
                      <a:pt x="3" y="0"/>
                    </a:lnTo>
                    <a:lnTo>
                      <a:pt x="2" y="1"/>
                    </a:lnTo>
                    <a:lnTo>
                      <a:pt x="0" y="2"/>
                    </a:lnTo>
                    <a:lnTo>
                      <a:pt x="0" y="4"/>
                    </a:lnTo>
                    <a:lnTo>
                      <a:pt x="2" y="5"/>
                    </a:lnTo>
                    <a:lnTo>
                      <a:pt x="3" y="6"/>
                    </a:lnTo>
                    <a:lnTo>
                      <a:pt x="4" y="8"/>
                    </a:lnTo>
                    <a:lnTo>
                      <a:pt x="6" y="8"/>
                    </a:lnTo>
                    <a:lnTo>
                      <a:pt x="7" y="6"/>
                    </a:lnTo>
                    <a:lnTo>
                      <a:pt x="9"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3" name="Freeform 120"/>
              <p:cNvSpPr>
                <a:spLocks/>
              </p:cNvSpPr>
              <p:nvPr/>
            </p:nvSpPr>
            <p:spPr bwMode="auto">
              <a:xfrm>
                <a:off x="2914" y="2618"/>
                <a:ext cx="9" cy="8"/>
              </a:xfrm>
              <a:custGeom>
                <a:avLst/>
                <a:gdLst>
                  <a:gd name="T0" fmla="*/ 9 w 9"/>
                  <a:gd name="T1" fmla="*/ 4 h 8"/>
                  <a:gd name="T2" fmla="*/ 9 w 9"/>
                  <a:gd name="T3" fmla="*/ 3 h 8"/>
                  <a:gd name="T4" fmla="*/ 9 w 9"/>
                  <a:gd name="T5" fmla="*/ 1 h 8"/>
                  <a:gd name="T6" fmla="*/ 7 w 9"/>
                  <a:gd name="T7" fmla="*/ 0 h 8"/>
                  <a:gd name="T8" fmla="*/ 6 w 9"/>
                  <a:gd name="T9" fmla="*/ 0 h 8"/>
                  <a:gd name="T10" fmla="*/ 4 w 9"/>
                  <a:gd name="T11" fmla="*/ 0 h 8"/>
                  <a:gd name="T12" fmla="*/ 3 w 9"/>
                  <a:gd name="T13" fmla="*/ 0 h 8"/>
                  <a:gd name="T14" fmla="*/ 2 w 9"/>
                  <a:gd name="T15" fmla="*/ 1 h 8"/>
                  <a:gd name="T16" fmla="*/ 0 w 9"/>
                  <a:gd name="T17" fmla="*/ 3 h 8"/>
                  <a:gd name="T18" fmla="*/ 0 w 9"/>
                  <a:gd name="T19" fmla="*/ 3 h 8"/>
                  <a:gd name="T20" fmla="*/ 0 w 9"/>
                  <a:gd name="T21" fmla="*/ 4 h 8"/>
                  <a:gd name="T22" fmla="*/ 2 w 9"/>
                  <a:gd name="T23" fmla="*/ 5 h 8"/>
                  <a:gd name="T24" fmla="*/ 3 w 9"/>
                  <a:gd name="T25" fmla="*/ 7 h 8"/>
                  <a:gd name="T26" fmla="*/ 4 w 9"/>
                  <a:gd name="T27" fmla="*/ 8 h 8"/>
                  <a:gd name="T28" fmla="*/ 6 w 9"/>
                  <a:gd name="T29" fmla="*/ 8 h 8"/>
                  <a:gd name="T30" fmla="*/ 7 w 9"/>
                  <a:gd name="T31" fmla="*/ 7 h 8"/>
                  <a:gd name="T32" fmla="*/ 9 w 9"/>
                  <a:gd name="T33" fmla="*/ 5 h 8"/>
                  <a:gd name="T34" fmla="*/ 9 w 9"/>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8"/>
                  <a:gd name="T56" fmla="*/ 9 w 9"/>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8">
                    <a:moveTo>
                      <a:pt x="9" y="4"/>
                    </a:moveTo>
                    <a:lnTo>
                      <a:pt x="9" y="3"/>
                    </a:lnTo>
                    <a:lnTo>
                      <a:pt x="9" y="1"/>
                    </a:lnTo>
                    <a:lnTo>
                      <a:pt x="7" y="0"/>
                    </a:lnTo>
                    <a:lnTo>
                      <a:pt x="6" y="0"/>
                    </a:lnTo>
                    <a:lnTo>
                      <a:pt x="4" y="0"/>
                    </a:lnTo>
                    <a:lnTo>
                      <a:pt x="3" y="0"/>
                    </a:lnTo>
                    <a:lnTo>
                      <a:pt x="2" y="1"/>
                    </a:lnTo>
                    <a:lnTo>
                      <a:pt x="0" y="3"/>
                    </a:lnTo>
                    <a:lnTo>
                      <a:pt x="0" y="4"/>
                    </a:lnTo>
                    <a:lnTo>
                      <a:pt x="2" y="5"/>
                    </a:lnTo>
                    <a:lnTo>
                      <a:pt x="3" y="7"/>
                    </a:lnTo>
                    <a:lnTo>
                      <a:pt x="4" y="8"/>
                    </a:lnTo>
                    <a:lnTo>
                      <a:pt x="6" y="8"/>
                    </a:lnTo>
                    <a:lnTo>
                      <a:pt x="7" y="7"/>
                    </a:lnTo>
                    <a:lnTo>
                      <a:pt x="9"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4" name="Freeform 121"/>
              <p:cNvSpPr>
                <a:spLocks/>
              </p:cNvSpPr>
              <p:nvPr/>
            </p:nvSpPr>
            <p:spPr bwMode="auto">
              <a:xfrm>
                <a:off x="2914" y="2634"/>
                <a:ext cx="9" cy="9"/>
              </a:xfrm>
              <a:custGeom>
                <a:avLst/>
                <a:gdLst>
                  <a:gd name="T0" fmla="*/ 9 w 9"/>
                  <a:gd name="T1" fmla="*/ 4 h 9"/>
                  <a:gd name="T2" fmla="*/ 9 w 9"/>
                  <a:gd name="T3" fmla="*/ 3 h 9"/>
                  <a:gd name="T4" fmla="*/ 9 w 9"/>
                  <a:gd name="T5" fmla="*/ 2 h 9"/>
                  <a:gd name="T6" fmla="*/ 7 w 9"/>
                  <a:gd name="T7" fmla="*/ 0 h 9"/>
                  <a:gd name="T8" fmla="*/ 6 w 9"/>
                  <a:gd name="T9" fmla="*/ 0 h 9"/>
                  <a:gd name="T10" fmla="*/ 4 w 9"/>
                  <a:gd name="T11" fmla="*/ 0 h 9"/>
                  <a:gd name="T12" fmla="*/ 3 w 9"/>
                  <a:gd name="T13" fmla="*/ 0 h 9"/>
                  <a:gd name="T14" fmla="*/ 2 w 9"/>
                  <a:gd name="T15" fmla="*/ 2 h 9"/>
                  <a:gd name="T16" fmla="*/ 0 w 9"/>
                  <a:gd name="T17" fmla="*/ 3 h 9"/>
                  <a:gd name="T18" fmla="*/ 0 w 9"/>
                  <a:gd name="T19" fmla="*/ 3 h 9"/>
                  <a:gd name="T20" fmla="*/ 0 w 9"/>
                  <a:gd name="T21" fmla="*/ 4 h 9"/>
                  <a:gd name="T22" fmla="*/ 2 w 9"/>
                  <a:gd name="T23" fmla="*/ 6 h 9"/>
                  <a:gd name="T24" fmla="*/ 3 w 9"/>
                  <a:gd name="T25" fmla="*/ 7 h 9"/>
                  <a:gd name="T26" fmla="*/ 4 w 9"/>
                  <a:gd name="T27" fmla="*/ 9 h 9"/>
                  <a:gd name="T28" fmla="*/ 6 w 9"/>
                  <a:gd name="T29" fmla="*/ 9 h 9"/>
                  <a:gd name="T30" fmla="*/ 7 w 9"/>
                  <a:gd name="T31" fmla="*/ 7 h 9"/>
                  <a:gd name="T32" fmla="*/ 9 w 9"/>
                  <a:gd name="T33" fmla="*/ 6 h 9"/>
                  <a:gd name="T34" fmla="*/ 9 w 9"/>
                  <a:gd name="T35" fmla="*/ 4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9"/>
                  <a:gd name="T56" fmla="*/ 9 w 9"/>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9">
                    <a:moveTo>
                      <a:pt x="9" y="4"/>
                    </a:moveTo>
                    <a:lnTo>
                      <a:pt x="9" y="3"/>
                    </a:lnTo>
                    <a:lnTo>
                      <a:pt x="9" y="2"/>
                    </a:lnTo>
                    <a:lnTo>
                      <a:pt x="7" y="0"/>
                    </a:lnTo>
                    <a:lnTo>
                      <a:pt x="6" y="0"/>
                    </a:lnTo>
                    <a:lnTo>
                      <a:pt x="4" y="0"/>
                    </a:lnTo>
                    <a:lnTo>
                      <a:pt x="3" y="0"/>
                    </a:lnTo>
                    <a:lnTo>
                      <a:pt x="2" y="2"/>
                    </a:lnTo>
                    <a:lnTo>
                      <a:pt x="0" y="3"/>
                    </a:lnTo>
                    <a:lnTo>
                      <a:pt x="0" y="4"/>
                    </a:lnTo>
                    <a:lnTo>
                      <a:pt x="2" y="6"/>
                    </a:lnTo>
                    <a:lnTo>
                      <a:pt x="3" y="7"/>
                    </a:lnTo>
                    <a:lnTo>
                      <a:pt x="4" y="9"/>
                    </a:lnTo>
                    <a:lnTo>
                      <a:pt x="6" y="9"/>
                    </a:lnTo>
                    <a:lnTo>
                      <a:pt x="7" y="7"/>
                    </a:lnTo>
                    <a:lnTo>
                      <a:pt x="9" y="6"/>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5" name="Freeform 122"/>
              <p:cNvSpPr>
                <a:spLocks/>
              </p:cNvSpPr>
              <p:nvPr/>
            </p:nvSpPr>
            <p:spPr bwMode="auto">
              <a:xfrm>
                <a:off x="2914" y="2651"/>
                <a:ext cx="9" cy="8"/>
              </a:xfrm>
              <a:custGeom>
                <a:avLst/>
                <a:gdLst>
                  <a:gd name="T0" fmla="*/ 9 w 9"/>
                  <a:gd name="T1" fmla="*/ 4 h 8"/>
                  <a:gd name="T2" fmla="*/ 9 w 9"/>
                  <a:gd name="T3" fmla="*/ 2 h 8"/>
                  <a:gd name="T4" fmla="*/ 9 w 9"/>
                  <a:gd name="T5" fmla="*/ 1 h 8"/>
                  <a:gd name="T6" fmla="*/ 7 w 9"/>
                  <a:gd name="T7" fmla="*/ 0 h 8"/>
                  <a:gd name="T8" fmla="*/ 6 w 9"/>
                  <a:gd name="T9" fmla="*/ 0 h 8"/>
                  <a:gd name="T10" fmla="*/ 4 w 9"/>
                  <a:gd name="T11" fmla="*/ 0 h 8"/>
                  <a:gd name="T12" fmla="*/ 3 w 9"/>
                  <a:gd name="T13" fmla="*/ 0 h 8"/>
                  <a:gd name="T14" fmla="*/ 2 w 9"/>
                  <a:gd name="T15" fmla="*/ 1 h 8"/>
                  <a:gd name="T16" fmla="*/ 0 w 9"/>
                  <a:gd name="T17" fmla="*/ 2 h 8"/>
                  <a:gd name="T18" fmla="*/ 0 w 9"/>
                  <a:gd name="T19" fmla="*/ 2 h 8"/>
                  <a:gd name="T20" fmla="*/ 0 w 9"/>
                  <a:gd name="T21" fmla="*/ 4 h 8"/>
                  <a:gd name="T22" fmla="*/ 2 w 9"/>
                  <a:gd name="T23" fmla="*/ 5 h 8"/>
                  <a:gd name="T24" fmla="*/ 3 w 9"/>
                  <a:gd name="T25" fmla="*/ 7 h 8"/>
                  <a:gd name="T26" fmla="*/ 4 w 9"/>
                  <a:gd name="T27" fmla="*/ 8 h 8"/>
                  <a:gd name="T28" fmla="*/ 6 w 9"/>
                  <a:gd name="T29" fmla="*/ 8 h 8"/>
                  <a:gd name="T30" fmla="*/ 7 w 9"/>
                  <a:gd name="T31" fmla="*/ 7 h 8"/>
                  <a:gd name="T32" fmla="*/ 9 w 9"/>
                  <a:gd name="T33" fmla="*/ 5 h 8"/>
                  <a:gd name="T34" fmla="*/ 9 w 9"/>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8"/>
                  <a:gd name="T56" fmla="*/ 9 w 9"/>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8">
                    <a:moveTo>
                      <a:pt x="9" y="4"/>
                    </a:moveTo>
                    <a:lnTo>
                      <a:pt x="9" y="2"/>
                    </a:lnTo>
                    <a:lnTo>
                      <a:pt x="9" y="1"/>
                    </a:lnTo>
                    <a:lnTo>
                      <a:pt x="7" y="0"/>
                    </a:lnTo>
                    <a:lnTo>
                      <a:pt x="6" y="0"/>
                    </a:lnTo>
                    <a:lnTo>
                      <a:pt x="4" y="0"/>
                    </a:lnTo>
                    <a:lnTo>
                      <a:pt x="3" y="0"/>
                    </a:lnTo>
                    <a:lnTo>
                      <a:pt x="2" y="1"/>
                    </a:lnTo>
                    <a:lnTo>
                      <a:pt x="0" y="2"/>
                    </a:lnTo>
                    <a:lnTo>
                      <a:pt x="0" y="4"/>
                    </a:lnTo>
                    <a:lnTo>
                      <a:pt x="2" y="5"/>
                    </a:lnTo>
                    <a:lnTo>
                      <a:pt x="3" y="7"/>
                    </a:lnTo>
                    <a:lnTo>
                      <a:pt x="4" y="8"/>
                    </a:lnTo>
                    <a:lnTo>
                      <a:pt x="6" y="8"/>
                    </a:lnTo>
                    <a:lnTo>
                      <a:pt x="7" y="7"/>
                    </a:lnTo>
                    <a:lnTo>
                      <a:pt x="9"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6" name="Freeform 123"/>
              <p:cNvSpPr>
                <a:spLocks/>
              </p:cNvSpPr>
              <p:nvPr/>
            </p:nvSpPr>
            <p:spPr bwMode="auto">
              <a:xfrm>
                <a:off x="2914" y="2667"/>
                <a:ext cx="9" cy="8"/>
              </a:xfrm>
              <a:custGeom>
                <a:avLst/>
                <a:gdLst>
                  <a:gd name="T0" fmla="*/ 9 w 9"/>
                  <a:gd name="T1" fmla="*/ 4 h 8"/>
                  <a:gd name="T2" fmla="*/ 9 w 9"/>
                  <a:gd name="T3" fmla="*/ 3 h 8"/>
                  <a:gd name="T4" fmla="*/ 7 w 9"/>
                  <a:gd name="T5" fmla="*/ 1 h 8"/>
                  <a:gd name="T6" fmla="*/ 6 w 9"/>
                  <a:gd name="T7" fmla="*/ 0 h 8"/>
                  <a:gd name="T8" fmla="*/ 4 w 9"/>
                  <a:gd name="T9" fmla="*/ 0 h 8"/>
                  <a:gd name="T10" fmla="*/ 3 w 9"/>
                  <a:gd name="T11" fmla="*/ 0 h 8"/>
                  <a:gd name="T12" fmla="*/ 2 w 9"/>
                  <a:gd name="T13" fmla="*/ 0 h 8"/>
                  <a:gd name="T14" fmla="*/ 0 w 9"/>
                  <a:gd name="T15" fmla="*/ 1 h 8"/>
                  <a:gd name="T16" fmla="*/ 0 w 9"/>
                  <a:gd name="T17" fmla="*/ 3 h 8"/>
                  <a:gd name="T18" fmla="*/ 0 w 9"/>
                  <a:gd name="T19" fmla="*/ 3 h 8"/>
                  <a:gd name="T20" fmla="*/ 0 w 9"/>
                  <a:gd name="T21" fmla="*/ 4 h 8"/>
                  <a:gd name="T22" fmla="*/ 0 w 9"/>
                  <a:gd name="T23" fmla="*/ 6 h 8"/>
                  <a:gd name="T24" fmla="*/ 2 w 9"/>
                  <a:gd name="T25" fmla="*/ 7 h 8"/>
                  <a:gd name="T26" fmla="*/ 3 w 9"/>
                  <a:gd name="T27" fmla="*/ 8 h 8"/>
                  <a:gd name="T28" fmla="*/ 4 w 9"/>
                  <a:gd name="T29" fmla="*/ 8 h 8"/>
                  <a:gd name="T30" fmla="*/ 6 w 9"/>
                  <a:gd name="T31" fmla="*/ 7 h 8"/>
                  <a:gd name="T32" fmla="*/ 7 w 9"/>
                  <a:gd name="T33" fmla="*/ 6 h 8"/>
                  <a:gd name="T34" fmla="*/ 9 w 9"/>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8"/>
                  <a:gd name="T56" fmla="*/ 9 w 9"/>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8">
                    <a:moveTo>
                      <a:pt x="9" y="4"/>
                    </a:moveTo>
                    <a:lnTo>
                      <a:pt x="9" y="3"/>
                    </a:lnTo>
                    <a:lnTo>
                      <a:pt x="7" y="1"/>
                    </a:lnTo>
                    <a:lnTo>
                      <a:pt x="6" y="0"/>
                    </a:lnTo>
                    <a:lnTo>
                      <a:pt x="4" y="0"/>
                    </a:lnTo>
                    <a:lnTo>
                      <a:pt x="3" y="0"/>
                    </a:lnTo>
                    <a:lnTo>
                      <a:pt x="2" y="0"/>
                    </a:lnTo>
                    <a:lnTo>
                      <a:pt x="0" y="1"/>
                    </a:lnTo>
                    <a:lnTo>
                      <a:pt x="0" y="3"/>
                    </a:lnTo>
                    <a:lnTo>
                      <a:pt x="0" y="4"/>
                    </a:lnTo>
                    <a:lnTo>
                      <a:pt x="0" y="6"/>
                    </a:lnTo>
                    <a:lnTo>
                      <a:pt x="2" y="7"/>
                    </a:lnTo>
                    <a:lnTo>
                      <a:pt x="3" y="8"/>
                    </a:lnTo>
                    <a:lnTo>
                      <a:pt x="4" y="8"/>
                    </a:lnTo>
                    <a:lnTo>
                      <a:pt x="6" y="7"/>
                    </a:lnTo>
                    <a:lnTo>
                      <a:pt x="7" y="6"/>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7" name="Freeform 124"/>
              <p:cNvSpPr>
                <a:spLocks/>
              </p:cNvSpPr>
              <p:nvPr/>
            </p:nvSpPr>
            <p:spPr bwMode="auto">
              <a:xfrm>
                <a:off x="2914" y="2683"/>
                <a:ext cx="9" cy="9"/>
              </a:xfrm>
              <a:custGeom>
                <a:avLst/>
                <a:gdLst>
                  <a:gd name="T0" fmla="*/ 9 w 9"/>
                  <a:gd name="T1" fmla="*/ 5 h 9"/>
                  <a:gd name="T2" fmla="*/ 9 w 9"/>
                  <a:gd name="T3" fmla="*/ 3 h 9"/>
                  <a:gd name="T4" fmla="*/ 7 w 9"/>
                  <a:gd name="T5" fmla="*/ 2 h 9"/>
                  <a:gd name="T6" fmla="*/ 6 w 9"/>
                  <a:gd name="T7" fmla="*/ 0 h 9"/>
                  <a:gd name="T8" fmla="*/ 4 w 9"/>
                  <a:gd name="T9" fmla="*/ 0 h 9"/>
                  <a:gd name="T10" fmla="*/ 3 w 9"/>
                  <a:gd name="T11" fmla="*/ 0 h 9"/>
                  <a:gd name="T12" fmla="*/ 2 w 9"/>
                  <a:gd name="T13" fmla="*/ 0 h 9"/>
                  <a:gd name="T14" fmla="*/ 0 w 9"/>
                  <a:gd name="T15" fmla="*/ 2 h 9"/>
                  <a:gd name="T16" fmla="*/ 0 w 9"/>
                  <a:gd name="T17" fmla="*/ 3 h 9"/>
                  <a:gd name="T18" fmla="*/ 0 w 9"/>
                  <a:gd name="T19" fmla="*/ 3 h 9"/>
                  <a:gd name="T20" fmla="*/ 0 w 9"/>
                  <a:gd name="T21" fmla="*/ 5 h 9"/>
                  <a:gd name="T22" fmla="*/ 0 w 9"/>
                  <a:gd name="T23" fmla="*/ 6 h 9"/>
                  <a:gd name="T24" fmla="*/ 2 w 9"/>
                  <a:gd name="T25" fmla="*/ 7 h 9"/>
                  <a:gd name="T26" fmla="*/ 3 w 9"/>
                  <a:gd name="T27" fmla="*/ 9 h 9"/>
                  <a:gd name="T28" fmla="*/ 4 w 9"/>
                  <a:gd name="T29" fmla="*/ 9 h 9"/>
                  <a:gd name="T30" fmla="*/ 6 w 9"/>
                  <a:gd name="T31" fmla="*/ 7 h 9"/>
                  <a:gd name="T32" fmla="*/ 7 w 9"/>
                  <a:gd name="T33" fmla="*/ 6 h 9"/>
                  <a:gd name="T34" fmla="*/ 9 w 9"/>
                  <a:gd name="T35" fmla="*/ 5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9"/>
                  <a:gd name="T56" fmla="*/ 9 w 9"/>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9">
                    <a:moveTo>
                      <a:pt x="9" y="5"/>
                    </a:moveTo>
                    <a:lnTo>
                      <a:pt x="9" y="3"/>
                    </a:lnTo>
                    <a:lnTo>
                      <a:pt x="7" y="2"/>
                    </a:lnTo>
                    <a:lnTo>
                      <a:pt x="6" y="0"/>
                    </a:lnTo>
                    <a:lnTo>
                      <a:pt x="4" y="0"/>
                    </a:lnTo>
                    <a:lnTo>
                      <a:pt x="3" y="0"/>
                    </a:lnTo>
                    <a:lnTo>
                      <a:pt x="2" y="0"/>
                    </a:lnTo>
                    <a:lnTo>
                      <a:pt x="0" y="2"/>
                    </a:lnTo>
                    <a:lnTo>
                      <a:pt x="0" y="3"/>
                    </a:lnTo>
                    <a:lnTo>
                      <a:pt x="0" y="5"/>
                    </a:lnTo>
                    <a:lnTo>
                      <a:pt x="0" y="6"/>
                    </a:lnTo>
                    <a:lnTo>
                      <a:pt x="2" y="7"/>
                    </a:lnTo>
                    <a:lnTo>
                      <a:pt x="3" y="9"/>
                    </a:lnTo>
                    <a:lnTo>
                      <a:pt x="4" y="9"/>
                    </a:lnTo>
                    <a:lnTo>
                      <a:pt x="6" y="7"/>
                    </a:lnTo>
                    <a:lnTo>
                      <a:pt x="7" y="6"/>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8" name="Freeform 125"/>
              <p:cNvSpPr>
                <a:spLocks/>
              </p:cNvSpPr>
              <p:nvPr/>
            </p:nvSpPr>
            <p:spPr bwMode="auto">
              <a:xfrm>
                <a:off x="2914" y="2700"/>
                <a:ext cx="9" cy="8"/>
              </a:xfrm>
              <a:custGeom>
                <a:avLst/>
                <a:gdLst>
                  <a:gd name="T0" fmla="*/ 9 w 9"/>
                  <a:gd name="T1" fmla="*/ 4 h 8"/>
                  <a:gd name="T2" fmla="*/ 9 w 9"/>
                  <a:gd name="T3" fmla="*/ 3 h 8"/>
                  <a:gd name="T4" fmla="*/ 7 w 9"/>
                  <a:gd name="T5" fmla="*/ 1 h 8"/>
                  <a:gd name="T6" fmla="*/ 6 w 9"/>
                  <a:gd name="T7" fmla="*/ 0 h 8"/>
                  <a:gd name="T8" fmla="*/ 4 w 9"/>
                  <a:gd name="T9" fmla="*/ 0 h 8"/>
                  <a:gd name="T10" fmla="*/ 3 w 9"/>
                  <a:gd name="T11" fmla="*/ 0 h 8"/>
                  <a:gd name="T12" fmla="*/ 2 w 9"/>
                  <a:gd name="T13" fmla="*/ 0 h 8"/>
                  <a:gd name="T14" fmla="*/ 0 w 9"/>
                  <a:gd name="T15" fmla="*/ 1 h 8"/>
                  <a:gd name="T16" fmla="*/ 0 w 9"/>
                  <a:gd name="T17" fmla="*/ 3 h 8"/>
                  <a:gd name="T18" fmla="*/ 0 w 9"/>
                  <a:gd name="T19" fmla="*/ 3 h 8"/>
                  <a:gd name="T20" fmla="*/ 0 w 9"/>
                  <a:gd name="T21" fmla="*/ 4 h 8"/>
                  <a:gd name="T22" fmla="*/ 0 w 9"/>
                  <a:gd name="T23" fmla="*/ 5 h 8"/>
                  <a:gd name="T24" fmla="*/ 2 w 9"/>
                  <a:gd name="T25" fmla="*/ 7 h 8"/>
                  <a:gd name="T26" fmla="*/ 3 w 9"/>
                  <a:gd name="T27" fmla="*/ 8 h 8"/>
                  <a:gd name="T28" fmla="*/ 4 w 9"/>
                  <a:gd name="T29" fmla="*/ 8 h 8"/>
                  <a:gd name="T30" fmla="*/ 6 w 9"/>
                  <a:gd name="T31" fmla="*/ 7 h 8"/>
                  <a:gd name="T32" fmla="*/ 7 w 9"/>
                  <a:gd name="T33" fmla="*/ 5 h 8"/>
                  <a:gd name="T34" fmla="*/ 9 w 9"/>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8"/>
                  <a:gd name="T56" fmla="*/ 9 w 9"/>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8">
                    <a:moveTo>
                      <a:pt x="9" y="4"/>
                    </a:moveTo>
                    <a:lnTo>
                      <a:pt x="9" y="3"/>
                    </a:lnTo>
                    <a:lnTo>
                      <a:pt x="7" y="1"/>
                    </a:lnTo>
                    <a:lnTo>
                      <a:pt x="6" y="0"/>
                    </a:lnTo>
                    <a:lnTo>
                      <a:pt x="4" y="0"/>
                    </a:lnTo>
                    <a:lnTo>
                      <a:pt x="3" y="0"/>
                    </a:lnTo>
                    <a:lnTo>
                      <a:pt x="2" y="0"/>
                    </a:lnTo>
                    <a:lnTo>
                      <a:pt x="0" y="1"/>
                    </a:lnTo>
                    <a:lnTo>
                      <a:pt x="0" y="3"/>
                    </a:lnTo>
                    <a:lnTo>
                      <a:pt x="0" y="4"/>
                    </a:lnTo>
                    <a:lnTo>
                      <a:pt x="0" y="5"/>
                    </a:lnTo>
                    <a:lnTo>
                      <a:pt x="2" y="7"/>
                    </a:lnTo>
                    <a:lnTo>
                      <a:pt x="3" y="8"/>
                    </a:lnTo>
                    <a:lnTo>
                      <a:pt x="4" y="8"/>
                    </a:lnTo>
                    <a:lnTo>
                      <a:pt x="6" y="7"/>
                    </a:lnTo>
                    <a:lnTo>
                      <a:pt x="7"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59" name="Freeform 126"/>
              <p:cNvSpPr>
                <a:spLocks/>
              </p:cNvSpPr>
              <p:nvPr/>
            </p:nvSpPr>
            <p:spPr bwMode="auto">
              <a:xfrm>
                <a:off x="2914" y="2716"/>
                <a:ext cx="9" cy="8"/>
              </a:xfrm>
              <a:custGeom>
                <a:avLst/>
                <a:gdLst>
                  <a:gd name="T0" fmla="*/ 9 w 9"/>
                  <a:gd name="T1" fmla="*/ 4 h 8"/>
                  <a:gd name="T2" fmla="*/ 9 w 9"/>
                  <a:gd name="T3" fmla="*/ 3 h 8"/>
                  <a:gd name="T4" fmla="*/ 7 w 9"/>
                  <a:gd name="T5" fmla="*/ 2 h 8"/>
                  <a:gd name="T6" fmla="*/ 6 w 9"/>
                  <a:gd name="T7" fmla="*/ 0 h 8"/>
                  <a:gd name="T8" fmla="*/ 4 w 9"/>
                  <a:gd name="T9" fmla="*/ 0 h 8"/>
                  <a:gd name="T10" fmla="*/ 3 w 9"/>
                  <a:gd name="T11" fmla="*/ 0 h 8"/>
                  <a:gd name="T12" fmla="*/ 2 w 9"/>
                  <a:gd name="T13" fmla="*/ 0 h 8"/>
                  <a:gd name="T14" fmla="*/ 0 w 9"/>
                  <a:gd name="T15" fmla="*/ 2 h 8"/>
                  <a:gd name="T16" fmla="*/ 0 w 9"/>
                  <a:gd name="T17" fmla="*/ 3 h 8"/>
                  <a:gd name="T18" fmla="*/ 0 w 9"/>
                  <a:gd name="T19" fmla="*/ 3 h 8"/>
                  <a:gd name="T20" fmla="*/ 0 w 9"/>
                  <a:gd name="T21" fmla="*/ 4 h 8"/>
                  <a:gd name="T22" fmla="*/ 0 w 9"/>
                  <a:gd name="T23" fmla="*/ 6 h 8"/>
                  <a:gd name="T24" fmla="*/ 2 w 9"/>
                  <a:gd name="T25" fmla="*/ 7 h 8"/>
                  <a:gd name="T26" fmla="*/ 3 w 9"/>
                  <a:gd name="T27" fmla="*/ 8 h 8"/>
                  <a:gd name="T28" fmla="*/ 4 w 9"/>
                  <a:gd name="T29" fmla="*/ 8 h 8"/>
                  <a:gd name="T30" fmla="*/ 6 w 9"/>
                  <a:gd name="T31" fmla="*/ 7 h 8"/>
                  <a:gd name="T32" fmla="*/ 7 w 9"/>
                  <a:gd name="T33" fmla="*/ 6 h 8"/>
                  <a:gd name="T34" fmla="*/ 9 w 9"/>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8"/>
                  <a:gd name="T56" fmla="*/ 9 w 9"/>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8">
                    <a:moveTo>
                      <a:pt x="9" y="4"/>
                    </a:moveTo>
                    <a:lnTo>
                      <a:pt x="9" y="3"/>
                    </a:lnTo>
                    <a:lnTo>
                      <a:pt x="7" y="2"/>
                    </a:lnTo>
                    <a:lnTo>
                      <a:pt x="6" y="0"/>
                    </a:lnTo>
                    <a:lnTo>
                      <a:pt x="4" y="0"/>
                    </a:lnTo>
                    <a:lnTo>
                      <a:pt x="3" y="0"/>
                    </a:lnTo>
                    <a:lnTo>
                      <a:pt x="2" y="0"/>
                    </a:lnTo>
                    <a:lnTo>
                      <a:pt x="0" y="2"/>
                    </a:lnTo>
                    <a:lnTo>
                      <a:pt x="0" y="3"/>
                    </a:lnTo>
                    <a:lnTo>
                      <a:pt x="0" y="4"/>
                    </a:lnTo>
                    <a:lnTo>
                      <a:pt x="0" y="6"/>
                    </a:lnTo>
                    <a:lnTo>
                      <a:pt x="2" y="7"/>
                    </a:lnTo>
                    <a:lnTo>
                      <a:pt x="3" y="8"/>
                    </a:lnTo>
                    <a:lnTo>
                      <a:pt x="4" y="8"/>
                    </a:lnTo>
                    <a:lnTo>
                      <a:pt x="6" y="7"/>
                    </a:lnTo>
                    <a:lnTo>
                      <a:pt x="7" y="6"/>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60" name="Freeform 127"/>
              <p:cNvSpPr>
                <a:spLocks/>
              </p:cNvSpPr>
              <p:nvPr/>
            </p:nvSpPr>
            <p:spPr bwMode="auto">
              <a:xfrm>
                <a:off x="2914" y="2733"/>
                <a:ext cx="9" cy="8"/>
              </a:xfrm>
              <a:custGeom>
                <a:avLst/>
                <a:gdLst>
                  <a:gd name="T0" fmla="*/ 9 w 9"/>
                  <a:gd name="T1" fmla="*/ 4 h 8"/>
                  <a:gd name="T2" fmla="*/ 9 w 9"/>
                  <a:gd name="T3" fmla="*/ 2 h 8"/>
                  <a:gd name="T4" fmla="*/ 7 w 9"/>
                  <a:gd name="T5" fmla="*/ 1 h 8"/>
                  <a:gd name="T6" fmla="*/ 6 w 9"/>
                  <a:gd name="T7" fmla="*/ 0 h 8"/>
                  <a:gd name="T8" fmla="*/ 4 w 9"/>
                  <a:gd name="T9" fmla="*/ 0 h 8"/>
                  <a:gd name="T10" fmla="*/ 3 w 9"/>
                  <a:gd name="T11" fmla="*/ 0 h 8"/>
                  <a:gd name="T12" fmla="*/ 2 w 9"/>
                  <a:gd name="T13" fmla="*/ 0 h 8"/>
                  <a:gd name="T14" fmla="*/ 0 w 9"/>
                  <a:gd name="T15" fmla="*/ 1 h 8"/>
                  <a:gd name="T16" fmla="*/ 0 w 9"/>
                  <a:gd name="T17" fmla="*/ 2 h 8"/>
                  <a:gd name="T18" fmla="*/ 0 w 9"/>
                  <a:gd name="T19" fmla="*/ 2 h 8"/>
                  <a:gd name="T20" fmla="*/ 0 w 9"/>
                  <a:gd name="T21" fmla="*/ 4 h 8"/>
                  <a:gd name="T22" fmla="*/ 0 w 9"/>
                  <a:gd name="T23" fmla="*/ 5 h 8"/>
                  <a:gd name="T24" fmla="*/ 2 w 9"/>
                  <a:gd name="T25" fmla="*/ 7 h 8"/>
                  <a:gd name="T26" fmla="*/ 3 w 9"/>
                  <a:gd name="T27" fmla="*/ 8 h 8"/>
                  <a:gd name="T28" fmla="*/ 4 w 9"/>
                  <a:gd name="T29" fmla="*/ 8 h 8"/>
                  <a:gd name="T30" fmla="*/ 6 w 9"/>
                  <a:gd name="T31" fmla="*/ 7 h 8"/>
                  <a:gd name="T32" fmla="*/ 7 w 9"/>
                  <a:gd name="T33" fmla="*/ 5 h 8"/>
                  <a:gd name="T34" fmla="*/ 9 w 9"/>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8"/>
                  <a:gd name="T56" fmla="*/ 9 w 9"/>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8">
                    <a:moveTo>
                      <a:pt x="9" y="4"/>
                    </a:moveTo>
                    <a:lnTo>
                      <a:pt x="9" y="2"/>
                    </a:lnTo>
                    <a:lnTo>
                      <a:pt x="7" y="1"/>
                    </a:lnTo>
                    <a:lnTo>
                      <a:pt x="6" y="0"/>
                    </a:lnTo>
                    <a:lnTo>
                      <a:pt x="4" y="0"/>
                    </a:lnTo>
                    <a:lnTo>
                      <a:pt x="3" y="0"/>
                    </a:lnTo>
                    <a:lnTo>
                      <a:pt x="2" y="0"/>
                    </a:lnTo>
                    <a:lnTo>
                      <a:pt x="0" y="1"/>
                    </a:lnTo>
                    <a:lnTo>
                      <a:pt x="0" y="2"/>
                    </a:lnTo>
                    <a:lnTo>
                      <a:pt x="0" y="4"/>
                    </a:lnTo>
                    <a:lnTo>
                      <a:pt x="0" y="5"/>
                    </a:lnTo>
                    <a:lnTo>
                      <a:pt x="2" y="7"/>
                    </a:lnTo>
                    <a:lnTo>
                      <a:pt x="3" y="8"/>
                    </a:lnTo>
                    <a:lnTo>
                      <a:pt x="4" y="8"/>
                    </a:lnTo>
                    <a:lnTo>
                      <a:pt x="6" y="7"/>
                    </a:lnTo>
                    <a:lnTo>
                      <a:pt x="7"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61" name="Freeform 128"/>
              <p:cNvSpPr>
                <a:spLocks/>
              </p:cNvSpPr>
              <p:nvPr/>
            </p:nvSpPr>
            <p:spPr bwMode="auto">
              <a:xfrm>
                <a:off x="2913" y="2749"/>
                <a:ext cx="8" cy="8"/>
              </a:xfrm>
              <a:custGeom>
                <a:avLst/>
                <a:gdLst>
                  <a:gd name="T0" fmla="*/ 8 w 8"/>
                  <a:gd name="T1" fmla="*/ 4 h 8"/>
                  <a:gd name="T2" fmla="*/ 8 w 8"/>
                  <a:gd name="T3" fmla="*/ 3 h 8"/>
                  <a:gd name="T4" fmla="*/ 8 w 8"/>
                  <a:gd name="T5" fmla="*/ 1 h 8"/>
                  <a:gd name="T6" fmla="*/ 7 w 8"/>
                  <a:gd name="T7" fmla="*/ 0 h 8"/>
                  <a:gd name="T8" fmla="*/ 5 w 8"/>
                  <a:gd name="T9" fmla="*/ 0 h 8"/>
                  <a:gd name="T10" fmla="*/ 4 w 8"/>
                  <a:gd name="T11" fmla="*/ 0 h 8"/>
                  <a:gd name="T12" fmla="*/ 3 w 8"/>
                  <a:gd name="T13" fmla="*/ 0 h 8"/>
                  <a:gd name="T14" fmla="*/ 1 w 8"/>
                  <a:gd name="T15" fmla="*/ 1 h 8"/>
                  <a:gd name="T16" fmla="*/ 0 w 8"/>
                  <a:gd name="T17" fmla="*/ 3 h 8"/>
                  <a:gd name="T18" fmla="*/ 0 w 8"/>
                  <a:gd name="T19" fmla="*/ 3 h 8"/>
                  <a:gd name="T20" fmla="*/ 0 w 8"/>
                  <a:gd name="T21" fmla="*/ 4 h 8"/>
                  <a:gd name="T22" fmla="*/ 1 w 8"/>
                  <a:gd name="T23" fmla="*/ 6 h 8"/>
                  <a:gd name="T24" fmla="*/ 3 w 8"/>
                  <a:gd name="T25" fmla="*/ 7 h 8"/>
                  <a:gd name="T26" fmla="*/ 4 w 8"/>
                  <a:gd name="T27" fmla="*/ 8 h 8"/>
                  <a:gd name="T28" fmla="*/ 5 w 8"/>
                  <a:gd name="T29" fmla="*/ 8 h 8"/>
                  <a:gd name="T30" fmla="*/ 7 w 8"/>
                  <a:gd name="T31" fmla="*/ 7 h 8"/>
                  <a:gd name="T32" fmla="*/ 8 w 8"/>
                  <a:gd name="T33" fmla="*/ 6 h 8"/>
                  <a:gd name="T34" fmla="*/ 8 w 8"/>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8" y="4"/>
                    </a:moveTo>
                    <a:lnTo>
                      <a:pt x="8" y="3"/>
                    </a:lnTo>
                    <a:lnTo>
                      <a:pt x="8" y="1"/>
                    </a:lnTo>
                    <a:lnTo>
                      <a:pt x="7" y="0"/>
                    </a:lnTo>
                    <a:lnTo>
                      <a:pt x="5" y="0"/>
                    </a:lnTo>
                    <a:lnTo>
                      <a:pt x="4" y="0"/>
                    </a:lnTo>
                    <a:lnTo>
                      <a:pt x="3" y="0"/>
                    </a:lnTo>
                    <a:lnTo>
                      <a:pt x="1" y="1"/>
                    </a:lnTo>
                    <a:lnTo>
                      <a:pt x="0" y="3"/>
                    </a:lnTo>
                    <a:lnTo>
                      <a:pt x="0" y="4"/>
                    </a:lnTo>
                    <a:lnTo>
                      <a:pt x="1" y="6"/>
                    </a:lnTo>
                    <a:lnTo>
                      <a:pt x="3" y="7"/>
                    </a:lnTo>
                    <a:lnTo>
                      <a:pt x="4" y="8"/>
                    </a:lnTo>
                    <a:lnTo>
                      <a:pt x="5" y="8"/>
                    </a:lnTo>
                    <a:lnTo>
                      <a:pt x="7" y="7"/>
                    </a:lnTo>
                    <a:lnTo>
                      <a:pt x="8" y="6"/>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62" name="Freeform 129"/>
              <p:cNvSpPr>
                <a:spLocks/>
              </p:cNvSpPr>
              <p:nvPr/>
            </p:nvSpPr>
            <p:spPr bwMode="auto">
              <a:xfrm>
                <a:off x="2913" y="2765"/>
                <a:ext cx="8" cy="9"/>
              </a:xfrm>
              <a:custGeom>
                <a:avLst/>
                <a:gdLst>
                  <a:gd name="T0" fmla="*/ 8 w 8"/>
                  <a:gd name="T1" fmla="*/ 5 h 9"/>
                  <a:gd name="T2" fmla="*/ 8 w 8"/>
                  <a:gd name="T3" fmla="*/ 3 h 9"/>
                  <a:gd name="T4" fmla="*/ 8 w 8"/>
                  <a:gd name="T5" fmla="*/ 2 h 9"/>
                  <a:gd name="T6" fmla="*/ 7 w 8"/>
                  <a:gd name="T7" fmla="*/ 0 h 9"/>
                  <a:gd name="T8" fmla="*/ 5 w 8"/>
                  <a:gd name="T9" fmla="*/ 0 h 9"/>
                  <a:gd name="T10" fmla="*/ 4 w 8"/>
                  <a:gd name="T11" fmla="*/ 0 h 9"/>
                  <a:gd name="T12" fmla="*/ 3 w 8"/>
                  <a:gd name="T13" fmla="*/ 0 h 9"/>
                  <a:gd name="T14" fmla="*/ 1 w 8"/>
                  <a:gd name="T15" fmla="*/ 2 h 9"/>
                  <a:gd name="T16" fmla="*/ 0 w 8"/>
                  <a:gd name="T17" fmla="*/ 3 h 9"/>
                  <a:gd name="T18" fmla="*/ 0 w 8"/>
                  <a:gd name="T19" fmla="*/ 3 h 9"/>
                  <a:gd name="T20" fmla="*/ 0 w 8"/>
                  <a:gd name="T21" fmla="*/ 5 h 9"/>
                  <a:gd name="T22" fmla="*/ 1 w 8"/>
                  <a:gd name="T23" fmla="*/ 6 h 9"/>
                  <a:gd name="T24" fmla="*/ 3 w 8"/>
                  <a:gd name="T25" fmla="*/ 7 h 9"/>
                  <a:gd name="T26" fmla="*/ 4 w 8"/>
                  <a:gd name="T27" fmla="*/ 9 h 9"/>
                  <a:gd name="T28" fmla="*/ 5 w 8"/>
                  <a:gd name="T29" fmla="*/ 9 h 9"/>
                  <a:gd name="T30" fmla="*/ 7 w 8"/>
                  <a:gd name="T31" fmla="*/ 7 h 9"/>
                  <a:gd name="T32" fmla="*/ 8 w 8"/>
                  <a:gd name="T33" fmla="*/ 6 h 9"/>
                  <a:gd name="T34" fmla="*/ 8 w 8"/>
                  <a:gd name="T35" fmla="*/ 5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9"/>
                  <a:gd name="T56" fmla="*/ 8 w 8"/>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9">
                    <a:moveTo>
                      <a:pt x="8" y="5"/>
                    </a:moveTo>
                    <a:lnTo>
                      <a:pt x="8" y="3"/>
                    </a:lnTo>
                    <a:lnTo>
                      <a:pt x="8" y="2"/>
                    </a:lnTo>
                    <a:lnTo>
                      <a:pt x="7" y="0"/>
                    </a:lnTo>
                    <a:lnTo>
                      <a:pt x="5" y="0"/>
                    </a:lnTo>
                    <a:lnTo>
                      <a:pt x="4" y="0"/>
                    </a:lnTo>
                    <a:lnTo>
                      <a:pt x="3" y="0"/>
                    </a:lnTo>
                    <a:lnTo>
                      <a:pt x="1" y="2"/>
                    </a:lnTo>
                    <a:lnTo>
                      <a:pt x="0" y="3"/>
                    </a:lnTo>
                    <a:lnTo>
                      <a:pt x="0" y="5"/>
                    </a:lnTo>
                    <a:lnTo>
                      <a:pt x="1" y="6"/>
                    </a:lnTo>
                    <a:lnTo>
                      <a:pt x="3" y="7"/>
                    </a:lnTo>
                    <a:lnTo>
                      <a:pt x="4" y="9"/>
                    </a:lnTo>
                    <a:lnTo>
                      <a:pt x="5" y="9"/>
                    </a:lnTo>
                    <a:lnTo>
                      <a:pt x="7" y="7"/>
                    </a:lnTo>
                    <a:lnTo>
                      <a:pt x="8" y="6"/>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63" name="Freeform 130"/>
              <p:cNvSpPr>
                <a:spLocks/>
              </p:cNvSpPr>
              <p:nvPr/>
            </p:nvSpPr>
            <p:spPr bwMode="auto">
              <a:xfrm>
                <a:off x="2913" y="2782"/>
                <a:ext cx="8" cy="8"/>
              </a:xfrm>
              <a:custGeom>
                <a:avLst/>
                <a:gdLst>
                  <a:gd name="T0" fmla="*/ 8 w 8"/>
                  <a:gd name="T1" fmla="*/ 4 h 8"/>
                  <a:gd name="T2" fmla="*/ 8 w 8"/>
                  <a:gd name="T3" fmla="*/ 3 h 8"/>
                  <a:gd name="T4" fmla="*/ 8 w 8"/>
                  <a:gd name="T5" fmla="*/ 1 h 8"/>
                  <a:gd name="T6" fmla="*/ 7 w 8"/>
                  <a:gd name="T7" fmla="*/ 0 h 8"/>
                  <a:gd name="T8" fmla="*/ 5 w 8"/>
                  <a:gd name="T9" fmla="*/ 0 h 8"/>
                  <a:gd name="T10" fmla="*/ 4 w 8"/>
                  <a:gd name="T11" fmla="*/ 0 h 8"/>
                  <a:gd name="T12" fmla="*/ 3 w 8"/>
                  <a:gd name="T13" fmla="*/ 0 h 8"/>
                  <a:gd name="T14" fmla="*/ 1 w 8"/>
                  <a:gd name="T15" fmla="*/ 1 h 8"/>
                  <a:gd name="T16" fmla="*/ 0 w 8"/>
                  <a:gd name="T17" fmla="*/ 3 h 8"/>
                  <a:gd name="T18" fmla="*/ 0 w 8"/>
                  <a:gd name="T19" fmla="*/ 3 h 8"/>
                  <a:gd name="T20" fmla="*/ 0 w 8"/>
                  <a:gd name="T21" fmla="*/ 4 h 8"/>
                  <a:gd name="T22" fmla="*/ 1 w 8"/>
                  <a:gd name="T23" fmla="*/ 5 h 8"/>
                  <a:gd name="T24" fmla="*/ 3 w 8"/>
                  <a:gd name="T25" fmla="*/ 7 h 8"/>
                  <a:gd name="T26" fmla="*/ 4 w 8"/>
                  <a:gd name="T27" fmla="*/ 8 h 8"/>
                  <a:gd name="T28" fmla="*/ 5 w 8"/>
                  <a:gd name="T29" fmla="*/ 8 h 8"/>
                  <a:gd name="T30" fmla="*/ 7 w 8"/>
                  <a:gd name="T31" fmla="*/ 7 h 8"/>
                  <a:gd name="T32" fmla="*/ 8 w 8"/>
                  <a:gd name="T33" fmla="*/ 5 h 8"/>
                  <a:gd name="T34" fmla="*/ 8 w 8"/>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8" y="4"/>
                    </a:moveTo>
                    <a:lnTo>
                      <a:pt x="8" y="3"/>
                    </a:lnTo>
                    <a:lnTo>
                      <a:pt x="8" y="1"/>
                    </a:lnTo>
                    <a:lnTo>
                      <a:pt x="7" y="0"/>
                    </a:lnTo>
                    <a:lnTo>
                      <a:pt x="5" y="0"/>
                    </a:lnTo>
                    <a:lnTo>
                      <a:pt x="4" y="0"/>
                    </a:lnTo>
                    <a:lnTo>
                      <a:pt x="3" y="0"/>
                    </a:lnTo>
                    <a:lnTo>
                      <a:pt x="1" y="1"/>
                    </a:lnTo>
                    <a:lnTo>
                      <a:pt x="0" y="3"/>
                    </a:lnTo>
                    <a:lnTo>
                      <a:pt x="0" y="4"/>
                    </a:lnTo>
                    <a:lnTo>
                      <a:pt x="1" y="5"/>
                    </a:lnTo>
                    <a:lnTo>
                      <a:pt x="3" y="7"/>
                    </a:lnTo>
                    <a:lnTo>
                      <a:pt x="4" y="8"/>
                    </a:lnTo>
                    <a:lnTo>
                      <a:pt x="5" y="8"/>
                    </a:lnTo>
                    <a:lnTo>
                      <a:pt x="7" y="7"/>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64" name="Freeform 131"/>
              <p:cNvSpPr>
                <a:spLocks/>
              </p:cNvSpPr>
              <p:nvPr/>
            </p:nvSpPr>
            <p:spPr bwMode="auto">
              <a:xfrm>
                <a:off x="2913" y="2798"/>
                <a:ext cx="8" cy="8"/>
              </a:xfrm>
              <a:custGeom>
                <a:avLst/>
                <a:gdLst>
                  <a:gd name="T0" fmla="*/ 8 w 8"/>
                  <a:gd name="T1" fmla="*/ 4 h 8"/>
                  <a:gd name="T2" fmla="*/ 8 w 8"/>
                  <a:gd name="T3" fmla="*/ 3 h 8"/>
                  <a:gd name="T4" fmla="*/ 8 w 8"/>
                  <a:gd name="T5" fmla="*/ 2 h 8"/>
                  <a:gd name="T6" fmla="*/ 7 w 8"/>
                  <a:gd name="T7" fmla="*/ 0 h 8"/>
                  <a:gd name="T8" fmla="*/ 5 w 8"/>
                  <a:gd name="T9" fmla="*/ 0 h 8"/>
                  <a:gd name="T10" fmla="*/ 4 w 8"/>
                  <a:gd name="T11" fmla="*/ 0 h 8"/>
                  <a:gd name="T12" fmla="*/ 3 w 8"/>
                  <a:gd name="T13" fmla="*/ 0 h 8"/>
                  <a:gd name="T14" fmla="*/ 1 w 8"/>
                  <a:gd name="T15" fmla="*/ 2 h 8"/>
                  <a:gd name="T16" fmla="*/ 0 w 8"/>
                  <a:gd name="T17" fmla="*/ 3 h 8"/>
                  <a:gd name="T18" fmla="*/ 0 w 8"/>
                  <a:gd name="T19" fmla="*/ 3 h 8"/>
                  <a:gd name="T20" fmla="*/ 0 w 8"/>
                  <a:gd name="T21" fmla="*/ 4 h 8"/>
                  <a:gd name="T22" fmla="*/ 1 w 8"/>
                  <a:gd name="T23" fmla="*/ 6 h 8"/>
                  <a:gd name="T24" fmla="*/ 3 w 8"/>
                  <a:gd name="T25" fmla="*/ 7 h 8"/>
                  <a:gd name="T26" fmla="*/ 4 w 8"/>
                  <a:gd name="T27" fmla="*/ 8 h 8"/>
                  <a:gd name="T28" fmla="*/ 5 w 8"/>
                  <a:gd name="T29" fmla="*/ 8 h 8"/>
                  <a:gd name="T30" fmla="*/ 7 w 8"/>
                  <a:gd name="T31" fmla="*/ 7 h 8"/>
                  <a:gd name="T32" fmla="*/ 8 w 8"/>
                  <a:gd name="T33" fmla="*/ 6 h 8"/>
                  <a:gd name="T34" fmla="*/ 8 w 8"/>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8" y="4"/>
                    </a:moveTo>
                    <a:lnTo>
                      <a:pt x="8" y="3"/>
                    </a:lnTo>
                    <a:lnTo>
                      <a:pt x="8" y="2"/>
                    </a:lnTo>
                    <a:lnTo>
                      <a:pt x="7" y="0"/>
                    </a:lnTo>
                    <a:lnTo>
                      <a:pt x="5" y="0"/>
                    </a:lnTo>
                    <a:lnTo>
                      <a:pt x="4" y="0"/>
                    </a:lnTo>
                    <a:lnTo>
                      <a:pt x="3" y="0"/>
                    </a:lnTo>
                    <a:lnTo>
                      <a:pt x="1" y="2"/>
                    </a:lnTo>
                    <a:lnTo>
                      <a:pt x="0" y="3"/>
                    </a:lnTo>
                    <a:lnTo>
                      <a:pt x="0" y="4"/>
                    </a:lnTo>
                    <a:lnTo>
                      <a:pt x="1" y="6"/>
                    </a:lnTo>
                    <a:lnTo>
                      <a:pt x="3" y="7"/>
                    </a:lnTo>
                    <a:lnTo>
                      <a:pt x="4" y="8"/>
                    </a:lnTo>
                    <a:lnTo>
                      <a:pt x="5" y="8"/>
                    </a:lnTo>
                    <a:lnTo>
                      <a:pt x="7" y="7"/>
                    </a:lnTo>
                    <a:lnTo>
                      <a:pt x="8" y="6"/>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65" name="Freeform 132"/>
              <p:cNvSpPr>
                <a:spLocks/>
              </p:cNvSpPr>
              <p:nvPr/>
            </p:nvSpPr>
            <p:spPr bwMode="auto">
              <a:xfrm>
                <a:off x="2913" y="2815"/>
                <a:ext cx="8" cy="8"/>
              </a:xfrm>
              <a:custGeom>
                <a:avLst/>
                <a:gdLst>
                  <a:gd name="T0" fmla="*/ 8 w 8"/>
                  <a:gd name="T1" fmla="*/ 4 h 8"/>
                  <a:gd name="T2" fmla="*/ 8 w 8"/>
                  <a:gd name="T3" fmla="*/ 2 h 8"/>
                  <a:gd name="T4" fmla="*/ 8 w 8"/>
                  <a:gd name="T5" fmla="*/ 1 h 8"/>
                  <a:gd name="T6" fmla="*/ 7 w 8"/>
                  <a:gd name="T7" fmla="*/ 0 h 8"/>
                  <a:gd name="T8" fmla="*/ 5 w 8"/>
                  <a:gd name="T9" fmla="*/ 0 h 8"/>
                  <a:gd name="T10" fmla="*/ 4 w 8"/>
                  <a:gd name="T11" fmla="*/ 0 h 8"/>
                  <a:gd name="T12" fmla="*/ 3 w 8"/>
                  <a:gd name="T13" fmla="*/ 0 h 8"/>
                  <a:gd name="T14" fmla="*/ 1 w 8"/>
                  <a:gd name="T15" fmla="*/ 1 h 8"/>
                  <a:gd name="T16" fmla="*/ 0 w 8"/>
                  <a:gd name="T17" fmla="*/ 2 h 8"/>
                  <a:gd name="T18" fmla="*/ 0 w 8"/>
                  <a:gd name="T19" fmla="*/ 2 h 8"/>
                  <a:gd name="T20" fmla="*/ 0 w 8"/>
                  <a:gd name="T21" fmla="*/ 4 h 8"/>
                  <a:gd name="T22" fmla="*/ 1 w 8"/>
                  <a:gd name="T23" fmla="*/ 5 h 8"/>
                  <a:gd name="T24" fmla="*/ 3 w 8"/>
                  <a:gd name="T25" fmla="*/ 6 h 8"/>
                  <a:gd name="T26" fmla="*/ 4 w 8"/>
                  <a:gd name="T27" fmla="*/ 8 h 8"/>
                  <a:gd name="T28" fmla="*/ 5 w 8"/>
                  <a:gd name="T29" fmla="*/ 8 h 8"/>
                  <a:gd name="T30" fmla="*/ 7 w 8"/>
                  <a:gd name="T31" fmla="*/ 6 h 8"/>
                  <a:gd name="T32" fmla="*/ 8 w 8"/>
                  <a:gd name="T33" fmla="*/ 5 h 8"/>
                  <a:gd name="T34" fmla="*/ 8 w 8"/>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8" y="4"/>
                    </a:moveTo>
                    <a:lnTo>
                      <a:pt x="8" y="2"/>
                    </a:lnTo>
                    <a:lnTo>
                      <a:pt x="8" y="1"/>
                    </a:lnTo>
                    <a:lnTo>
                      <a:pt x="7" y="0"/>
                    </a:lnTo>
                    <a:lnTo>
                      <a:pt x="5" y="0"/>
                    </a:lnTo>
                    <a:lnTo>
                      <a:pt x="4" y="0"/>
                    </a:lnTo>
                    <a:lnTo>
                      <a:pt x="3" y="0"/>
                    </a:lnTo>
                    <a:lnTo>
                      <a:pt x="1" y="1"/>
                    </a:lnTo>
                    <a:lnTo>
                      <a:pt x="0" y="2"/>
                    </a:lnTo>
                    <a:lnTo>
                      <a:pt x="0" y="4"/>
                    </a:lnTo>
                    <a:lnTo>
                      <a:pt x="1" y="5"/>
                    </a:lnTo>
                    <a:lnTo>
                      <a:pt x="3" y="6"/>
                    </a:lnTo>
                    <a:lnTo>
                      <a:pt x="4" y="8"/>
                    </a:lnTo>
                    <a:lnTo>
                      <a:pt x="5" y="8"/>
                    </a:lnTo>
                    <a:lnTo>
                      <a:pt x="7" y="6"/>
                    </a:lnTo>
                    <a:lnTo>
                      <a:pt x="8" y="5"/>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11306" name="Group 150"/>
          <p:cNvGrpSpPr>
            <a:grpSpLocks/>
          </p:cNvGrpSpPr>
          <p:nvPr/>
        </p:nvGrpSpPr>
        <p:grpSpPr bwMode="auto">
          <a:xfrm>
            <a:off x="3756344" y="3805239"/>
            <a:ext cx="45719" cy="704056"/>
            <a:chOff x="2382" y="2488"/>
            <a:chExt cx="9" cy="254"/>
          </a:xfrm>
        </p:grpSpPr>
        <p:sp>
          <p:nvSpPr>
            <p:cNvPr id="11312" name="Freeform 134"/>
            <p:cNvSpPr>
              <a:spLocks/>
            </p:cNvSpPr>
            <p:nvPr/>
          </p:nvSpPr>
          <p:spPr bwMode="auto">
            <a:xfrm>
              <a:off x="2382" y="2488"/>
              <a:ext cx="8" cy="8"/>
            </a:xfrm>
            <a:custGeom>
              <a:avLst/>
              <a:gdLst>
                <a:gd name="T0" fmla="*/ 8 w 8"/>
                <a:gd name="T1" fmla="*/ 4 h 8"/>
                <a:gd name="T2" fmla="*/ 6 w 8"/>
                <a:gd name="T3" fmla="*/ 3 h 8"/>
                <a:gd name="T4" fmla="*/ 5 w 8"/>
                <a:gd name="T5" fmla="*/ 1 h 8"/>
                <a:gd name="T6" fmla="*/ 4 w 8"/>
                <a:gd name="T7" fmla="*/ 0 h 8"/>
                <a:gd name="T8" fmla="*/ 4 w 8"/>
                <a:gd name="T9" fmla="*/ 0 h 8"/>
                <a:gd name="T10" fmla="*/ 2 w 8"/>
                <a:gd name="T11" fmla="*/ 1 h 8"/>
                <a:gd name="T12" fmla="*/ 1 w 8"/>
                <a:gd name="T13" fmla="*/ 3 h 8"/>
                <a:gd name="T14" fmla="*/ 0 w 8"/>
                <a:gd name="T15" fmla="*/ 4 h 8"/>
                <a:gd name="T16" fmla="*/ 0 w 8"/>
                <a:gd name="T17" fmla="*/ 6 h 8"/>
                <a:gd name="T18" fmla="*/ 0 w 8"/>
                <a:gd name="T19" fmla="*/ 6 h 8"/>
                <a:gd name="T20" fmla="*/ 1 w 8"/>
                <a:gd name="T21" fmla="*/ 6 h 8"/>
                <a:gd name="T22" fmla="*/ 2 w 8"/>
                <a:gd name="T23" fmla="*/ 7 h 8"/>
                <a:gd name="T24" fmla="*/ 4 w 8"/>
                <a:gd name="T25" fmla="*/ 8 h 8"/>
                <a:gd name="T26" fmla="*/ 4 w 8"/>
                <a:gd name="T27" fmla="*/ 8 h 8"/>
                <a:gd name="T28" fmla="*/ 5 w 8"/>
                <a:gd name="T29" fmla="*/ 7 h 8"/>
                <a:gd name="T30" fmla="*/ 6 w 8"/>
                <a:gd name="T31" fmla="*/ 6 h 8"/>
                <a:gd name="T32" fmla="*/ 8 w 8"/>
                <a:gd name="T33" fmla="*/ 4 h 8"/>
                <a:gd name="T34" fmla="*/ 8 w 8"/>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8" y="4"/>
                  </a:moveTo>
                  <a:lnTo>
                    <a:pt x="6" y="3"/>
                  </a:lnTo>
                  <a:lnTo>
                    <a:pt x="5" y="1"/>
                  </a:lnTo>
                  <a:lnTo>
                    <a:pt x="4" y="0"/>
                  </a:lnTo>
                  <a:lnTo>
                    <a:pt x="2" y="1"/>
                  </a:lnTo>
                  <a:lnTo>
                    <a:pt x="1" y="3"/>
                  </a:lnTo>
                  <a:lnTo>
                    <a:pt x="0" y="4"/>
                  </a:lnTo>
                  <a:lnTo>
                    <a:pt x="0" y="6"/>
                  </a:lnTo>
                  <a:lnTo>
                    <a:pt x="1" y="6"/>
                  </a:lnTo>
                  <a:lnTo>
                    <a:pt x="2" y="7"/>
                  </a:lnTo>
                  <a:lnTo>
                    <a:pt x="4" y="8"/>
                  </a:lnTo>
                  <a:lnTo>
                    <a:pt x="5" y="7"/>
                  </a:lnTo>
                  <a:lnTo>
                    <a:pt x="6" y="6"/>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3" name="Freeform 135"/>
            <p:cNvSpPr>
              <a:spLocks/>
            </p:cNvSpPr>
            <p:nvPr/>
          </p:nvSpPr>
          <p:spPr bwMode="auto">
            <a:xfrm>
              <a:off x="2382" y="2505"/>
              <a:ext cx="8" cy="8"/>
            </a:xfrm>
            <a:custGeom>
              <a:avLst/>
              <a:gdLst>
                <a:gd name="T0" fmla="*/ 8 w 8"/>
                <a:gd name="T1" fmla="*/ 2 h 8"/>
                <a:gd name="T2" fmla="*/ 8 w 8"/>
                <a:gd name="T3" fmla="*/ 1 h 8"/>
                <a:gd name="T4" fmla="*/ 6 w 8"/>
                <a:gd name="T5" fmla="*/ 0 h 8"/>
                <a:gd name="T6" fmla="*/ 5 w 8"/>
                <a:gd name="T7" fmla="*/ 0 h 8"/>
                <a:gd name="T8" fmla="*/ 4 w 8"/>
                <a:gd name="T9" fmla="*/ 0 h 8"/>
                <a:gd name="T10" fmla="*/ 2 w 8"/>
                <a:gd name="T11" fmla="*/ 0 h 8"/>
                <a:gd name="T12" fmla="*/ 1 w 8"/>
                <a:gd name="T13" fmla="*/ 1 h 8"/>
                <a:gd name="T14" fmla="*/ 0 w 8"/>
                <a:gd name="T15" fmla="*/ 2 h 8"/>
                <a:gd name="T16" fmla="*/ 0 w 8"/>
                <a:gd name="T17" fmla="*/ 4 h 8"/>
                <a:gd name="T18" fmla="*/ 0 w 8"/>
                <a:gd name="T19" fmla="*/ 5 h 8"/>
                <a:gd name="T20" fmla="*/ 1 w 8"/>
                <a:gd name="T21" fmla="*/ 6 h 8"/>
                <a:gd name="T22" fmla="*/ 2 w 8"/>
                <a:gd name="T23" fmla="*/ 8 h 8"/>
                <a:gd name="T24" fmla="*/ 4 w 8"/>
                <a:gd name="T25" fmla="*/ 8 h 8"/>
                <a:gd name="T26" fmla="*/ 5 w 8"/>
                <a:gd name="T27" fmla="*/ 8 h 8"/>
                <a:gd name="T28" fmla="*/ 6 w 8"/>
                <a:gd name="T29" fmla="*/ 8 h 8"/>
                <a:gd name="T30" fmla="*/ 8 w 8"/>
                <a:gd name="T31" fmla="*/ 6 h 8"/>
                <a:gd name="T32" fmla="*/ 8 w 8"/>
                <a:gd name="T33" fmla="*/ 5 h 8"/>
                <a:gd name="T34" fmla="*/ 8 w 8"/>
                <a:gd name="T35" fmla="*/ 4 h 8"/>
                <a:gd name="T36" fmla="*/ 8 w 8"/>
                <a:gd name="T37" fmla="*/ 2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2"/>
                  </a:moveTo>
                  <a:lnTo>
                    <a:pt x="8" y="1"/>
                  </a:lnTo>
                  <a:lnTo>
                    <a:pt x="6" y="0"/>
                  </a:lnTo>
                  <a:lnTo>
                    <a:pt x="5" y="0"/>
                  </a:lnTo>
                  <a:lnTo>
                    <a:pt x="4" y="0"/>
                  </a:lnTo>
                  <a:lnTo>
                    <a:pt x="2" y="0"/>
                  </a:lnTo>
                  <a:lnTo>
                    <a:pt x="1" y="1"/>
                  </a:lnTo>
                  <a:lnTo>
                    <a:pt x="0" y="2"/>
                  </a:lnTo>
                  <a:lnTo>
                    <a:pt x="0" y="4"/>
                  </a:lnTo>
                  <a:lnTo>
                    <a:pt x="0" y="5"/>
                  </a:lnTo>
                  <a:lnTo>
                    <a:pt x="1" y="6"/>
                  </a:lnTo>
                  <a:lnTo>
                    <a:pt x="2" y="8"/>
                  </a:lnTo>
                  <a:lnTo>
                    <a:pt x="4" y="8"/>
                  </a:lnTo>
                  <a:lnTo>
                    <a:pt x="5" y="8"/>
                  </a:lnTo>
                  <a:lnTo>
                    <a:pt x="6" y="8"/>
                  </a:lnTo>
                  <a:lnTo>
                    <a:pt x="8" y="6"/>
                  </a:lnTo>
                  <a:lnTo>
                    <a:pt x="8" y="5"/>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4" name="Freeform 136"/>
            <p:cNvSpPr>
              <a:spLocks/>
            </p:cNvSpPr>
            <p:nvPr/>
          </p:nvSpPr>
          <p:spPr bwMode="auto">
            <a:xfrm>
              <a:off x="2382" y="2521"/>
              <a:ext cx="8" cy="8"/>
            </a:xfrm>
            <a:custGeom>
              <a:avLst/>
              <a:gdLst>
                <a:gd name="T0" fmla="*/ 8 w 8"/>
                <a:gd name="T1" fmla="*/ 3 h 8"/>
                <a:gd name="T2" fmla="*/ 8 w 8"/>
                <a:gd name="T3" fmla="*/ 1 h 8"/>
                <a:gd name="T4" fmla="*/ 6 w 8"/>
                <a:gd name="T5" fmla="*/ 0 h 8"/>
                <a:gd name="T6" fmla="*/ 5 w 8"/>
                <a:gd name="T7" fmla="*/ 0 h 8"/>
                <a:gd name="T8" fmla="*/ 4 w 8"/>
                <a:gd name="T9" fmla="*/ 0 h 8"/>
                <a:gd name="T10" fmla="*/ 2 w 8"/>
                <a:gd name="T11" fmla="*/ 0 h 8"/>
                <a:gd name="T12" fmla="*/ 1 w 8"/>
                <a:gd name="T13" fmla="*/ 1 h 8"/>
                <a:gd name="T14" fmla="*/ 0 w 8"/>
                <a:gd name="T15" fmla="*/ 3 h 8"/>
                <a:gd name="T16" fmla="*/ 0 w 8"/>
                <a:gd name="T17" fmla="*/ 4 h 8"/>
                <a:gd name="T18" fmla="*/ 0 w 8"/>
                <a:gd name="T19" fmla="*/ 5 h 8"/>
                <a:gd name="T20" fmla="*/ 1 w 8"/>
                <a:gd name="T21" fmla="*/ 7 h 8"/>
                <a:gd name="T22" fmla="*/ 2 w 8"/>
                <a:gd name="T23" fmla="*/ 8 h 8"/>
                <a:gd name="T24" fmla="*/ 4 w 8"/>
                <a:gd name="T25" fmla="*/ 8 h 8"/>
                <a:gd name="T26" fmla="*/ 5 w 8"/>
                <a:gd name="T27" fmla="*/ 8 h 8"/>
                <a:gd name="T28" fmla="*/ 6 w 8"/>
                <a:gd name="T29" fmla="*/ 8 h 8"/>
                <a:gd name="T30" fmla="*/ 8 w 8"/>
                <a:gd name="T31" fmla="*/ 7 h 8"/>
                <a:gd name="T32" fmla="*/ 8 w 8"/>
                <a:gd name="T33" fmla="*/ 5 h 8"/>
                <a:gd name="T34" fmla="*/ 8 w 8"/>
                <a:gd name="T35" fmla="*/ 4 h 8"/>
                <a:gd name="T36" fmla="*/ 8 w 8"/>
                <a:gd name="T37" fmla="*/ 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3"/>
                  </a:moveTo>
                  <a:lnTo>
                    <a:pt x="8" y="1"/>
                  </a:lnTo>
                  <a:lnTo>
                    <a:pt x="6" y="0"/>
                  </a:lnTo>
                  <a:lnTo>
                    <a:pt x="5" y="0"/>
                  </a:lnTo>
                  <a:lnTo>
                    <a:pt x="4" y="0"/>
                  </a:lnTo>
                  <a:lnTo>
                    <a:pt x="2" y="0"/>
                  </a:lnTo>
                  <a:lnTo>
                    <a:pt x="1" y="1"/>
                  </a:lnTo>
                  <a:lnTo>
                    <a:pt x="0" y="3"/>
                  </a:lnTo>
                  <a:lnTo>
                    <a:pt x="0" y="4"/>
                  </a:lnTo>
                  <a:lnTo>
                    <a:pt x="0" y="5"/>
                  </a:lnTo>
                  <a:lnTo>
                    <a:pt x="1" y="7"/>
                  </a:lnTo>
                  <a:lnTo>
                    <a:pt x="2" y="8"/>
                  </a:lnTo>
                  <a:lnTo>
                    <a:pt x="4" y="8"/>
                  </a:lnTo>
                  <a:lnTo>
                    <a:pt x="5" y="8"/>
                  </a:lnTo>
                  <a:lnTo>
                    <a:pt x="6" y="8"/>
                  </a:lnTo>
                  <a:lnTo>
                    <a:pt x="8" y="7"/>
                  </a:lnTo>
                  <a:lnTo>
                    <a:pt x="8" y="5"/>
                  </a:lnTo>
                  <a:lnTo>
                    <a:pt x="8" y="4"/>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5" name="Freeform 137"/>
            <p:cNvSpPr>
              <a:spLocks/>
            </p:cNvSpPr>
            <p:nvPr/>
          </p:nvSpPr>
          <p:spPr bwMode="auto">
            <a:xfrm>
              <a:off x="2382" y="2537"/>
              <a:ext cx="8" cy="8"/>
            </a:xfrm>
            <a:custGeom>
              <a:avLst/>
              <a:gdLst>
                <a:gd name="T0" fmla="*/ 8 w 8"/>
                <a:gd name="T1" fmla="*/ 3 h 8"/>
                <a:gd name="T2" fmla="*/ 8 w 8"/>
                <a:gd name="T3" fmla="*/ 2 h 8"/>
                <a:gd name="T4" fmla="*/ 6 w 8"/>
                <a:gd name="T5" fmla="*/ 0 h 8"/>
                <a:gd name="T6" fmla="*/ 5 w 8"/>
                <a:gd name="T7" fmla="*/ 0 h 8"/>
                <a:gd name="T8" fmla="*/ 4 w 8"/>
                <a:gd name="T9" fmla="*/ 0 h 8"/>
                <a:gd name="T10" fmla="*/ 2 w 8"/>
                <a:gd name="T11" fmla="*/ 0 h 8"/>
                <a:gd name="T12" fmla="*/ 1 w 8"/>
                <a:gd name="T13" fmla="*/ 2 h 8"/>
                <a:gd name="T14" fmla="*/ 0 w 8"/>
                <a:gd name="T15" fmla="*/ 3 h 8"/>
                <a:gd name="T16" fmla="*/ 0 w 8"/>
                <a:gd name="T17" fmla="*/ 4 h 8"/>
                <a:gd name="T18" fmla="*/ 0 w 8"/>
                <a:gd name="T19" fmla="*/ 6 h 8"/>
                <a:gd name="T20" fmla="*/ 1 w 8"/>
                <a:gd name="T21" fmla="*/ 7 h 8"/>
                <a:gd name="T22" fmla="*/ 2 w 8"/>
                <a:gd name="T23" fmla="*/ 8 h 8"/>
                <a:gd name="T24" fmla="*/ 4 w 8"/>
                <a:gd name="T25" fmla="*/ 8 h 8"/>
                <a:gd name="T26" fmla="*/ 5 w 8"/>
                <a:gd name="T27" fmla="*/ 8 h 8"/>
                <a:gd name="T28" fmla="*/ 6 w 8"/>
                <a:gd name="T29" fmla="*/ 8 h 8"/>
                <a:gd name="T30" fmla="*/ 8 w 8"/>
                <a:gd name="T31" fmla="*/ 7 h 8"/>
                <a:gd name="T32" fmla="*/ 8 w 8"/>
                <a:gd name="T33" fmla="*/ 6 h 8"/>
                <a:gd name="T34" fmla="*/ 8 w 8"/>
                <a:gd name="T35" fmla="*/ 4 h 8"/>
                <a:gd name="T36" fmla="*/ 8 w 8"/>
                <a:gd name="T37" fmla="*/ 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3"/>
                  </a:moveTo>
                  <a:lnTo>
                    <a:pt x="8" y="2"/>
                  </a:lnTo>
                  <a:lnTo>
                    <a:pt x="6" y="0"/>
                  </a:lnTo>
                  <a:lnTo>
                    <a:pt x="5" y="0"/>
                  </a:lnTo>
                  <a:lnTo>
                    <a:pt x="4" y="0"/>
                  </a:lnTo>
                  <a:lnTo>
                    <a:pt x="2" y="0"/>
                  </a:lnTo>
                  <a:lnTo>
                    <a:pt x="1" y="2"/>
                  </a:lnTo>
                  <a:lnTo>
                    <a:pt x="0" y="3"/>
                  </a:lnTo>
                  <a:lnTo>
                    <a:pt x="0" y="4"/>
                  </a:lnTo>
                  <a:lnTo>
                    <a:pt x="0" y="6"/>
                  </a:lnTo>
                  <a:lnTo>
                    <a:pt x="1" y="7"/>
                  </a:lnTo>
                  <a:lnTo>
                    <a:pt x="2" y="8"/>
                  </a:lnTo>
                  <a:lnTo>
                    <a:pt x="4" y="8"/>
                  </a:lnTo>
                  <a:lnTo>
                    <a:pt x="5" y="8"/>
                  </a:lnTo>
                  <a:lnTo>
                    <a:pt x="6" y="8"/>
                  </a:lnTo>
                  <a:lnTo>
                    <a:pt x="8" y="7"/>
                  </a:lnTo>
                  <a:lnTo>
                    <a:pt x="8" y="6"/>
                  </a:lnTo>
                  <a:lnTo>
                    <a:pt x="8" y="4"/>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6" name="Freeform 138"/>
            <p:cNvSpPr>
              <a:spLocks/>
            </p:cNvSpPr>
            <p:nvPr/>
          </p:nvSpPr>
          <p:spPr bwMode="auto">
            <a:xfrm>
              <a:off x="2382" y="2554"/>
              <a:ext cx="8" cy="8"/>
            </a:xfrm>
            <a:custGeom>
              <a:avLst/>
              <a:gdLst>
                <a:gd name="T0" fmla="*/ 8 w 8"/>
                <a:gd name="T1" fmla="*/ 2 h 8"/>
                <a:gd name="T2" fmla="*/ 8 w 8"/>
                <a:gd name="T3" fmla="*/ 1 h 8"/>
                <a:gd name="T4" fmla="*/ 6 w 8"/>
                <a:gd name="T5" fmla="*/ 0 h 8"/>
                <a:gd name="T6" fmla="*/ 5 w 8"/>
                <a:gd name="T7" fmla="*/ 0 h 8"/>
                <a:gd name="T8" fmla="*/ 4 w 8"/>
                <a:gd name="T9" fmla="*/ 0 h 8"/>
                <a:gd name="T10" fmla="*/ 2 w 8"/>
                <a:gd name="T11" fmla="*/ 0 h 8"/>
                <a:gd name="T12" fmla="*/ 1 w 8"/>
                <a:gd name="T13" fmla="*/ 1 h 8"/>
                <a:gd name="T14" fmla="*/ 0 w 8"/>
                <a:gd name="T15" fmla="*/ 2 h 8"/>
                <a:gd name="T16" fmla="*/ 0 w 8"/>
                <a:gd name="T17" fmla="*/ 4 h 8"/>
                <a:gd name="T18" fmla="*/ 0 w 8"/>
                <a:gd name="T19" fmla="*/ 5 h 8"/>
                <a:gd name="T20" fmla="*/ 1 w 8"/>
                <a:gd name="T21" fmla="*/ 7 h 8"/>
                <a:gd name="T22" fmla="*/ 2 w 8"/>
                <a:gd name="T23" fmla="*/ 8 h 8"/>
                <a:gd name="T24" fmla="*/ 4 w 8"/>
                <a:gd name="T25" fmla="*/ 8 h 8"/>
                <a:gd name="T26" fmla="*/ 5 w 8"/>
                <a:gd name="T27" fmla="*/ 8 h 8"/>
                <a:gd name="T28" fmla="*/ 6 w 8"/>
                <a:gd name="T29" fmla="*/ 8 h 8"/>
                <a:gd name="T30" fmla="*/ 8 w 8"/>
                <a:gd name="T31" fmla="*/ 7 h 8"/>
                <a:gd name="T32" fmla="*/ 8 w 8"/>
                <a:gd name="T33" fmla="*/ 5 h 8"/>
                <a:gd name="T34" fmla="*/ 8 w 8"/>
                <a:gd name="T35" fmla="*/ 4 h 8"/>
                <a:gd name="T36" fmla="*/ 8 w 8"/>
                <a:gd name="T37" fmla="*/ 2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2"/>
                  </a:moveTo>
                  <a:lnTo>
                    <a:pt x="8" y="1"/>
                  </a:lnTo>
                  <a:lnTo>
                    <a:pt x="6" y="0"/>
                  </a:lnTo>
                  <a:lnTo>
                    <a:pt x="5" y="0"/>
                  </a:lnTo>
                  <a:lnTo>
                    <a:pt x="4" y="0"/>
                  </a:lnTo>
                  <a:lnTo>
                    <a:pt x="2" y="0"/>
                  </a:lnTo>
                  <a:lnTo>
                    <a:pt x="1" y="1"/>
                  </a:lnTo>
                  <a:lnTo>
                    <a:pt x="0" y="2"/>
                  </a:lnTo>
                  <a:lnTo>
                    <a:pt x="0" y="4"/>
                  </a:lnTo>
                  <a:lnTo>
                    <a:pt x="0" y="5"/>
                  </a:lnTo>
                  <a:lnTo>
                    <a:pt x="1" y="7"/>
                  </a:lnTo>
                  <a:lnTo>
                    <a:pt x="2" y="8"/>
                  </a:lnTo>
                  <a:lnTo>
                    <a:pt x="4" y="8"/>
                  </a:lnTo>
                  <a:lnTo>
                    <a:pt x="5" y="8"/>
                  </a:lnTo>
                  <a:lnTo>
                    <a:pt x="6" y="8"/>
                  </a:lnTo>
                  <a:lnTo>
                    <a:pt x="8" y="7"/>
                  </a:lnTo>
                  <a:lnTo>
                    <a:pt x="8" y="5"/>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7" name="Freeform 139"/>
            <p:cNvSpPr>
              <a:spLocks/>
            </p:cNvSpPr>
            <p:nvPr/>
          </p:nvSpPr>
          <p:spPr bwMode="auto">
            <a:xfrm>
              <a:off x="2382" y="2570"/>
              <a:ext cx="8" cy="8"/>
            </a:xfrm>
            <a:custGeom>
              <a:avLst/>
              <a:gdLst>
                <a:gd name="T0" fmla="*/ 8 w 8"/>
                <a:gd name="T1" fmla="*/ 3 h 8"/>
                <a:gd name="T2" fmla="*/ 8 w 8"/>
                <a:gd name="T3" fmla="*/ 1 h 8"/>
                <a:gd name="T4" fmla="*/ 6 w 8"/>
                <a:gd name="T5" fmla="*/ 0 h 8"/>
                <a:gd name="T6" fmla="*/ 5 w 8"/>
                <a:gd name="T7" fmla="*/ 0 h 8"/>
                <a:gd name="T8" fmla="*/ 4 w 8"/>
                <a:gd name="T9" fmla="*/ 0 h 8"/>
                <a:gd name="T10" fmla="*/ 2 w 8"/>
                <a:gd name="T11" fmla="*/ 0 h 8"/>
                <a:gd name="T12" fmla="*/ 1 w 8"/>
                <a:gd name="T13" fmla="*/ 1 h 8"/>
                <a:gd name="T14" fmla="*/ 0 w 8"/>
                <a:gd name="T15" fmla="*/ 3 h 8"/>
                <a:gd name="T16" fmla="*/ 0 w 8"/>
                <a:gd name="T17" fmla="*/ 4 h 8"/>
                <a:gd name="T18" fmla="*/ 0 w 8"/>
                <a:gd name="T19" fmla="*/ 6 h 8"/>
                <a:gd name="T20" fmla="*/ 1 w 8"/>
                <a:gd name="T21" fmla="*/ 7 h 8"/>
                <a:gd name="T22" fmla="*/ 2 w 8"/>
                <a:gd name="T23" fmla="*/ 8 h 8"/>
                <a:gd name="T24" fmla="*/ 4 w 8"/>
                <a:gd name="T25" fmla="*/ 8 h 8"/>
                <a:gd name="T26" fmla="*/ 5 w 8"/>
                <a:gd name="T27" fmla="*/ 8 h 8"/>
                <a:gd name="T28" fmla="*/ 6 w 8"/>
                <a:gd name="T29" fmla="*/ 8 h 8"/>
                <a:gd name="T30" fmla="*/ 8 w 8"/>
                <a:gd name="T31" fmla="*/ 7 h 8"/>
                <a:gd name="T32" fmla="*/ 8 w 8"/>
                <a:gd name="T33" fmla="*/ 6 h 8"/>
                <a:gd name="T34" fmla="*/ 8 w 8"/>
                <a:gd name="T35" fmla="*/ 4 h 8"/>
                <a:gd name="T36" fmla="*/ 8 w 8"/>
                <a:gd name="T37" fmla="*/ 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3"/>
                  </a:moveTo>
                  <a:lnTo>
                    <a:pt x="8" y="1"/>
                  </a:lnTo>
                  <a:lnTo>
                    <a:pt x="6" y="0"/>
                  </a:lnTo>
                  <a:lnTo>
                    <a:pt x="5" y="0"/>
                  </a:lnTo>
                  <a:lnTo>
                    <a:pt x="4" y="0"/>
                  </a:lnTo>
                  <a:lnTo>
                    <a:pt x="2" y="0"/>
                  </a:lnTo>
                  <a:lnTo>
                    <a:pt x="1" y="1"/>
                  </a:lnTo>
                  <a:lnTo>
                    <a:pt x="0" y="3"/>
                  </a:lnTo>
                  <a:lnTo>
                    <a:pt x="0" y="4"/>
                  </a:lnTo>
                  <a:lnTo>
                    <a:pt x="0" y="6"/>
                  </a:lnTo>
                  <a:lnTo>
                    <a:pt x="1" y="7"/>
                  </a:lnTo>
                  <a:lnTo>
                    <a:pt x="2" y="8"/>
                  </a:lnTo>
                  <a:lnTo>
                    <a:pt x="4" y="8"/>
                  </a:lnTo>
                  <a:lnTo>
                    <a:pt x="5" y="8"/>
                  </a:lnTo>
                  <a:lnTo>
                    <a:pt x="6" y="8"/>
                  </a:lnTo>
                  <a:lnTo>
                    <a:pt x="8" y="7"/>
                  </a:lnTo>
                  <a:lnTo>
                    <a:pt x="8" y="6"/>
                  </a:lnTo>
                  <a:lnTo>
                    <a:pt x="8" y="4"/>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8" name="Freeform 140"/>
            <p:cNvSpPr>
              <a:spLocks/>
            </p:cNvSpPr>
            <p:nvPr/>
          </p:nvSpPr>
          <p:spPr bwMode="auto">
            <a:xfrm>
              <a:off x="2382" y="2586"/>
              <a:ext cx="8" cy="9"/>
            </a:xfrm>
            <a:custGeom>
              <a:avLst/>
              <a:gdLst>
                <a:gd name="T0" fmla="*/ 8 w 8"/>
                <a:gd name="T1" fmla="*/ 3 h 9"/>
                <a:gd name="T2" fmla="*/ 8 w 8"/>
                <a:gd name="T3" fmla="*/ 2 h 9"/>
                <a:gd name="T4" fmla="*/ 6 w 8"/>
                <a:gd name="T5" fmla="*/ 0 h 9"/>
                <a:gd name="T6" fmla="*/ 5 w 8"/>
                <a:gd name="T7" fmla="*/ 0 h 9"/>
                <a:gd name="T8" fmla="*/ 4 w 8"/>
                <a:gd name="T9" fmla="*/ 0 h 9"/>
                <a:gd name="T10" fmla="*/ 2 w 8"/>
                <a:gd name="T11" fmla="*/ 0 h 9"/>
                <a:gd name="T12" fmla="*/ 1 w 8"/>
                <a:gd name="T13" fmla="*/ 2 h 9"/>
                <a:gd name="T14" fmla="*/ 0 w 8"/>
                <a:gd name="T15" fmla="*/ 3 h 9"/>
                <a:gd name="T16" fmla="*/ 0 w 8"/>
                <a:gd name="T17" fmla="*/ 5 h 9"/>
                <a:gd name="T18" fmla="*/ 0 w 8"/>
                <a:gd name="T19" fmla="*/ 6 h 9"/>
                <a:gd name="T20" fmla="*/ 1 w 8"/>
                <a:gd name="T21" fmla="*/ 7 h 9"/>
                <a:gd name="T22" fmla="*/ 2 w 8"/>
                <a:gd name="T23" fmla="*/ 9 h 9"/>
                <a:gd name="T24" fmla="*/ 4 w 8"/>
                <a:gd name="T25" fmla="*/ 9 h 9"/>
                <a:gd name="T26" fmla="*/ 5 w 8"/>
                <a:gd name="T27" fmla="*/ 9 h 9"/>
                <a:gd name="T28" fmla="*/ 6 w 8"/>
                <a:gd name="T29" fmla="*/ 9 h 9"/>
                <a:gd name="T30" fmla="*/ 8 w 8"/>
                <a:gd name="T31" fmla="*/ 7 h 9"/>
                <a:gd name="T32" fmla="*/ 8 w 8"/>
                <a:gd name="T33" fmla="*/ 6 h 9"/>
                <a:gd name="T34" fmla="*/ 8 w 8"/>
                <a:gd name="T35" fmla="*/ 5 h 9"/>
                <a:gd name="T36" fmla="*/ 8 w 8"/>
                <a:gd name="T37" fmla="*/ 3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9"/>
                <a:gd name="T59" fmla="*/ 8 w 8"/>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9">
                  <a:moveTo>
                    <a:pt x="8" y="3"/>
                  </a:moveTo>
                  <a:lnTo>
                    <a:pt x="8" y="2"/>
                  </a:lnTo>
                  <a:lnTo>
                    <a:pt x="6" y="0"/>
                  </a:lnTo>
                  <a:lnTo>
                    <a:pt x="5" y="0"/>
                  </a:lnTo>
                  <a:lnTo>
                    <a:pt x="4" y="0"/>
                  </a:lnTo>
                  <a:lnTo>
                    <a:pt x="2" y="0"/>
                  </a:lnTo>
                  <a:lnTo>
                    <a:pt x="1" y="2"/>
                  </a:lnTo>
                  <a:lnTo>
                    <a:pt x="0" y="3"/>
                  </a:lnTo>
                  <a:lnTo>
                    <a:pt x="0" y="5"/>
                  </a:lnTo>
                  <a:lnTo>
                    <a:pt x="0" y="6"/>
                  </a:lnTo>
                  <a:lnTo>
                    <a:pt x="1" y="7"/>
                  </a:lnTo>
                  <a:lnTo>
                    <a:pt x="2" y="9"/>
                  </a:lnTo>
                  <a:lnTo>
                    <a:pt x="4" y="9"/>
                  </a:lnTo>
                  <a:lnTo>
                    <a:pt x="5" y="9"/>
                  </a:lnTo>
                  <a:lnTo>
                    <a:pt x="6" y="9"/>
                  </a:lnTo>
                  <a:lnTo>
                    <a:pt x="8" y="7"/>
                  </a:lnTo>
                  <a:lnTo>
                    <a:pt x="8" y="6"/>
                  </a:lnTo>
                  <a:lnTo>
                    <a:pt x="8" y="5"/>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9" name="Freeform 141"/>
            <p:cNvSpPr>
              <a:spLocks/>
            </p:cNvSpPr>
            <p:nvPr/>
          </p:nvSpPr>
          <p:spPr bwMode="auto">
            <a:xfrm>
              <a:off x="2382" y="2603"/>
              <a:ext cx="8" cy="8"/>
            </a:xfrm>
            <a:custGeom>
              <a:avLst/>
              <a:gdLst>
                <a:gd name="T0" fmla="*/ 8 w 8"/>
                <a:gd name="T1" fmla="*/ 3 h 8"/>
                <a:gd name="T2" fmla="*/ 8 w 8"/>
                <a:gd name="T3" fmla="*/ 1 h 8"/>
                <a:gd name="T4" fmla="*/ 6 w 8"/>
                <a:gd name="T5" fmla="*/ 0 h 8"/>
                <a:gd name="T6" fmla="*/ 5 w 8"/>
                <a:gd name="T7" fmla="*/ 0 h 8"/>
                <a:gd name="T8" fmla="*/ 4 w 8"/>
                <a:gd name="T9" fmla="*/ 0 h 8"/>
                <a:gd name="T10" fmla="*/ 2 w 8"/>
                <a:gd name="T11" fmla="*/ 0 h 8"/>
                <a:gd name="T12" fmla="*/ 1 w 8"/>
                <a:gd name="T13" fmla="*/ 1 h 8"/>
                <a:gd name="T14" fmla="*/ 0 w 8"/>
                <a:gd name="T15" fmla="*/ 3 h 8"/>
                <a:gd name="T16" fmla="*/ 0 w 8"/>
                <a:gd name="T17" fmla="*/ 4 h 8"/>
                <a:gd name="T18" fmla="*/ 0 w 8"/>
                <a:gd name="T19" fmla="*/ 5 h 8"/>
                <a:gd name="T20" fmla="*/ 1 w 8"/>
                <a:gd name="T21" fmla="*/ 7 h 8"/>
                <a:gd name="T22" fmla="*/ 2 w 8"/>
                <a:gd name="T23" fmla="*/ 8 h 8"/>
                <a:gd name="T24" fmla="*/ 4 w 8"/>
                <a:gd name="T25" fmla="*/ 8 h 8"/>
                <a:gd name="T26" fmla="*/ 5 w 8"/>
                <a:gd name="T27" fmla="*/ 8 h 8"/>
                <a:gd name="T28" fmla="*/ 6 w 8"/>
                <a:gd name="T29" fmla="*/ 8 h 8"/>
                <a:gd name="T30" fmla="*/ 8 w 8"/>
                <a:gd name="T31" fmla="*/ 7 h 8"/>
                <a:gd name="T32" fmla="*/ 8 w 8"/>
                <a:gd name="T33" fmla="*/ 5 h 8"/>
                <a:gd name="T34" fmla="*/ 8 w 8"/>
                <a:gd name="T35" fmla="*/ 4 h 8"/>
                <a:gd name="T36" fmla="*/ 8 w 8"/>
                <a:gd name="T37" fmla="*/ 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3"/>
                  </a:moveTo>
                  <a:lnTo>
                    <a:pt x="8" y="1"/>
                  </a:lnTo>
                  <a:lnTo>
                    <a:pt x="6" y="0"/>
                  </a:lnTo>
                  <a:lnTo>
                    <a:pt x="5" y="0"/>
                  </a:lnTo>
                  <a:lnTo>
                    <a:pt x="4" y="0"/>
                  </a:lnTo>
                  <a:lnTo>
                    <a:pt x="2" y="0"/>
                  </a:lnTo>
                  <a:lnTo>
                    <a:pt x="1" y="1"/>
                  </a:lnTo>
                  <a:lnTo>
                    <a:pt x="0" y="3"/>
                  </a:lnTo>
                  <a:lnTo>
                    <a:pt x="0" y="4"/>
                  </a:lnTo>
                  <a:lnTo>
                    <a:pt x="0" y="5"/>
                  </a:lnTo>
                  <a:lnTo>
                    <a:pt x="1" y="7"/>
                  </a:lnTo>
                  <a:lnTo>
                    <a:pt x="2" y="8"/>
                  </a:lnTo>
                  <a:lnTo>
                    <a:pt x="4" y="8"/>
                  </a:lnTo>
                  <a:lnTo>
                    <a:pt x="5" y="8"/>
                  </a:lnTo>
                  <a:lnTo>
                    <a:pt x="6" y="8"/>
                  </a:lnTo>
                  <a:lnTo>
                    <a:pt x="8" y="7"/>
                  </a:lnTo>
                  <a:lnTo>
                    <a:pt x="8" y="5"/>
                  </a:lnTo>
                  <a:lnTo>
                    <a:pt x="8" y="4"/>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0" name="Freeform 142"/>
            <p:cNvSpPr>
              <a:spLocks/>
            </p:cNvSpPr>
            <p:nvPr/>
          </p:nvSpPr>
          <p:spPr bwMode="auto">
            <a:xfrm>
              <a:off x="2383" y="2619"/>
              <a:ext cx="8" cy="8"/>
            </a:xfrm>
            <a:custGeom>
              <a:avLst/>
              <a:gdLst>
                <a:gd name="T0" fmla="*/ 8 w 8"/>
                <a:gd name="T1" fmla="*/ 3 h 8"/>
                <a:gd name="T2" fmla="*/ 7 w 8"/>
                <a:gd name="T3" fmla="*/ 2 h 8"/>
                <a:gd name="T4" fmla="*/ 5 w 8"/>
                <a:gd name="T5" fmla="*/ 0 h 8"/>
                <a:gd name="T6" fmla="*/ 4 w 8"/>
                <a:gd name="T7" fmla="*/ 0 h 8"/>
                <a:gd name="T8" fmla="*/ 3 w 8"/>
                <a:gd name="T9" fmla="*/ 0 h 8"/>
                <a:gd name="T10" fmla="*/ 1 w 8"/>
                <a:gd name="T11" fmla="*/ 0 h 8"/>
                <a:gd name="T12" fmla="*/ 0 w 8"/>
                <a:gd name="T13" fmla="*/ 2 h 8"/>
                <a:gd name="T14" fmla="*/ 0 w 8"/>
                <a:gd name="T15" fmla="*/ 3 h 8"/>
                <a:gd name="T16" fmla="*/ 0 w 8"/>
                <a:gd name="T17" fmla="*/ 4 h 8"/>
                <a:gd name="T18" fmla="*/ 0 w 8"/>
                <a:gd name="T19" fmla="*/ 6 h 8"/>
                <a:gd name="T20" fmla="*/ 0 w 8"/>
                <a:gd name="T21" fmla="*/ 7 h 8"/>
                <a:gd name="T22" fmla="*/ 1 w 8"/>
                <a:gd name="T23" fmla="*/ 8 h 8"/>
                <a:gd name="T24" fmla="*/ 3 w 8"/>
                <a:gd name="T25" fmla="*/ 8 h 8"/>
                <a:gd name="T26" fmla="*/ 4 w 8"/>
                <a:gd name="T27" fmla="*/ 8 h 8"/>
                <a:gd name="T28" fmla="*/ 5 w 8"/>
                <a:gd name="T29" fmla="*/ 8 h 8"/>
                <a:gd name="T30" fmla="*/ 7 w 8"/>
                <a:gd name="T31" fmla="*/ 7 h 8"/>
                <a:gd name="T32" fmla="*/ 8 w 8"/>
                <a:gd name="T33" fmla="*/ 6 h 8"/>
                <a:gd name="T34" fmla="*/ 8 w 8"/>
                <a:gd name="T35" fmla="*/ 4 h 8"/>
                <a:gd name="T36" fmla="*/ 8 w 8"/>
                <a:gd name="T37" fmla="*/ 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3"/>
                  </a:moveTo>
                  <a:lnTo>
                    <a:pt x="7" y="2"/>
                  </a:lnTo>
                  <a:lnTo>
                    <a:pt x="5" y="0"/>
                  </a:lnTo>
                  <a:lnTo>
                    <a:pt x="4" y="0"/>
                  </a:lnTo>
                  <a:lnTo>
                    <a:pt x="3" y="0"/>
                  </a:lnTo>
                  <a:lnTo>
                    <a:pt x="1" y="0"/>
                  </a:lnTo>
                  <a:lnTo>
                    <a:pt x="0" y="2"/>
                  </a:lnTo>
                  <a:lnTo>
                    <a:pt x="0" y="3"/>
                  </a:lnTo>
                  <a:lnTo>
                    <a:pt x="0" y="4"/>
                  </a:lnTo>
                  <a:lnTo>
                    <a:pt x="0" y="6"/>
                  </a:lnTo>
                  <a:lnTo>
                    <a:pt x="0" y="7"/>
                  </a:lnTo>
                  <a:lnTo>
                    <a:pt x="1" y="8"/>
                  </a:lnTo>
                  <a:lnTo>
                    <a:pt x="3" y="8"/>
                  </a:lnTo>
                  <a:lnTo>
                    <a:pt x="4" y="8"/>
                  </a:lnTo>
                  <a:lnTo>
                    <a:pt x="5" y="8"/>
                  </a:lnTo>
                  <a:lnTo>
                    <a:pt x="7" y="7"/>
                  </a:lnTo>
                  <a:lnTo>
                    <a:pt x="8" y="6"/>
                  </a:lnTo>
                  <a:lnTo>
                    <a:pt x="8" y="4"/>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1" name="Freeform 143"/>
            <p:cNvSpPr>
              <a:spLocks/>
            </p:cNvSpPr>
            <p:nvPr/>
          </p:nvSpPr>
          <p:spPr bwMode="auto">
            <a:xfrm>
              <a:off x="2383" y="2636"/>
              <a:ext cx="8" cy="8"/>
            </a:xfrm>
            <a:custGeom>
              <a:avLst/>
              <a:gdLst>
                <a:gd name="T0" fmla="*/ 8 w 8"/>
                <a:gd name="T1" fmla="*/ 2 h 8"/>
                <a:gd name="T2" fmla="*/ 7 w 8"/>
                <a:gd name="T3" fmla="*/ 1 h 8"/>
                <a:gd name="T4" fmla="*/ 5 w 8"/>
                <a:gd name="T5" fmla="*/ 0 h 8"/>
                <a:gd name="T6" fmla="*/ 4 w 8"/>
                <a:gd name="T7" fmla="*/ 0 h 8"/>
                <a:gd name="T8" fmla="*/ 3 w 8"/>
                <a:gd name="T9" fmla="*/ 0 h 8"/>
                <a:gd name="T10" fmla="*/ 1 w 8"/>
                <a:gd name="T11" fmla="*/ 0 h 8"/>
                <a:gd name="T12" fmla="*/ 0 w 8"/>
                <a:gd name="T13" fmla="*/ 1 h 8"/>
                <a:gd name="T14" fmla="*/ 0 w 8"/>
                <a:gd name="T15" fmla="*/ 2 h 8"/>
                <a:gd name="T16" fmla="*/ 0 w 8"/>
                <a:gd name="T17" fmla="*/ 4 h 8"/>
                <a:gd name="T18" fmla="*/ 0 w 8"/>
                <a:gd name="T19" fmla="*/ 5 h 8"/>
                <a:gd name="T20" fmla="*/ 0 w 8"/>
                <a:gd name="T21" fmla="*/ 7 h 8"/>
                <a:gd name="T22" fmla="*/ 1 w 8"/>
                <a:gd name="T23" fmla="*/ 8 h 8"/>
                <a:gd name="T24" fmla="*/ 3 w 8"/>
                <a:gd name="T25" fmla="*/ 8 h 8"/>
                <a:gd name="T26" fmla="*/ 4 w 8"/>
                <a:gd name="T27" fmla="*/ 8 h 8"/>
                <a:gd name="T28" fmla="*/ 5 w 8"/>
                <a:gd name="T29" fmla="*/ 8 h 8"/>
                <a:gd name="T30" fmla="*/ 7 w 8"/>
                <a:gd name="T31" fmla="*/ 7 h 8"/>
                <a:gd name="T32" fmla="*/ 8 w 8"/>
                <a:gd name="T33" fmla="*/ 5 h 8"/>
                <a:gd name="T34" fmla="*/ 8 w 8"/>
                <a:gd name="T35" fmla="*/ 4 h 8"/>
                <a:gd name="T36" fmla="*/ 8 w 8"/>
                <a:gd name="T37" fmla="*/ 2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2"/>
                  </a:moveTo>
                  <a:lnTo>
                    <a:pt x="7" y="1"/>
                  </a:lnTo>
                  <a:lnTo>
                    <a:pt x="5" y="0"/>
                  </a:lnTo>
                  <a:lnTo>
                    <a:pt x="4" y="0"/>
                  </a:lnTo>
                  <a:lnTo>
                    <a:pt x="3" y="0"/>
                  </a:lnTo>
                  <a:lnTo>
                    <a:pt x="1" y="0"/>
                  </a:lnTo>
                  <a:lnTo>
                    <a:pt x="0" y="1"/>
                  </a:lnTo>
                  <a:lnTo>
                    <a:pt x="0" y="2"/>
                  </a:lnTo>
                  <a:lnTo>
                    <a:pt x="0" y="4"/>
                  </a:lnTo>
                  <a:lnTo>
                    <a:pt x="0" y="5"/>
                  </a:lnTo>
                  <a:lnTo>
                    <a:pt x="0" y="7"/>
                  </a:lnTo>
                  <a:lnTo>
                    <a:pt x="1" y="8"/>
                  </a:lnTo>
                  <a:lnTo>
                    <a:pt x="3" y="8"/>
                  </a:lnTo>
                  <a:lnTo>
                    <a:pt x="4" y="8"/>
                  </a:lnTo>
                  <a:lnTo>
                    <a:pt x="5" y="8"/>
                  </a:lnTo>
                  <a:lnTo>
                    <a:pt x="7" y="7"/>
                  </a:lnTo>
                  <a:lnTo>
                    <a:pt x="8" y="5"/>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2" name="Freeform 144"/>
            <p:cNvSpPr>
              <a:spLocks/>
            </p:cNvSpPr>
            <p:nvPr/>
          </p:nvSpPr>
          <p:spPr bwMode="auto">
            <a:xfrm>
              <a:off x="2383" y="2652"/>
              <a:ext cx="8" cy="8"/>
            </a:xfrm>
            <a:custGeom>
              <a:avLst/>
              <a:gdLst>
                <a:gd name="T0" fmla="*/ 8 w 8"/>
                <a:gd name="T1" fmla="*/ 3 h 8"/>
                <a:gd name="T2" fmla="*/ 7 w 8"/>
                <a:gd name="T3" fmla="*/ 1 h 8"/>
                <a:gd name="T4" fmla="*/ 5 w 8"/>
                <a:gd name="T5" fmla="*/ 0 h 8"/>
                <a:gd name="T6" fmla="*/ 4 w 8"/>
                <a:gd name="T7" fmla="*/ 0 h 8"/>
                <a:gd name="T8" fmla="*/ 3 w 8"/>
                <a:gd name="T9" fmla="*/ 0 h 8"/>
                <a:gd name="T10" fmla="*/ 1 w 8"/>
                <a:gd name="T11" fmla="*/ 0 h 8"/>
                <a:gd name="T12" fmla="*/ 0 w 8"/>
                <a:gd name="T13" fmla="*/ 1 h 8"/>
                <a:gd name="T14" fmla="*/ 0 w 8"/>
                <a:gd name="T15" fmla="*/ 3 h 8"/>
                <a:gd name="T16" fmla="*/ 0 w 8"/>
                <a:gd name="T17" fmla="*/ 4 h 8"/>
                <a:gd name="T18" fmla="*/ 0 w 8"/>
                <a:gd name="T19" fmla="*/ 6 h 8"/>
                <a:gd name="T20" fmla="*/ 0 w 8"/>
                <a:gd name="T21" fmla="*/ 7 h 8"/>
                <a:gd name="T22" fmla="*/ 1 w 8"/>
                <a:gd name="T23" fmla="*/ 8 h 8"/>
                <a:gd name="T24" fmla="*/ 3 w 8"/>
                <a:gd name="T25" fmla="*/ 8 h 8"/>
                <a:gd name="T26" fmla="*/ 4 w 8"/>
                <a:gd name="T27" fmla="*/ 8 h 8"/>
                <a:gd name="T28" fmla="*/ 5 w 8"/>
                <a:gd name="T29" fmla="*/ 8 h 8"/>
                <a:gd name="T30" fmla="*/ 7 w 8"/>
                <a:gd name="T31" fmla="*/ 7 h 8"/>
                <a:gd name="T32" fmla="*/ 8 w 8"/>
                <a:gd name="T33" fmla="*/ 6 h 8"/>
                <a:gd name="T34" fmla="*/ 8 w 8"/>
                <a:gd name="T35" fmla="*/ 4 h 8"/>
                <a:gd name="T36" fmla="*/ 8 w 8"/>
                <a:gd name="T37" fmla="*/ 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3"/>
                  </a:moveTo>
                  <a:lnTo>
                    <a:pt x="7" y="1"/>
                  </a:lnTo>
                  <a:lnTo>
                    <a:pt x="5" y="0"/>
                  </a:lnTo>
                  <a:lnTo>
                    <a:pt x="4" y="0"/>
                  </a:lnTo>
                  <a:lnTo>
                    <a:pt x="3" y="0"/>
                  </a:lnTo>
                  <a:lnTo>
                    <a:pt x="1" y="0"/>
                  </a:lnTo>
                  <a:lnTo>
                    <a:pt x="0" y="1"/>
                  </a:lnTo>
                  <a:lnTo>
                    <a:pt x="0" y="3"/>
                  </a:lnTo>
                  <a:lnTo>
                    <a:pt x="0" y="4"/>
                  </a:lnTo>
                  <a:lnTo>
                    <a:pt x="0" y="6"/>
                  </a:lnTo>
                  <a:lnTo>
                    <a:pt x="0" y="7"/>
                  </a:lnTo>
                  <a:lnTo>
                    <a:pt x="1" y="8"/>
                  </a:lnTo>
                  <a:lnTo>
                    <a:pt x="3" y="8"/>
                  </a:lnTo>
                  <a:lnTo>
                    <a:pt x="4" y="8"/>
                  </a:lnTo>
                  <a:lnTo>
                    <a:pt x="5" y="8"/>
                  </a:lnTo>
                  <a:lnTo>
                    <a:pt x="7" y="7"/>
                  </a:lnTo>
                  <a:lnTo>
                    <a:pt x="8" y="6"/>
                  </a:lnTo>
                  <a:lnTo>
                    <a:pt x="8" y="4"/>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3" name="Freeform 145"/>
            <p:cNvSpPr>
              <a:spLocks/>
            </p:cNvSpPr>
            <p:nvPr/>
          </p:nvSpPr>
          <p:spPr bwMode="auto">
            <a:xfrm>
              <a:off x="2383" y="2668"/>
              <a:ext cx="8" cy="9"/>
            </a:xfrm>
            <a:custGeom>
              <a:avLst/>
              <a:gdLst>
                <a:gd name="T0" fmla="*/ 8 w 8"/>
                <a:gd name="T1" fmla="*/ 3 h 9"/>
                <a:gd name="T2" fmla="*/ 7 w 8"/>
                <a:gd name="T3" fmla="*/ 2 h 9"/>
                <a:gd name="T4" fmla="*/ 5 w 8"/>
                <a:gd name="T5" fmla="*/ 0 h 9"/>
                <a:gd name="T6" fmla="*/ 4 w 8"/>
                <a:gd name="T7" fmla="*/ 0 h 9"/>
                <a:gd name="T8" fmla="*/ 3 w 8"/>
                <a:gd name="T9" fmla="*/ 0 h 9"/>
                <a:gd name="T10" fmla="*/ 1 w 8"/>
                <a:gd name="T11" fmla="*/ 0 h 9"/>
                <a:gd name="T12" fmla="*/ 0 w 8"/>
                <a:gd name="T13" fmla="*/ 2 h 9"/>
                <a:gd name="T14" fmla="*/ 0 w 8"/>
                <a:gd name="T15" fmla="*/ 3 h 9"/>
                <a:gd name="T16" fmla="*/ 0 w 8"/>
                <a:gd name="T17" fmla="*/ 5 h 9"/>
                <a:gd name="T18" fmla="*/ 0 w 8"/>
                <a:gd name="T19" fmla="*/ 6 h 9"/>
                <a:gd name="T20" fmla="*/ 0 w 8"/>
                <a:gd name="T21" fmla="*/ 7 h 9"/>
                <a:gd name="T22" fmla="*/ 1 w 8"/>
                <a:gd name="T23" fmla="*/ 9 h 9"/>
                <a:gd name="T24" fmla="*/ 3 w 8"/>
                <a:gd name="T25" fmla="*/ 9 h 9"/>
                <a:gd name="T26" fmla="*/ 4 w 8"/>
                <a:gd name="T27" fmla="*/ 9 h 9"/>
                <a:gd name="T28" fmla="*/ 5 w 8"/>
                <a:gd name="T29" fmla="*/ 9 h 9"/>
                <a:gd name="T30" fmla="*/ 7 w 8"/>
                <a:gd name="T31" fmla="*/ 7 h 9"/>
                <a:gd name="T32" fmla="*/ 8 w 8"/>
                <a:gd name="T33" fmla="*/ 6 h 9"/>
                <a:gd name="T34" fmla="*/ 8 w 8"/>
                <a:gd name="T35" fmla="*/ 5 h 9"/>
                <a:gd name="T36" fmla="*/ 8 w 8"/>
                <a:gd name="T37" fmla="*/ 3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9"/>
                <a:gd name="T59" fmla="*/ 8 w 8"/>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9">
                  <a:moveTo>
                    <a:pt x="8" y="3"/>
                  </a:moveTo>
                  <a:lnTo>
                    <a:pt x="7" y="2"/>
                  </a:lnTo>
                  <a:lnTo>
                    <a:pt x="5" y="0"/>
                  </a:lnTo>
                  <a:lnTo>
                    <a:pt x="4" y="0"/>
                  </a:lnTo>
                  <a:lnTo>
                    <a:pt x="3" y="0"/>
                  </a:lnTo>
                  <a:lnTo>
                    <a:pt x="1" y="0"/>
                  </a:lnTo>
                  <a:lnTo>
                    <a:pt x="0" y="2"/>
                  </a:lnTo>
                  <a:lnTo>
                    <a:pt x="0" y="3"/>
                  </a:lnTo>
                  <a:lnTo>
                    <a:pt x="0" y="5"/>
                  </a:lnTo>
                  <a:lnTo>
                    <a:pt x="0" y="6"/>
                  </a:lnTo>
                  <a:lnTo>
                    <a:pt x="0" y="7"/>
                  </a:lnTo>
                  <a:lnTo>
                    <a:pt x="1" y="9"/>
                  </a:lnTo>
                  <a:lnTo>
                    <a:pt x="3" y="9"/>
                  </a:lnTo>
                  <a:lnTo>
                    <a:pt x="4" y="9"/>
                  </a:lnTo>
                  <a:lnTo>
                    <a:pt x="5" y="9"/>
                  </a:lnTo>
                  <a:lnTo>
                    <a:pt x="7" y="7"/>
                  </a:lnTo>
                  <a:lnTo>
                    <a:pt x="8" y="6"/>
                  </a:lnTo>
                  <a:lnTo>
                    <a:pt x="8" y="5"/>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4" name="Freeform 146"/>
            <p:cNvSpPr>
              <a:spLocks/>
            </p:cNvSpPr>
            <p:nvPr/>
          </p:nvSpPr>
          <p:spPr bwMode="auto">
            <a:xfrm>
              <a:off x="2383" y="2685"/>
              <a:ext cx="8" cy="8"/>
            </a:xfrm>
            <a:custGeom>
              <a:avLst/>
              <a:gdLst>
                <a:gd name="T0" fmla="*/ 8 w 8"/>
                <a:gd name="T1" fmla="*/ 3 h 8"/>
                <a:gd name="T2" fmla="*/ 7 w 8"/>
                <a:gd name="T3" fmla="*/ 1 h 8"/>
                <a:gd name="T4" fmla="*/ 5 w 8"/>
                <a:gd name="T5" fmla="*/ 0 h 8"/>
                <a:gd name="T6" fmla="*/ 4 w 8"/>
                <a:gd name="T7" fmla="*/ 0 h 8"/>
                <a:gd name="T8" fmla="*/ 3 w 8"/>
                <a:gd name="T9" fmla="*/ 0 h 8"/>
                <a:gd name="T10" fmla="*/ 1 w 8"/>
                <a:gd name="T11" fmla="*/ 0 h 8"/>
                <a:gd name="T12" fmla="*/ 0 w 8"/>
                <a:gd name="T13" fmla="*/ 1 h 8"/>
                <a:gd name="T14" fmla="*/ 0 w 8"/>
                <a:gd name="T15" fmla="*/ 3 h 8"/>
                <a:gd name="T16" fmla="*/ 0 w 8"/>
                <a:gd name="T17" fmla="*/ 4 h 8"/>
                <a:gd name="T18" fmla="*/ 0 w 8"/>
                <a:gd name="T19" fmla="*/ 5 h 8"/>
                <a:gd name="T20" fmla="*/ 0 w 8"/>
                <a:gd name="T21" fmla="*/ 7 h 8"/>
                <a:gd name="T22" fmla="*/ 1 w 8"/>
                <a:gd name="T23" fmla="*/ 8 h 8"/>
                <a:gd name="T24" fmla="*/ 3 w 8"/>
                <a:gd name="T25" fmla="*/ 8 h 8"/>
                <a:gd name="T26" fmla="*/ 4 w 8"/>
                <a:gd name="T27" fmla="*/ 8 h 8"/>
                <a:gd name="T28" fmla="*/ 5 w 8"/>
                <a:gd name="T29" fmla="*/ 8 h 8"/>
                <a:gd name="T30" fmla="*/ 7 w 8"/>
                <a:gd name="T31" fmla="*/ 7 h 8"/>
                <a:gd name="T32" fmla="*/ 8 w 8"/>
                <a:gd name="T33" fmla="*/ 5 h 8"/>
                <a:gd name="T34" fmla="*/ 8 w 8"/>
                <a:gd name="T35" fmla="*/ 4 h 8"/>
                <a:gd name="T36" fmla="*/ 8 w 8"/>
                <a:gd name="T37" fmla="*/ 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3"/>
                  </a:moveTo>
                  <a:lnTo>
                    <a:pt x="7" y="1"/>
                  </a:lnTo>
                  <a:lnTo>
                    <a:pt x="5" y="0"/>
                  </a:lnTo>
                  <a:lnTo>
                    <a:pt x="4" y="0"/>
                  </a:lnTo>
                  <a:lnTo>
                    <a:pt x="3" y="0"/>
                  </a:lnTo>
                  <a:lnTo>
                    <a:pt x="1" y="0"/>
                  </a:lnTo>
                  <a:lnTo>
                    <a:pt x="0" y="1"/>
                  </a:lnTo>
                  <a:lnTo>
                    <a:pt x="0" y="3"/>
                  </a:lnTo>
                  <a:lnTo>
                    <a:pt x="0" y="4"/>
                  </a:lnTo>
                  <a:lnTo>
                    <a:pt x="0" y="5"/>
                  </a:lnTo>
                  <a:lnTo>
                    <a:pt x="0" y="7"/>
                  </a:lnTo>
                  <a:lnTo>
                    <a:pt x="1" y="8"/>
                  </a:lnTo>
                  <a:lnTo>
                    <a:pt x="3" y="8"/>
                  </a:lnTo>
                  <a:lnTo>
                    <a:pt x="4" y="8"/>
                  </a:lnTo>
                  <a:lnTo>
                    <a:pt x="5" y="8"/>
                  </a:lnTo>
                  <a:lnTo>
                    <a:pt x="7" y="7"/>
                  </a:lnTo>
                  <a:lnTo>
                    <a:pt x="8" y="5"/>
                  </a:lnTo>
                  <a:lnTo>
                    <a:pt x="8" y="4"/>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5" name="Freeform 147"/>
            <p:cNvSpPr>
              <a:spLocks/>
            </p:cNvSpPr>
            <p:nvPr/>
          </p:nvSpPr>
          <p:spPr bwMode="auto">
            <a:xfrm>
              <a:off x="2383" y="2701"/>
              <a:ext cx="8" cy="8"/>
            </a:xfrm>
            <a:custGeom>
              <a:avLst/>
              <a:gdLst>
                <a:gd name="T0" fmla="*/ 8 w 8"/>
                <a:gd name="T1" fmla="*/ 3 h 8"/>
                <a:gd name="T2" fmla="*/ 7 w 8"/>
                <a:gd name="T3" fmla="*/ 2 h 8"/>
                <a:gd name="T4" fmla="*/ 5 w 8"/>
                <a:gd name="T5" fmla="*/ 0 h 8"/>
                <a:gd name="T6" fmla="*/ 4 w 8"/>
                <a:gd name="T7" fmla="*/ 0 h 8"/>
                <a:gd name="T8" fmla="*/ 3 w 8"/>
                <a:gd name="T9" fmla="*/ 0 h 8"/>
                <a:gd name="T10" fmla="*/ 1 w 8"/>
                <a:gd name="T11" fmla="*/ 0 h 8"/>
                <a:gd name="T12" fmla="*/ 0 w 8"/>
                <a:gd name="T13" fmla="*/ 2 h 8"/>
                <a:gd name="T14" fmla="*/ 0 w 8"/>
                <a:gd name="T15" fmla="*/ 3 h 8"/>
                <a:gd name="T16" fmla="*/ 0 w 8"/>
                <a:gd name="T17" fmla="*/ 4 h 8"/>
                <a:gd name="T18" fmla="*/ 0 w 8"/>
                <a:gd name="T19" fmla="*/ 6 h 8"/>
                <a:gd name="T20" fmla="*/ 0 w 8"/>
                <a:gd name="T21" fmla="*/ 7 h 8"/>
                <a:gd name="T22" fmla="*/ 1 w 8"/>
                <a:gd name="T23" fmla="*/ 8 h 8"/>
                <a:gd name="T24" fmla="*/ 3 w 8"/>
                <a:gd name="T25" fmla="*/ 8 h 8"/>
                <a:gd name="T26" fmla="*/ 4 w 8"/>
                <a:gd name="T27" fmla="*/ 8 h 8"/>
                <a:gd name="T28" fmla="*/ 5 w 8"/>
                <a:gd name="T29" fmla="*/ 8 h 8"/>
                <a:gd name="T30" fmla="*/ 7 w 8"/>
                <a:gd name="T31" fmla="*/ 7 h 8"/>
                <a:gd name="T32" fmla="*/ 8 w 8"/>
                <a:gd name="T33" fmla="*/ 6 h 8"/>
                <a:gd name="T34" fmla="*/ 8 w 8"/>
                <a:gd name="T35" fmla="*/ 4 h 8"/>
                <a:gd name="T36" fmla="*/ 8 w 8"/>
                <a:gd name="T37" fmla="*/ 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3"/>
                  </a:moveTo>
                  <a:lnTo>
                    <a:pt x="7" y="2"/>
                  </a:lnTo>
                  <a:lnTo>
                    <a:pt x="5" y="0"/>
                  </a:lnTo>
                  <a:lnTo>
                    <a:pt x="4" y="0"/>
                  </a:lnTo>
                  <a:lnTo>
                    <a:pt x="3" y="0"/>
                  </a:lnTo>
                  <a:lnTo>
                    <a:pt x="1" y="0"/>
                  </a:lnTo>
                  <a:lnTo>
                    <a:pt x="0" y="2"/>
                  </a:lnTo>
                  <a:lnTo>
                    <a:pt x="0" y="3"/>
                  </a:lnTo>
                  <a:lnTo>
                    <a:pt x="0" y="4"/>
                  </a:lnTo>
                  <a:lnTo>
                    <a:pt x="0" y="6"/>
                  </a:lnTo>
                  <a:lnTo>
                    <a:pt x="0" y="7"/>
                  </a:lnTo>
                  <a:lnTo>
                    <a:pt x="1" y="8"/>
                  </a:lnTo>
                  <a:lnTo>
                    <a:pt x="3" y="8"/>
                  </a:lnTo>
                  <a:lnTo>
                    <a:pt x="4" y="8"/>
                  </a:lnTo>
                  <a:lnTo>
                    <a:pt x="5" y="8"/>
                  </a:lnTo>
                  <a:lnTo>
                    <a:pt x="7" y="7"/>
                  </a:lnTo>
                  <a:lnTo>
                    <a:pt x="8" y="6"/>
                  </a:lnTo>
                  <a:lnTo>
                    <a:pt x="8" y="4"/>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6" name="Freeform 148"/>
            <p:cNvSpPr>
              <a:spLocks/>
            </p:cNvSpPr>
            <p:nvPr/>
          </p:nvSpPr>
          <p:spPr bwMode="auto">
            <a:xfrm>
              <a:off x="2383" y="2718"/>
              <a:ext cx="8" cy="8"/>
            </a:xfrm>
            <a:custGeom>
              <a:avLst/>
              <a:gdLst>
                <a:gd name="T0" fmla="*/ 8 w 8"/>
                <a:gd name="T1" fmla="*/ 2 h 8"/>
                <a:gd name="T2" fmla="*/ 7 w 8"/>
                <a:gd name="T3" fmla="*/ 1 h 8"/>
                <a:gd name="T4" fmla="*/ 5 w 8"/>
                <a:gd name="T5" fmla="*/ 0 h 8"/>
                <a:gd name="T6" fmla="*/ 4 w 8"/>
                <a:gd name="T7" fmla="*/ 0 h 8"/>
                <a:gd name="T8" fmla="*/ 3 w 8"/>
                <a:gd name="T9" fmla="*/ 0 h 8"/>
                <a:gd name="T10" fmla="*/ 1 w 8"/>
                <a:gd name="T11" fmla="*/ 0 h 8"/>
                <a:gd name="T12" fmla="*/ 0 w 8"/>
                <a:gd name="T13" fmla="*/ 1 h 8"/>
                <a:gd name="T14" fmla="*/ 0 w 8"/>
                <a:gd name="T15" fmla="*/ 2 h 8"/>
                <a:gd name="T16" fmla="*/ 0 w 8"/>
                <a:gd name="T17" fmla="*/ 4 h 8"/>
                <a:gd name="T18" fmla="*/ 0 w 8"/>
                <a:gd name="T19" fmla="*/ 5 h 8"/>
                <a:gd name="T20" fmla="*/ 0 w 8"/>
                <a:gd name="T21" fmla="*/ 6 h 8"/>
                <a:gd name="T22" fmla="*/ 1 w 8"/>
                <a:gd name="T23" fmla="*/ 8 h 8"/>
                <a:gd name="T24" fmla="*/ 3 w 8"/>
                <a:gd name="T25" fmla="*/ 8 h 8"/>
                <a:gd name="T26" fmla="*/ 4 w 8"/>
                <a:gd name="T27" fmla="*/ 8 h 8"/>
                <a:gd name="T28" fmla="*/ 5 w 8"/>
                <a:gd name="T29" fmla="*/ 8 h 8"/>
                <a:gd name="T30" fmla="*/ 7 w 8"/>
                <a:gd name="T31" fmla="*/ 6 h 8"/>
                <a:gd name="T32" fmla="*/ 8 w 8"/>
                <a:gd name="T33" fmla="*/ 5 h 8"/>
                <a:gd name="T34" fmla="*/ 8 w 8"/>
                <a:gd name="T35" fmla="*/ 4 h 8"/>
                <a:gd name="T36" fmla="*/ 8 w 8"/>
                <a:gd name="T37" fmla="*/ 2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2"/>
                  </a:moveTo>
                  <a:lnTo>
                    <a:pt x="7" y="1"/>
                  </a:lnTo>
                  <a:lnTo>
                    <a:pt x="5" y="0"/>
                  </a:lnTo>
                  <a:lnTo>
                    <a:pt x="4" y="0"/>
                  </a:lnTo>
                  <a:lnTo>
                    <a:pt x="3" y="0"/>
                  </a:lnTo>
                  <a:lnTo>
                    <a:pt x="1" y="0"/>
                  </a:lnTo>
                  <a:lnTo>
                    <a:pt x="0" y="1"/>
                  </a:lnTo>
                  <a:lnTo>
                    <a:pt x="0" y="2"/>
                  </a:lnTo>
                  <a:lnTo>
                    <a:pt x="0" y="4"/>
                  </a:lnTo>
                  <a:lnTo>
                    <a:pt x="0" y="5"/>
                  </a:lnTo>
                  <a:lnTo>
                    <a:pt x="0" y="6"/>
                  </a:lnTo>
                  <a:lnTo>
                    <a:pt x="1" y="8"/>
                  </a:lnTo>
                  <a:lnTo>
                    <a:pt x="3" y="8"/>
                  </a:lnTo>
                  <a:lnTo>
                    <a:pt x="4" y="8"/>
                  </a:lnTo>
                  <a:lnTo>
                    <a:pt x="5" y="8"/>
                  </a:lnTo>
                  <a:lnTo>
                    <a:pt x="7" y="6"/>
                  </a:lnTo>
                  <a:lnTo>
                    <a:pt x="8" y="5"/>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7" name="Freeform 149"/>
            <p:cNvSpPr>
              <a:spLocks/>
            </p:cNvSpPr>
            <p:nvPr/>
          </p:nvSpPr>
          <p:spPr bwMode="auto">
            <a:xfrm>
              <a:off x="2383" y="2734"/>
              <a:ext cx="8" cy="8"/>
            </a:xfrm>
            <a:custGeom>
              <a:avLst/>
              <a:gdLst>
                <a:gd name="T0" fmla="*/ 8 w 8"/>
                <a:gd name="T1" fmla="*/ 3 h 8"/>
                <a:gd name="T2" fmla="*/ 7 w 8"/>
                <a:gd name="T3" fmla="*/ 1 h 8"/>
                <a:gd name="T4" fmla="*/ 5 w 8"/>
                <a:gd name="T5" fmla="*/ 0 h 8"/>
                <a:gd name="T6" fmla="*/ 4 w 8"/>
                <a:gd name="T7" fmla="*/ 0 h 8"/>
                <a:gd name="T8" fmla="*/ 3 w 8"/>
                <a:gd name="T9" fmla="*/ 0 h 8"/>
                <a:gd name="T10" fmla="*/ 1 w 8"/>
                <a:gd name="T11" fmla="*/ 0 h 8"/>
                <a:gd name="T12" fmla="*/ 0 w 8"/>
                <a:gd name="T13" fmla="*/ 1 h 8"/>
                <a:gd name="T14" fmla="*/ 0 w 8"/>
                <a:gd name="T15" fmla="*/ 3 h 8"/>
                <a:gd name="T16" fmla="*/ 0 w 8"/>
                <a:gd name="T17" fmla="*/ 4 h 8"/>
                <a:gd name="T18" fmla="*/ 0 w 8"/>
                <a:gd name="T19" fmla="*/ 6 h 8"/>
                <a:gd name="T20" fmla="*/ 0 w 8"/>
                <a:gd name="T21" fmla="*/ 7 h 8"/>
                <a:gd name="T22" fmla="*/ 1 w 8"/>
                <a:gd name="T23" fmla="*/ 8 h 8"/>
                <a:gd name="T24" fmla="*/ 3 w 8"/>
                <a:gd name="T25" fmla="*/ 8 h 8"/>
                <a:gd name="T26" fmla="*/ 4 w 8"/>
                <a:gd name="T27" fmla="*/ 8 h 8"/>
                <a:gd name="T28" fmla="*/ 5 w 8"/>
                <a:gd name="T29" fmla="*/ 8 h 8"/>
                <a:gd name="T30" fmla="*/ 7 w 8"/>
                <a:gd name="T31" fmla="*/ 7 h 8"/>
                <a:gd name="T32" fmla="*/ 8 w 8"/>
                <a:gd name="T33" fmla="*/ 6 h 8"/>
                <a:gd name="T34" fmla="*/ 8 w 8"/>
                <a:gd name="T35" fmla="*/ 4 h 8"/>
                <a:gd name="T36" fmla="*/ 8 w 8"/>
                <a:gd name="T37" fmla="*/ 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8" y="3"/>
                  </a:moveTo>
                  <a:lnTo>
                    <a:pt x="7" y="1"/>
                  </a:lnTo>
                  <a:lnTo>
                    <a:pt x="5" y="0"/>
                  </a:lnTo>
                  <a:lnTo>
                    <a:pt x="4" y="0"/>
                  </a:lnTo>
                  <a:lnTo>
                    <a:pt x="3" y="0"/>
                  </a:lnTo>
                  <a:lnTo>
                    <a:pt x="1" y="0"/>
                  </a:lnTo>
                  <a:lnTo>
                    <a:pt x="0" y="1"/>
                  </a:lnTo>
                  <a:lnTo>
                    <a:pt x="0" y="3"/>
                  </a:lnTo>
                  <a:lnTo>
                    <a:pt x="0" y="4"/>
                  </a:lnTo>
                  <a:lnTo>
                    <a:pt x="0" y="6"/>
                  </a:lnTo>
                  <a:lnTo>
                    <a:pt x="0" y="7"/>
                  </a:lnTo>
                  <a:lnTo>
                    <a:pt x="1" y="8"/>
                  </a:lnTo>
                  <a:lnTo>
                    <a:pt x="3" y="8"/>
                  </a:lnTo>
                  <a:lnTo>
                    <a:pt x="4" y="8"/>
                  </a:lnTo>
                  <a:lnTo>
                    <a:pt x="5" y="8"/>
                  </a:lnTo>
                  <a:lnTo>
                    <a:pt x="7" y="7"/>
                  </a:lnTo>
                  <a:lnTo>
                    <a:pt x="8" y="6"/>
                  </a:lnTo>
                  <a:lnTo>
                    <a:pt x="8" y="4"/>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1307" name="Oval 151"/>
          <p:cNvSpPr>
            <a:spLocks noChangeArrowheads="1"/>
          </p:cNvSpPr>
          <p:nvPr/>
        </p:nvSpPr>
        <p:spPr bwMode="auto">
          <a:xfrm>
            <a:off x="3735388" y="4275138"/>
            <a:ext cx="104775" cy="104775"/>
          </a:xfrm>
          <a:prstGeom prst="ellipse">
            <a:avLst/>
          </a:prstGeom>
          <a:solidFill>
            <a:srgbClr val="000000"/>
          </a:solidFill>
          <a:ln w="12700">
            <a:solidFill>
              <a:srgbClr val="000000"/>
            </a:solidFill>
            <a:round/>
            <a:headEnd/>
            <a:tailEnd/>
          </a:ln>
        </p:spPr>
        <p:txBody>
          <a:bodyPr/>
          <a:lstStyle/>
          <a:p>
            <a:endParaRPr lang="de-DE"/>
          </a:p>
        </p:txBody>
      </p:sp>
      <p:sp>
        <p:nvSpPr>
          <p:cNvPr id="11308" name="Rectangle 154"/>
          <p:cNvSpPr>
            <a:spLocks noChangeArrowheads="1"/>
          </p:cNvSpPr>
          <p:nvPr/>
        </p:nvSpPr>
        <p:spPr bwMode="auto">
          <a:xfrm>
            <a:off x="6134100" y="2940050"/>
            <a:ext cx="1263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a:latin typeface="Times New Roman" pitchFamily="18" charset="0"/>
              </a:rPr>
              <a:t>f’(w</a:t>
            </a:r>
            <a:r>
              <a:rPr lang="de-DE" baseline="-25000">
                <a:latin typeface="Times New Roman" pitchFamily="18" charset="0"/>
              </a:rPr>
              <a:t>t</a:t>
            </a:r>
            <a:r>
              <a:rPr lang="de-DE">
                <a:latin typeface="Times New Roman" pitchFamily="18" charset="0"/>
              </a:rPr>
              <a:t>) = </a:t>
            </a:r>
          </a:p>
        </p:txBody>
      </p:sp>
      <p:sp>
        <p:nvSpPr>
          <p:cNvPr id="11309" name="Rectangle 156"/>
          <p:cNvSpPr>
            <a:spLocks noChangeArrowheads="1"/>
          </p:cNvSpPr>
          <p:nvPr/>
        </p:nvSpPr>
        <p:spPr bwMode="auto">
          <a:xfrm>
            <a:off x="0" y="3238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1266" name="Object 155"/>
          <p:cNvGraphicFramePr>
            <a:graphicFrameLocks noChangeAspect="1"/>
          </p:cNvGraphicFramePr>
          <p:nvPr>
            <p:extLst>
              <p:ext uri="{D42A27DB-BD31-4B8C-83A1-F6EECF244321}">
                <p14:modId xmlns:p14="http://schemas.microsoft.com/office/powerpoint/2010/main" val="2458859464"/>
              </p:ext>
            </p:extLst>
          </p:nvPr>
        </p:nvGraphicFramePr>
        <p:xfrm>
          <a:off x="7008812" y="2729706"/>
          <a:ext cx="1338262" cy="817562"/>
        </p:xfrm>
        <a:graphic>
          <a:graphicData uri="http://schemas.openxmlformats.org/presentationml/2006/ole">
            <mc:AlternateContent xmlns:mc="http://schemas.openxmlformats.org/markup-compatibility/2006">
              <mc:Choice xmlns:v="urn:schemas-microsoft-com:vml" Requires="v">
                <p:oleObj spid="_x0000_s11632" name="Equation" r:id="rId4" imgW="977760" imgH="457200" progId="Equation.DSMT4">
                  <p:embed/>
                </p:oleObj>
              </mc:Choice>
              <mc:Fallback>
                <p:oleObj name="Equation" r:id="rId4" imgW="977760" imgH="457200" progId="Equation.DSMT4">
                  <p:embed/>
                  <p:pic>
                    <p:nvPicPr>
                      <p:cNvPr id="0" name="Object 155"/>
                      <p:cNvPicPr>
                        <a:picLocks noChangeAspect="1" noChangeArrowheads="1"/>
                      </p:cNvPicPr>
                      <p:nvPr/>
                    </p:nvPicPr>
                    <p:blipFill>
                      <a:blip r:embed="rId5"/>
                      <a:srcRect/>
                      <a:stretch>
                        <a:fillRect/>
                      </a:stretch>
                    </p:blipFill>
                    <p:spPr bwMode="auto">
                      <a:xfrm>
                        <a:off x="7008812" y="2729706"/>
                        <a:ext cx="1338262"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157"/>
          <p:cNvGraphicFramePr>
            <a:graphicFrameLocks noChangeAspect="1"/>
          </p:cNvGraphicFramePr>
          <p:nvPr/>
        </p:nvGraphicFramePr>
        <p:xfrm>
          <a:off x="7269163" y="3746500"/>
          <a:ext cx="850900" cy="744538"/>
        </p:xfrm>
        <a:graphic>
          <a:graphicData uri="http://schemas.openxmlformats.org/presentationml/2006/ole">
            <mc:AlternateContent xmlns:mc="http://schemas.openxmlformats.org/markup-compatibility/2006">
              <mc:Choice xmlns:v="urn:schemas-microsoft-com:vml" Requires="v">
                <p:oleObj spid="_x0000_s11633" name="Formel" r:id="rId6" imgW="571252" imgH="380835" progId="Equation.3">
                  <p:embed/>
                </p:oleObj>
              </mc:Choice>
              <mc:Fallback>
                <p:oleObj name="Formel" r:id="rId6" imgW="571252" imgH="380835" progId="Equation.3">
                  <p:embed/>
                  <p:pic>
                    <p:nvPicPr>
                      <p:cNvPr id="0" name="Object 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9163" y="3746500"/>
                        <a:ext cx="8509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10" name="Text Box 159"/>
          <p:cNvSpPr txBox="1">
            <a:spLocks noChangeArrowheads="1"/>
          </p:cNvSpPr>
          <p:nvPr/>
        </p:nvSpPr>
        <p:spPr bwMode="auto">
          <a:xfrm>
            <a:off x="6829425" y="3911600"/>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latin typeface="Times New Roman" pitchFamily="18" charset="0"/>
              </a:rPr>
              <a:t>=</a:t>
            </a:r>
          </a:p>
        </p:txBody>
      </p:sp>
      <p:graphicFrame>
        <p:nvGraphicFramePr>
          <p:cNvPr id="11268" name="Object 160"/>
          <p:cNvGraphicFramePr>
            <a:graphicFrameLocks noChangeAspect="1"/>
          </p:cNvGraphicFramePr>
          <p:nvPr/>
        </p:nvGraphicFramePr>
        <p:xfrm>
          <a:off x="3186113" y="5078413"/>
          <a:ext cx="490537" cy="647700"/>
        </p:xfrm>
        <a:graphic>
          <a:graphicData uri="http://schemas.openxmlformats.org/presentationml/2006/ole">
            <mc:AlternateContent xmlns:mc="http://schemas.openxmlformats.org/markup-compatibility/2006">
              <mc:Choice xmlns:v="urn:schemas-microsoft-com:vml" Requires="v">
                <p:oleObj spid="_x0000_s11634" name="Formel" r:id="rId8" imgW="380835" imgH="380835" progId="Equation.3">
                  <p:embed/>
                </p:oleObj>
              </mc:Choice>
              <mc:Fallback>
                <p:oleObj name="Formel" r:id="rId8" imgW="380835" imgH="380835" progId="Equation.3">
                  <p:embed/>
                  <p:pic>
                    <p:nvPicPr>
                      <p:cNvPr id="0" name="Object 1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113" y="5078413"/>
                        <a:ext cx="49053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11" name="Rectangle 163"/>
          <p:cNvSpPr>
            <a:spLocks noChangeArrowheads="1"/>
          </p:cNvSpPr>
          <p:nvPr/>
        </p:nvSpPr>
        <p:spPr bwMode="auto">
          <a:xfrm>
            <a:off x="1858963" y="6005513"/>
            <a:ext cx="2816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a:latin typeface="Times New Roman" pitchFamily="18" charset="0"/>
              </a:rPr>
              <a:t>w</a:t>
            </a:r>
            <a:r>
              <a:rPr lang="de-DE" baseline="-25000">
                <a:latin typeface="Times New Roman" pitchFamily="18" charset="0"/>
              </a:rPr>
              <a:t>t+1</a:t>
            </a:r>
            <a:r>
              <a:rPr lang="de-DE">
                <a:latin typeface="Times New Roman" pitchFamily="18" charset="0"/>
              </a:rPr>
              <a:t> = w</a:t>
            </a:r>
            <a:r>
              <a:rPr lang="de-DE" baseline="-25000">
                <a:latin typeface="Times New Roman" pitchFamily="18" charset="0"/>
              </a:rPr>
              <a:t>t</a:t>
            </a:r>
            <a:r>
              <a:rPr lang="de-DE">
                <a:latin typeface="Times New Roman" pitchFamily="18" charset="0"/>
              </a:rPr>
              <a:t> –  	</a:t>
            </a:r>
          </a:p>
        </p:txBody>
      </p:sp>
      <p:graphicFrame>
        <p:nvGraphicFramePr>
          <p:cNvPr id="11269" name="Object 164"/>
          <p:cNvGraphicFramePr>
            <a:graphicFrameLocks noChangeAspect="1"/>
          </p:cNvGraphicFramePr>
          <p:nvPr/>
        </p:nvGraphicFramePr>
        <p:xfrm>
          <a:off x="3092450" y="5905500"/>
          <a:ext cx="690563" cy="696913"/>
        </p:xfrm>
        <a:graphic>
          <a:graphicData uri="http://schemas.openxmlformats.org/presentationml/2006/ole">
            <mc:AlternateContent xmlns:mc="http://schemas.openxmlformats.org/markup-compatibility/2006">
              <mc:Choice xmlns:v="urn:schemas-microsoft-com:vml" Requires="v">
                <p:oleObj spid="_x0000_s11635" name="Formel" r:id="rId10" imgW="482400" imgH="368280" progId="Equation.3">
                  <p:embed/>
                </p:oleObj>
              </mc:Choice>
              <mc:Fallback>
                <p:oleObj name="Formel" r:id="rId10" imgW="482400" imgH="368280" progId="Equation.3">
                  <p:embed/>
                  <p:pic>
                    <p:nvPicPr>
                      <p:cNvPr id="0" name="Object 1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2450" y="5905500"/>
                        <a:ext cx="690563"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feld 1"/>
          <p:cNvSpPr txBox="1"/>
          <p:nvPr/>
        </p:nvSpPr>
        <p:spPr>
          <a:xfrm>
            <a:off x="4572000" y="3861911"/>
            <a:ext cx="671512" cy="400110"/>
          </a:xfrm>
          <a:prstGeom prst="rect">
            <a:avLst/>
          </a:prstGeom>
          <a:noFill/>
        </p:spPr>
        <p:txBody>
          <a:bodyPr wrap="square" rtlCol="0">
            <a:spAutoFit/>
          </a:bodyPr>
          <a:lstStyle/>
          <a:p>
            <a:r>
              <a:rPr lang="de-DE" dirty="0" smtClean="0">
                <a:sym typeface="Symbol"/>
              </a:rPr>
              <a:t></a:t>
            </a:r>
            <a:r>
              <a:rPr lang="de-DE" dirty="0" smtClean="0"/>
              <a:t>y</a:t>
            </a:r>
            <a:endParaRPr lang="de-DE" dirty="0"/>
          </a:p>
        </p:txBody>
      </p:sp>
      <p:sp>
        <p:nvSpPr>
          <p:cNvPr id="159" name="Textfeld 158"/>
          <p:cNvSpPr txBox="1"/>
          <p:nvPr/>
        </p:nvSpPr>
        <p:spPr>
          <a:xfrm>
            <a:off x="4102100" y="4088022"/>
            <a:ext cx="671512" cy="400110"/>
          </a:xfrm>
          <a:prstGeom prst="rect">
            <a:avLst/>
          </a:prstGeom>
          <a:noFill/>
        </p:spPr>
        <p:txBody>
          <a:bodyPr wrap="square" rtlCol="0">
            <a:spAutoFit/>
          </a:bodyPr>
          <a:lstStyle/>
          <a:p>
            <a:r>
              <a:rPr lang="de-DE" dirty="0" smtClean="0">
                <a:sym typeface="Symbol"/>
              </a:rPr>
              <a:t></a:t>
            </a:r>
            <a:r>
              <a:rPr lang="de-DE" dirty="0" smtClean="0"/>
              <a:t>w</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AS-2 WS 2013</a:t>
            </a:r>
          </a:p>
        </p:txBody>
      </p:sp>
      <p:sp>
        <p:nvSpPr>
          <p:cNvPr id="14344"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FEC93C68-A03E-48FF-A693-E0804F6521D0}" type="slidenum">
              <a:rPr lang="de-DE" sz="1000"/>
              <a:pPr>
                <a:spcBef>
                  <a:spcPct val="0"/>
                </a:spcBef>
              </a:pPr>
              <a:t>4</a:t>
            </a:fld>
            <a:r>
              <a:rPr lang="de-DE" sz="1000"/>
              <a:t> -</a:t>
            </a:r>
          </a:p>
        </p:txBody>
      </p:sp>
      <p:sp>
        <p:nvSpPr>
          <p:cNvPr id="14345" name="Rectangle 2"/>
          <p:cNvSpPr>
            <a:spLocks noGrp="1" noChangeArrowheads="1"/>
          </p:cNvSpPr>
          <p:nvPr>
            <p:ph type="title" idx="4294967295"/>
          </p:nvPr>
        </p:nvSpPr>
        <p:spPr/>
        <p:txBody>
          <a:bodyPr/>
          <a:lstStyle/>
          <a:p>
            <a:r>
              <a:rPr lang="de-DE" smtClean="0"/>
              <a:t>Lernen im Assoziativspeicher</a:t>
            </a:r>
          </a:p>
        </p:txBody>
      </p:sp>
      <p:sp>
        <p:nvSpPr>
          <p:cNvPr id="14346" name="Rectangle 3"/>
          <p:cNvSpPr>
            <a:spLocks noGrp="1" noChangeArrowheads="1"/>
          </p:cNvSpPr>
          <p:nvPr>
            <p:ph type="body" idx="4294967295"/>
          </p:nvPr>
        </p:nvSpPr>
        <p:spPr>
          <a:xfrm>
            <a:off x="611188" y="1735138"/>
            <a:ext cx="8281987" cy="612775"/>
          </a:xfrm>
        </p:spPr>
        <p:txBody>
          <a:bodyPr/>
          <a:lstStyle/>
          <a:p>
            <a:pPr marL="0" indent="0">
              <a:buFontTx/>
              <a:buNone/>
            </a:pPr>
            <a:r>
              <a:rPr lang="de-DE" smtClean="0">
                <a:latin typeface="TIMES" charset="0"/>
                <a:cs typeface="Times New Roman" pitchFamily="18" charset="0"/>
              </a:rPr>
              <a:t>	</a:t>
            </a:r>
            <a:r>
              <a:rPr lang="de-DE" smtClean="0"/>
              <a:t> </a:t>
            </a:r>
          </a:p>
        </p:txBody>
      </p:sp>
      <p:sp>
        <p:nvSpPr>
          <p:cNvPr id="14347" name="Rectangle 4"/>
          <p:cNvSpPr>
            <a:spLocks noChangeArrowheads="1"/>
          </p:cNvSpPr>
          <p:nvPr/>
        </p:nvSpPr>
        <p:spPr bwMode="auto">
          <a:xfrm>
            <a:off x="742950" y="1363663"/>
            <a:ext cx="677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SzPct val="130000"/>
              <a:buFontTx/>
              <a:buBlip>
                <a:blip r:embed="rId3"/>
              </a:buBlip>
            </a:pPr>
            <a:r>
              <a:rPr lang="de-DE">
                <a:latin typeface="Times New Roman" pitchFamily="18" charset="0"/>
                <a:cs typeface="Times New Roman" pitchFamily="18" charset="0"/>
              </a:rPr>
              <a:t>   </a:t>
            </a:r>
            <a:r>
              <a:rPr lang="de-DE" sz="2400" b="1">
                <a:solidFill>
                  <a:srgbClr val="0066CC"/>
                </a:solidFill>
                <a:latin typeface="Times New Roman" pitchFamily="18" charset="0"/>
                <a:cs typeface="Times New Roman" pitchFamily="18" charset="0"/>
              </a:rPr>
              <a:t>Speichern aller </a:t>
            </a:r>
            <a:r>
              <a:rPr lang="de-DE" sz="2400" b="1" i="1">
                <a:solidFill>
                  <a:srgbClr val="0066CC"/>
                </a:solidFill>
                <a:latin typeface="Times New Roman" pitchFamily="18" charset="0"/>
                <a:cs typeface="Times New Roman" pitchFamily="18" charset="0"/>
              </a:rPr>
              <a:t>N</a:t>
            </a:r>
            <a:r>
              <a:rPr lang="de-DE" sz="2400" b="1">
                <a:solidFill>
                  <a:srgbClr val="0066CC"/>
                </a:solidFill>
                <a:latin typeface="Times New Roman" pitchFamily="18" charset="0"/>
                <a:cs typeface="Times New Roman" pitchFamily="18" charset="0"/>
              </a:rPr>
              <a:t> Muster mit Hebbscher Regel</a:t>
            </a:r>
            <a:endParaRPr lang="en-US" sz="4800" b="1">
              <a:solidFill>
                <a:srgbClr val="0066CC"/>
              </a:solidFill>
              <a:latin typeface="Times New Roman" pitchFamily="18" charset="0"/>
            </a:endParaRPr>
          </a:p>
        </p:txBody>
      </p:sp>
      <p:graphicFrame>
        <p:nvGraphicFramePr>
          <p:cNvPr id="14338" name="Object 5"/>
          <p:cNvGraphicFramePr>
            <a:graphicFrameLocks noChangeAspect="1"/>
          </p:cNvGraphicFramePr>
          <p:nvPr/>
        </p:nvGraphicFramePr>
        <p:xfrm>
          <a:off x="1522413" y="1773238"/>
          <a:ext cx="3675062" cy="1047750"/>
        </p:xfrm>
        <a:graphic>
          <a:graphicData uri="http://schemas.openxmlformats.org/presentationml/2006/ole">
            <mc:AlternateContent xmlns:mc="http://schemas.openxmlformats.org/markup-compatibility/2006">
              <mc:Choice xmlns:v="urn:schemas-microsoft-com:vml" Requires="v">
                <p:oleObj spid="_x0000_s33866" name="Equation" r:id="rId4" imgW="1473120" imgH="419040" progId="Equation.DSMT4">
                  <p:embed/>
                </p:oleObj>
              </mc:Choice>
              <mc:Fallback>
                <p:oleObj name="Equation" r:id="rId4" imgW="147312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413" y="1773238"/>
                        <a:ext cx="3675062"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6"/>
          <p:cNvGraphicFramePr>
            <a:graphicFrameLocks noChangeAspect="1"/>
          </p:cNvGraphicFramePr>
          <p:nvPr/>
        </p:nvGraphicFramePr>
        <p:xfrm>
          <a:off x="6330950" y="2030413"/>
          <a:ext cx="1306513" cy="466725"/>
        </p:xfrm>
        <a:graphic>
          <a:graphicData uri="http://schemas.openxmlformats.org/presentationml/2006/ole">
            <mc:AlternateContent xmlns:mc="http://schemas.openxmlformats.org/markup-compatibility/2006">
              <mc:Choice xmlns:v="urn:schemas-microsoft-com:vml" Requires="v">
                <p:oleObj spid="_x0000_s33867" r:id="rId6" imgW="571252" imgH="215806" progId="Equation.3">
                  <p:embed/>
                </p:oleObj>
              </mc:Choice>
              <mc:Fallback>
                <p:oleObj r:id="rId6" imgW="571252"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0950" y="2030413"/>
                        <a:ext cx="1306513"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8" name="Rectangle 7"/>
          <p:cNvSpPr>
            <a:spLocks noChangeArrowheads="1"/>
          </p:cNvSpPr>
          <p:nvPr/>
        </p:nvSpPr>
        <p:spPr bwMode="auto">
          <a:xfrm>
            <a:off x="819150" y="2868613"/>
            <a:ext cx="677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SzPct val="130000"/>
              <a:buFontTx/>
              <a:buBlip>
                <a:blip r:embed="rId3"/>
              </a:buBlip>
            </a:pPr>
            <a:r>
              <a:rPr lang="de-DE">
                <a:latin typeface="Times New Roman" pitchFamily="18" charset="0"/>
                <a:cs typeface="Times New Roman" pitchFamily="18" charset="0"/>
              </a:rPr>
              <a:t>   </a:t>
            </a:r>
            <a:r>
              <a:rPr lang="de-DE" sz="2400" b="1">
                <a:solidFill>
                  <a:srgbClr val="0066CC"/>
                </a:solidFill>
                <a:latin typeface="Times New Roman" pitchFamily="18" charset="0"/>
                <a:cs typeface="Times New Roman" pitchFamily="18" charset="0"/>
              </a:rPr>
              <a:t>Auslesen eines Musters r</a:t>
            </a:r>
            <a:endParaRPr lang="en-US" sz="4800" b="1">
              <a:solidFill>
                <a:srgbClr val="0066CC"/>
              </a:solidFill>
              <a:latin typeface="Times New Roman" pitchFamily="18" charset="0"/>
            </a:endParaRPr>
          </a:p>
        </p:txBody>
      </p:sp>
      <p:grpSp>
        <p:nvGrpSpPr>
          <p:cNvPr id="14349" name="Group 8"/>
          <p:cNvGrpSpPr>
            <a:grpSpLocks/>
          </p:cNvGrpSpPr>
          <p:nvPr/>
        </p:nvGrpSpPr>
        <p:grpSpPr bwMode="auto">
          <a:xfrm>
            <a:off x="1323975" y="3214688"/>
            <a:ext cx="5643563" cy="1035050"/>
            <a:chOff x="834" y="2198"/>
            <a:chExt cx="3555" cy="652"/>
          </a:xfrm>
        </p:grpSpPr>
        <p:sp>
          <p:nvSpPr>
            <p:cNvPr id="14352" name="Rectangle 9"/>
            <p:cNvSpPr>
              <a:spLocks noChangeArrowheads="1"/>
            </p:cNvSpPr>
            <p:nvPr/>
          </p:nvSpPr>
          <p:spPr bwMode="auto">
            <a:xfrm>
              <a:off x="834" y="2382"/>
              <a:ext cx="34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fr-FR" sz="2400" b="1">
                  <a:latin typeface="Times New Roman" pitchFamily="18" charset="0"/>
                  <a:cs typeface="Times New Roman" pitchFamily="18" charset="0"/>
                </a:rPr>
                <a:t>y</a:t>
              </a:r>
              <a:r>
                <a:rPr lang="fr-FR" sz="2400">
                  <a:latin typeface="Times New Roman" pitchFamily="18" charset="0"/>
                  <a:cs typeface="Times New Roman" pitchFamily="18" charset="0"/>
                </a:rPr>
                <a:t> = </a:t>
              </a:r>
              <a:r>
                <a:rPr lang="fr-FR" sz="2400" b="1">
                  <a:latin typeface="Times New Roman" pitchFamily="18" charset="0"/>
                  <a:cs typeface="Times New Roman" pitchFamily="18" charset="0"/>
                </a:rPr>
                <a:t>Wx</a:t>
              </a:r>
              <a:r>
                <a:rPr lang="fr-FR" sz="2400" baseline="30000">
                  <a:latin typeface="Times New Roman" pitchFamily="18" charset="0"/>
                  <a:cs typeface="Times New Roman" pitchFamily="18" charset="0"/>
                </a:rPr>
                <a:t>r</a:t>
              </a:r>
              <a:r>
                <a:rPr lang="fr-FR" sz="2400">
                  <a:latin typeface="Times New Roman" pitchFamily="18" charset="0"/>
                  <a:cs typeface="Times New Roman" pitchFamily="18" charset="0"/>
                </a:rPr>
                <a:t> = </a:t>
              </a:r>
              <a:r>
                <a:rPr lang="fr-FR" sz="2400" b="1">
                  <a:latin typeface="Times New Roman" pitchFamily="18" charset="0"/>
                  <a:cs typeface="Times New Roman" pitchFamily="18" charset="0"/>
                </a:rPr>
                <a:t>z</a:t>
              </a:r>
              <a:r>
                <a:rPr lang="fr-FR" sz="2400">
                  <a:latin typeface="Times New Roman" pitchFamily="18" charset="0"/>
                  <a:cs typeface="Times New Roman" pitchFamily="18" charset="0"/>
                </a:rPr>
                <a:t> =</a:t>
              </a:r>
              <a:r>
                <a:rPr lang="fr-FR" sz="2400">
                  <a:latin typeface="TIMES" charset="0"/>
                  <a:cs typeface="Times New Roman" pitchFamily="18" charset="0"/>
                </a:rPr>
                <a:t> </a:t>
              </a:r>
              <a:r>
                <a:rPr lang="de-DE" sz="2400">
                  <a:latin typeface="Arial Black" pitchFamily="34" charset="0"/>
                  <a:cs typeface="Times New Roman" pitchFamily="18" charset="0"/>
                  <a:sym typeface="Symbol" pitchFamily="18" charset="2"/>
                </a:rPr>
                <a:t></a:t>
              </a:r>
              <a:r>
                <a:rPr lang="fr-FR" sz="2400" baseline="-30000">
                  <a:latin typeface="TIMES" charset="0"/>
                  <a:cs typeface="Times New Roman" pitchFamily="18" charset="0"/>
                </a:rPr>
                <a:t>r</a:t>
              </a:r>
              <a:r>
                <a:rPr lang="fr-FR" sz="2400">
                  <a:latin typeface="TIMES" charset="0"/>
                  <a:cs typeface="Times New Roman" pitchFamily="18" charset="0"/>
                  <a:sym typeface="Symbol" pitchFamily="18" charset="2"/>
                </a:rPr>
                <a:t> </a:t>
              </a:r>
              <a:r>
                <a:rPr lang="fr-FR" sz="2400" b="1">
                  <a:latin typeface="Times New Roman" pitchFamily="18" charset="0"/>
                  <a:cs typeface="Times New Roman" pitchFamily="18" charset="0"/>
                  <a:sym typeface="Symbol" pitchFamily="18" charset="2"/>
                </a:rPr>
                <a:t>L</a:t>
              </a:r>
              <a:r>
                <a:rPr lang="fr-FR" sz="2400" baseline="30000">
                  <a:latin typeface="Times New Roman" pitchFamily="18" charset="0"/>
                  <a:cs typeface="Times New Roman" pitchFamily="18" charset="0"/>
                  <a:sym typeface="Symbol" pitchFamily="18" charset="2"/>
                </a:rPr>
                <a:t>r</a:t>
              </a:r>
              <a:r>
                <a:rPr lang="fr-FR" sz="2400">
                  <a:latin typeface="Times New Roman" pitchFamily="18" charset="0"/>
                  <a:cs typeface="Times New Roman" pitchFamily="18" charset="0"/>
                  <a:sym typeface="Symbol" pitchFamily="18" charset="2"/>
                </a:rPr>
                <a:t>(</a:t>
              </a:r>
              <a:r>
                <a:rPr lang="fr-FR" sz="2400" b="1">
                  <a:latin typeface="Times New Roman" pitchFamily="18" charset="0"/>
                  <a:cs typeface="Times New Roman" pitchFamily="18" charset="0"/>
                  <a:sym typeface="Symbol" pitchFamily="18" charset="2"/>
                </a:rPr>
                <a:t>x</a:t>
              </a:r>
              <a:r>
                <a:rPr lang="fr-FR" sz="2400" baseline="30000">
                  <a:latin typeface="Times New Roman" pitchFamily="18" charset="0"/>
                  <a:cs typeface="Times New Roman" pitchFamily="18" charset="0"/>
                  <a:sym typeface="Symbol" pitchFamily="18" charset="2"/>
                </a:rPr>
                <a:t>r</a:t>
              </a:r>
              <a:r>
                <a:rPr lang="fr-FR" sz="2400">
                  <a:latin typeface="Times New Roman" pitchFamily="18" charset="0"/>
                  <a:cs typeface="Times New Roman" pitchFamily="18" charset="0"/>
                  <a:sym typeface="Symbol" pitchFamily="18" charset="2"/>
                </a:rPr>
                <a:t>)</a:t>
              </a:r>
              <a:r>
                <a:rPr lang="fr-FR" sz="2400" baseline="30000">
                  <a:latin typeface="Times New Roman" pitchFamily="18" charset="0"/>
                  <a:cs typeface="Times New Roman" pitchFamily="18" charset="0"/>
                  <a:sym typeface="Symbol" pitchFamily="18" charset="2"/>
                </a:rPr>
                <a:t>T</a:t>
              </a:r>
              <a:r>
                <a:rPr lang="fr-FR" sz="2400" b="1">
                  <a:latin typeface="Times New Roman" pitchFamily="18" charset="0"/>
                  <a:cs typeface="Times New Roman" pitchFamily="18" charset="0"/>
                  <a:sym typeface="Symbol" pitchFamily="18" charset="2"/>
                </a:rPr>
                <a:t>x</a:t>
              </a:r>
              <a:r>
                <a:rPr lang="fr-FR" sz="2400" baseline="30000">
                  <a:latin typeface="Times New Roman" pitchFamily="18" charset="0"/>
                  <a:cs typeface="Times New Roman" pitchFamily="18" charset="0"/>
                  <a:sym typeface="Symbol" pitchFamily="18" charset="2"/>
                </a:rPr>
                <a:t>r</a:t>
              </a:r>
              <a:r>
                <a:rPr lang="fr-FR" sz="2400">
                  <a:latin typeface="TIMES" charset="0"/>
                  <a:cs typeface="Times New Roman" pitchFamily="18" charset="0"/>
                  <a:sym typeface="Symbol" pitchFamily="18" charset="2"/>
                </a:rPr>
                <a:t>  +   </a:t>
              </a:r>
              <a:endParaRPr lang="fr-FR" sz="2400">
                <a:latin typeface="Arial Black" pitchFamily="34" charset="0"/>
                <a:cs typeface="Times New Roman" pitchFamily="18" charset="0"/>
                <a:sym typeface="Symbol" pitchFamily="18" charset="2"/>
              </a:endParaRPr>
            </a:p>
          </p:txBody>
        </p:sp>
        <p:graphicFrame>
          <p:nvGraphicFramePr>
            <p:cNvPr id="14340" name="Object 10"/>
            <p:cNvGraphicFramePr>
              <a:graphicFrameLocks noChangeAspect="1"/>
            </p:cNvGraphicFramePr>
            <p:nvPr/>
          </p:nvGraphicFramePr>
          <p:xfrm>
            <a:off x="3012" y="2198"/>
            <a:ext cx="1377" cy="652"/>
          </p:xfrm>
          <a:graphic>
            <a:graphicData uri="http://schemas.openxmlformats.org/presentationml/2006/ole">
              <mc:AlternateContent xmlns:mc="http://schemas.openxmlformats.org/markup-compatibility/2006">
                <mc:Choice xmlns:v="urn:schemas-microsoft-com:vml" Requires="v">
                  <p:oleObj spid="_x0000_s33868" r:id="rId8" imgW="889000" imgH="419100" progId="Equation.3">
                    <p:embed/>
                  </p:oleObj>
                </mc:Choice>
                <mc:Fallback>
                  <p:oleObj r:id="rId8" imgW="8890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2" y="2198"/>
                          <a:ext cx="1377" cy="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350" name="Rectangle 11"/>
          <p:cNvSpPr>
            <a:spLocks noChangeArrowheads="1"/>
          </p:cNvSpPr>
          <p:nvPr/>
        </p:nvSpPr>
        <p:spPr bwMode="auto">
          <a:xfrm>
            <a:off x="2466975" y="4451350"/>
            <a:ext cx="6334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de-DE" sz="1800">
                <a:cs typeface="Times New Roman" pitchFamily="18" charset="0"/>
              </a:rPr>
              <a:t>assoziierte Antwort   +   Übersprechen von anderen Mustern</a:t>
            </a:r>
            <a:r>
              <a:rPr lang="en-US" sz="1600"/>
              <a:t> </a:t>
            </a:r>
            <a:endParaRPr lang="en-US" sz="4000"/>
          </a:p>
        </p:txBody>
      </p:sp>
      <p:sp>
        <p:nvSpPr>
          <p:cNvPr id="14351" name="Text Box 12"/>
          <p:cNvSpPr txBox="1">
            <a:spLocks noChangeArrowheads="1"/>
          </p:cNvSpPr>
          <p:nvPr/>
        </p:nvSpPr>
        <p:spPr bwMode="auto">
          <a:xfrm>
            <a:off x="1295400" y="5030788"/>
            <a:ext cx="7505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3300"/>
              </a:buClr>
              <a:buFont typeface="Wingdings" pitchFamily="2" charset="2"/>
              <a:buChar char="§"/>
            </a:pPr>
            <a:r>
              <a:rPr lang="de-DE" b="1">
                <a:latin typeface="Times New Roman" pitchFamily="18" charset="0"/>
              </a:rPr>
              <a:t>Orthogonale</a:t>
            </a:r>
            <a:r>
              <a:rPr lang="de-DE">
                <a:latin typeface="Times New Roman" pitchFamily="18" charset="0"/>
              </a:rPr>
              <a:t> Muster </a:t>
            </a:r>
            <a:r>
              <a:rPr lang="de-DE" b="1">
                <a:latin typeface="Times New Roman" pitchFamily="18" charset="0"/>
              </a:rPr>
              <a:t>x</a:t>
            </a:r>
            <a:r>
              <a:rPr lang="de-DE" baseline="30000">
                <a:latin typeface="Times New Roman" pitchFamily="18" charset="0"/>
              </a:rPr>
              <a:t>r</a:t>
            </a:r>
            <a:r>
              <a:rPr lang="de-DE">
                <a:latin typeface="Times New Roman" pitchFamily="18" charset="0"/>
              </a:rPr>
              <a:t>:     Übersprechen = 0, exakte Reproduktion.</a:t>
            </a:r>
          </a:p>
          <a:p>
            <a:pPr>
              <a:buClr>
                <a:srgbClr val="FF3300"/>
              </a:buClr>
              <a:buFont typeface="Wingdings" pitchFamily="2" charset="2"/>
              <a:buChar char="§"/>
            </a:pPr>
            <a:r>
              <a:rPr lang="de-DE" b="1">
                <a:latin typeface="Times New Roman" pitchFamily="18" charset="0"/>
              </a:rPr>
              <a:t>Nicht-orthogonale</a:t>
            </a:r>
            <a:r>
              <a:rPr lang="de-DE">
                <a:latin typeface="Times New Roman" pitchFamily="18" charset="0"/>
              </a:rPr>
              <a:t> Muster: </a:t>
            </a:r>
            <a:r>
              <a:rPr lang="de-DE" b="1">
                <a:latin typeface="Times New Roman" pitchFamily="18" charset="0"/>
              </a:rPr>
              <a:t>Schwellwerte</a:t>
            </a:r>
            <a:r>
              <a:rPr lang="de-DE">
                <a:latin typeface="Times New Roman" pitchFamily="18" charset="0"/>
              </a:rPr>
              <a:t> nötig zum Unterdrücken des Übersprechens.</a:t>
            </a:r>
          </a:p>
        </p:txBody>
      </p:sp>
    </p:spTree>
    <p:extLst>
      <p:ext uri="{BB962C8B-B14F-4D97-AF65-F5344CB8AC3E}">
        <p14:creationId xmlns:p14="http://schemas.microsoft.com/office/powerpoint/2010/main" val="2472719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2"/>
          <p:cNvSpPr>
            <a:spLocks noGrp="1" noChangeArrowheads="1"/>
          </p:cNvSpPr>
          <p:nvPr>
            <p:ph type="title"/>
          </p:nvPr>
        </p:nvSpPr>
        <p:spPr/>
        <p:txBody>
          <a:bodyPr/>
          <a:lstStyle/>
          <a:p>
            <a:r>
              <a:rPr lang="de-DE" smtClean="0"/>
              <a:t>Lernen durch Iteration</a:t>
            </a:r>
          </a:p>
        </p:txBody>
      </p:sp>
      <p:sp>
        <p:nvSpPr>
          <p:cNvPr id="197635" name="Rectangle 3"/>
          <p:cNvSpPr>
            <a:spLocks noGrp="1" noChangeArrowheads="1"/>
          </p:cNvSpPr>
          <p:nvPr>
            <p:ph type="body" idx="1"/>
          </p:nvPr>
        </p:nvSpPr>
        <p:spPr>
          <a:xfrm>
            <a:off x="598488" y="1268413"/>
            <a:ext cx="8242300" cy="5184775"/>
          </a:xfrm>
        </p:spPr>
        <p:txBody>
          <a:bodyPr/>
          <a:lstStyle/>
          <a:p>
            <a:pPr marL="0" indent="0">
              <a:buFontTx/>
              <a:buNone/>
            </a:pPr>
            <a:r>
              <a:rPr lang="de-DE" dirty="0" smtClean="0"/>
              <a:t>Konvergenz des </a:t>
            </a:r>
            <a:r>
              <a:rPr lang="de-DE" dirty="0" err="1" smtClean="0"/>
              <a:t>Gradientenverfahrens</a:t>
            </a:r>
            <a:endParaRPr lang="de-DE" dirty="0" smtClean="0"/>
          </a:p>
          <a:p>
            <a:pPr marL="0" indent="0">
              <a:buFontTx/>
              <a:buNone/>
            </a:pPr>
            <a:r>
              <a:rPr lang="de-DE" dirty="0" smtClean="0"/>
              <a:t>  </a:t>
            </a:r>
            <a:r>
              <a:rPr lang="de-DE" sz="2000" dirty="0" smtClean="0"/>
              <a:t>Es ist </a:t>
            </a:r>
            <a:r>
              <a:rPr lang="de-DE" b="0" dirty="0" smtClean="0">
                <a:latin typeface="Times New Roman" pitchFamily="18" charset="0"/>
              </a:rPr>
              <a:t>R</a:t>
            </a:r>
            <a:r>
              <a:rPr lang="de-DE" sz="2000" b="0" dirty="0" smtClean="0"/>
              <a:t>(t) =</a:t>
            </a:r>
            <a:r>
              <a:rPr lang="de-DE" dirty="0" smtClean="0"/>
              <a:t>	</a:t>
            </a:r>
            <a:r>
              <a:rPr lang="de-DE" sz="2000" b="0" i="1" dirty="0" err="1" smtClean="0">
                <a:solidFill>
                  <a:schemeClr val="accent2"/>
                </a:solidFill>
              </a:rPr>
              <a:t>Ljapunov</a:t>
            </a:r>
            <a:r>
              <a:rPr lang="de-DE" sz="2000" b="0" i="1" dirty="0" smtClean="0">
                <a:solidFill>
                  <a:schemeClr val="accent2"/>
                </a:solidFill>
              </a:rPr>
              <a:t>-Funktion</a:t>
            </a:r>
            <a:r>
              <a:rPr lang="de-DE" sz="2000" dirty="0">
                <a:solidFill>
                  <a:schemeClr val="accent2"/>
                </a:solidFill>
              </a:rPr>
              <a:t> </a:t>
            </a:r>
            <a:r>
              <a:rPr lang="de-DE" sz="2000" b="0" dirty="0" smtClean="0"/>
              <a:t>mit Konvergenz, </a:t>
            </a:r>
            <a:r>
              <a:rPr lang="de-DE" sz="2000" dirty="0" smtClean="0"/>
              <a:t>wenn</a:t>
            </a:r>
            <a:endParaRPr lang="de-DE" dirty="0" smtClean="0"/>
          </a:p>
          <a:p>
            <a:pPr marL="711200" lvl="1">
              <a:lnSpc>
                <a:spcPct val="125000"/>
              </a:lnSpc>
            </a:pPr>
            <a:r>
              <a:rPr lang="de-DE" sz="2400" dirty="0" smtClean="0">
                <a:latin typeface="Times New Roman" pitchFamily="18" charset="0"/>
              </a:rPr>
              <a:t>R</a:t>
            </a:r>
            <a:r>
              <a:rPr lang="de-DE" dirty="0" smtClean="0"/>
              <a:t>(t+1) </a:t>
            </a:r>
            <a:r>
              <a:rPr lang="de-DE" u="sng" dirty="0" smtClean="0"/>
              <a:t>&lt;</a:t>
            </a:r>
            <a:r>
              <a:rPr lang="de-DE" dirty="0" smtClean="0"/>
              <a:t> </a:t>
            </a:r>
            <a:r>
              <a:rPr lang="de-DE" sz="2400" dirty="0" smtClean="0">
                <a:latin typeface="Times New Roman" pitchFamily="18" charset="0"/>
              </a:rPr>
              <a:t>R</a:t>
            </a:r>
            <a:r>
              <a:rPr lang="de-DE" dirty="0" smtClean="0"/>
              <a:t>(t) bzw.      </a:t>
            </a:r>
            <a:r>
              <a:rPr lang="de-DE" u="sng" dirty="0" smtClean="0"/>
              <a:t>&lt;</a:t>
            </a:r>
            <a:r>
              <a:rPr lang="de-DE" dirty="0" smtClean="0"/>
              <a:t> 0 			</a:t>
            </a:r>
            <a:r>
              <a:rPr lang="de-DE" i="1" dirty="0" smtClean="0">
                <a:solidFill>
                  <a:schemeClr val="accent2"/>
                </a:solidFill>
              </a:rPr>
              <a:t>monoton fallend</a:t>
            </a:r>
            <a:r>
              <a:rPr lang="de-DE" dirty="0" smtClean="0">
                <a:solidFill>
                  <a:schemeClr val="accent2"/>
                </a:solidFill>
              </a:rPr>
              <a:t>	</a:t>
            </a:r>
          </a:p>
          <a:p>
            <a:pPr marL="711200" lvl="1">
              <a:lnSpc>
                <a:spcPct val="95000"/>
              </a:lnSpc>
            </a:pPr>
            <a:r>
              <a:rPr lang="de-DE" dirty="0" smtClean="0"/>
              <a:t>Ex. endliches </a:t>
            </a:r>
            <a:r>
              <a:rPr lang="de-DE" sz="2400" dirty="0" smtClean="0">
                <a:latin typeface="Times New Roman" pitchFamily="18" charset="0"/>
              </a:rPr>
              <a:t>R</a:t>
            </a:r>
            <a:r>
              <a:rPr lang="de-DE" baseline="-25000" dirty="0" smtClean="0"/>
              <a:t>0</a:t>
            </a:r>
            <a:r>
              <a:rPr lang="de-DE" dirty="0" smtClean="0"/>
              <a:t> </a:t>
            </a:r>
            <a:r>
              <a:rPr lang="de-DE" u="sng" dirty="0" smtClean="0"/>
              <a:t>&lt;</a:t>
            </a:r>
            <a:r>
              <a:rPr lang="de-DE" dirty="0" smtClean="0"/>
              <a:t> </a:t>
            </a:r>
            <a:r>
              <a:rPr lang="de-DE" sz="2400" dirty="0" smtClean="0">
                <a:latin typeface="Times New Roman" pitchFamily="18" charset="0"/>
              </a:rPr>
              <a:t>R</a:t>
            </a:r>
            <a:r>
              <a:rPr lang="de-DE" dirty="0" smtClean="0"/>
              <a:t>(</a:t>
            </a:r>
            <a:r>
              <a:rPr lang="de-DE" dirty="0" smtClean="0">
                <a:sym typeface="Symbol" pitchFamily="18" charset="2"/>
              </a:rPr>
              <a:t>t)  </a:t>
            </a:r>
            <a:r>
              <a:rPr lang="de-DE" dirty="0" smtClean="0">
                <a:latin typeface="Times New Roman" pitchFamily="18" charset="0"/>
                <a:sym typeface="Symbol" pitchFamily="18" charset="2"/>
              </a:rPr>
              <a:t>für jedes t		</a:t>
            </a:r>
            <a:r>
              <a:rPr lang="de-DE" i="1" dirty="0" err="1" smtClean="0">
                <a:solidFill>
                  <a:schemeClr val="accent2"/>
                </a:solidFill>
                <a:sym typeface="Symbol" pitchFamily="18" charset="2"/>
              </a:rPr>
              <a:t>Ljapunov</a:t>
            </a:r>
            <a:r>
              <a:rPr lang="de-DE" i="1" dirty="0" smtClean="0">
                <a:solidFill>
                  <a:schemeClr val="accent2"/>
                </a:solidFill>
                <a:sym typeface="Symbol" pitchFamily="18" charset="2"/>
              </a:rPr>
              <a:t>-Bedingung</a:t>
            </a:r>
            <a:r>
              <a:rPr lang="de-DE" dirty="0" smtClean="0">
                <a:solidFill>
                  <a:schemeClr val="accent2"/>
                </a:solidFill>
                <a:sym typeface="Symbol" pitchFamily="18" charset="2"/>
              </a:rPr>
              <a:t> </a:t>
            </a:r>
            <a:endParaRPr lang="de-DE" dirty="0" smtClean="0">
              <a:solidFill>
                <a:schemeClr val="accent2"/>
              </a:solidFill>
              <a:latin typeface="Times New Roman" pitchFamily="18" charset="0"/>
              <a:sym typeface="Symbol" pitchFamily="18" charset="2"/>
            </a:endParaRPr>
          </a:p>
          <a:p>
            <a:pPr marL="0" indent="0">
              <a:buNone/>
            </a:pPr>
            <a:endParaRPr lang="de-DE" dirty="0" smtClean="0">
              <a:latin typeface="Times New Roman" pitchFamily="18" charset="0"/>
              <a:sym typeface="Symbol" pitchFamily="18" charset="2"/>
            </a:endParaRPr>
          </a:p>
          <a:p>
            <a:pPr marL="0" indent="0">
              <a:buNone/>
            </a:pPr>
            <a:r>
              <a:rPr lang="de-DE" dirty="0" smtClean="0">
                <a:latin typeface="Times New Roman" pitchFamily="18" charset="0"/>
                <a:sym typeface="Symbol" pitchFamily="18" charset="2"/>
              </a:rPr>
              <a:t>Also:  </a:t>
            </a:r>
            <a:r>
              <a:rPr lang="de-DE" sz="2000" dirty="0" smtClean="0">
                <a:solidFill>
                  <a:srgbClr val="FF0000"/>
                </a:solidFill>
                <a:latin typeface="Tahoma" pitchFamily="34" charset="0"/>
                <a:ea typeface="Tahoma" pitchFamily="34" charset="0"/>
                <a:cs typeface="Tahoma" pitchFamily="34" charset="0"/>
                <a:sym typeface="Symbol" pitchFamily="18" charset="2"/>
              </a:rPr>
              <a:t>Wenn					dann Konvergenz</a:t>
            </a:r>
            <a:endParaRPr lang="de-DE" dirty="0" smtClean="0">
              <a:solidFill>
                <a:srgbClr val="FF0000"/>
              </a:solidFill>
              <a:latin typeface="Tahoma" pitchFamily="34" charset="0"/>
              <a:ea typeface="Tahoma" pitchFamily="34" charset="0"/>
              <a:cs typeface="Tahoma" pitchFamily="34" charset="0"/>
              <a:sym typeface="Symbol" pitchFamily="18" charset="2"/>
            </a:endParaRPr>
          </a:p>
          <a:p>
            <a:pPr marL="0" indent="0">
              <a:buFontTx/>
              <a:buNone/>
            </a:pPr>
            <a:endParaRPr lang="de-DE" dirty="0" smtClean="0">
              <a:latin typeface="Times New Roman" pitchFamily="18" charset="0"/>
              <a:sym typeface="Symbol" pitchFamily="18" charset="2"/>
            </a:endParaRPr>
          </a:p>
          <a:p>
            <a:pPr marL="0" indent="0">
              <a:lnSpc>
                <a:spcPct val="95000"/>
              </a:lnSpc>
              <a:spcBef>
                <a:spcPct val="5000"/>
              </a:spcBef>
              <a:buFontTx/>
              <a:buNone/>
            </a:pPr>
            <a:r>
              <a:rPr lang="de-DE" b="0" dirty="0" smtClean="0">
                <a:latin typeface="Times New Roman" pitchFamily="18" charset="0"/>
                <a:sym typeface="Symbol" pitchFamily="18" charset="2"/>
              </a:rPr>
              <a:t>	</a:t>
            </a:r>
            <a:r>
              <a:rPr lang="de-DE" sz="2000" dirty="0" smtClean="0">
                <a:solidFill>
                  <a:srgbClr val="D62900"/>
                </a:solidFill>
                <a:sym typeface="Symbol" pitchFamily="18" charset="2"/>
              </a:rPr>
              <a:t>Hinreichend</a:t>
            </a:r>
            <a:r>
              <a:rPr lang="de-DE" sz="2000" b="0" dirty="0" smtClean="0">
                <a:sym typeface="Symbol" pitchFamily="18" charset="2"/>
              </a:rPr>
              <a:t> dafür:</a:t>
            </a:r>
            <a:r>
              <a:rPr lang="de-DE" b="0" dirty="0" smtClean="0">
                <a:latin typeface="Times New Roman" pitchFamily="18" charset="0"/>
                <a:sym typeface="Symbol" pitchFamily="18" charset="2"/>
              </a:rPr>
              <a:t> 	</a:t>
            </a:r>
            <a:r>
              <a:rPr lang="de-DE" b="0" dirty="0" smtClean="0">
                <a:solidFill>
                  <a:srgbClr val="000000"/>
                </a:solidFill>
                <a:latin typeface="TIMES" charset="0"/>
                <a:cs typeface="Times New Roman" pitchFamily="18" charset="0"/>
                <a:sym typeface="Symbol" pitchFamily="18" charset="2"/>
              </a:rPr>
              <a:t>=</a:t>
            </a:r>
            <a:r>
              <a:rPr lang="de-DE" dirty="0" smtClean="0">
                <a:solidFill>
                  <a:srgbClr val="000000"/>
                </a:solidFill>
                <a:latin typeface="TIMES" charset="0"/>
                <a:cs typeface="Times New Roman" pitchFamily="18" charset="0"/>
                <a:sym typeface="Symbol" pitchFamily="18" charset="2"/>
              </a:rPr>
              <a:t> – </a:t>
            </a:r>
            <a:r>
              <a:rPr lang="de-DE" b="0" dirty="0" smtClean="0">
                <a:solidFill>
                  <a:srgbClr val="000000"/>
                </a:solidFill>
                <a:latin typeface="Times New Roman" pitchFamily="18" charset="0"/>
                <a:cs typeface="Times New Roman" pitchFamily="18" charset="0"/>
                <a:sym typeface="Symbol" pitchFamily="18" charset="2"/>
              </a:rPr>
              <a:t></a:t>
            </a:r>
            <a:r>
              <a:rPr lang="de-DE" b="0" baseline="-30000" dirty="0" smtClean="0">
                <a:solidFill>
                  <a:srgbClr val="000000"/>
                </a:solidFill>
                <a:latin typeface="TIMES" charset="0"/>
                <a:cs typeface="Times New Roman" pitchFamily="18" charset="0"/>
                <a:sym typeface="Symbol" pitchFamily="18" charset="2"/>
              </a:rPr>
              <a:t>w</a:t>
            </a:r>
            <a:r>
              <a:rPr lang="de-DE" dirty="0" smtClean="0">
                <a:solidFill>
                  <a:srgbClr val="000000"/>
                </a:solidFill>
                <a:latin typeface="TIMES" charset="0"/>
                <a:cs typeface="Times New Roman" pitchFamily="18" charset="0"/>
                <a:sym typeface="Symbol" pitchFamily="18" charset="2"/>
              </a:rPr>
              <a:t> </a:t>
            </a:r>
            <a:r>
              <a:rPr lang="de-DE" b="0" dirty="0" smtClean="0">
                <a:solidFill>
                  <a:srgbClr val="000000"/>
                </a:solidFill>
                <a:latin typeface="Times New Roman" pitchFamily="18" charset="0"/>
                <a:cs typeface="Times New Roman" pitchFamily="18" charset="0"/>
                <a:sym typeface="Symbol" pitchFamily="18" charset="2"/>
              </a:rPr>
              <a:t>R(</a:t>
            </a:r>
            <a:r>
              <a:rPr lang="de-DE" dirty="0" smtClean="0">
                <a:solidFill>
                  <a:srgbClr val="000000"/>
                </a:solidFill>
                <a:latin typeface="Times New Roman" pitchFamily="18" charset="0"/>
                <a:cs typeface="Times New Roman" pitchFamily="18" charset="0"/>
                <a:sym typeface="Symbol" pitchFamily="18" charset="2"/>
              </a:rPr>
              <a:t>w</a:t>
            </a:r>
            <a:r>
              <a:rPr lang="de-DE" b="0" dirty="0" smtClean="0">
                <a:solidFill>
                  <a:srgbClr val="000000"/>
                </a:solidFill>
                <a:latin typeface="Times New Roman" pitchFamily="18" charset="0"/>
                <a:cs typeface="Times New Roman" pitchFamily="18" charset="0"/>
                <a:sym typeface="Symbol" pitchFamily="18" charset="2"/>
              </a:rPr>
              <a:t>)</a:t>
            </a:r>
            <a:r>
              <a:rPr lang="de-DE" b="0" dirty="0" smtClean="0">
                <a:solidFill>
                  <a:srgbClr val="000000"/>
                </a:solidFill>
                <a:latin typeface="TIMES" charset="0"/>
                <a:cs typeface="Times New Roman" pitchFamily="18" charset="0"/>
                <a:sym typeface="Symbol" pitchFamily="18" charset="2"/>
              </a:rPr>
              <a:t>	    mit </a:t>
            </a:r>
            <a:r>
              <a:rPr lang="de-DE" b="0" dirty="0" smtClean="0">
                <a:solidFill>
                  <a:srgbClr val="000000"/>
                </a:solidFill>
                <a:latin typeface="Times New Roman" pitchFamily="18" charset="0"/>
                <a:cs typeface="Times New Roman" pitchFamily="18" charset="0"/>
                <a:sym typeface="Symbol" pitchFamily="18" charset="2"/>
              </a:rPr>
              <a:t></a:t>
            </a:r>
            <a:r>
              <a:rPr lang="de-DE" b="0" dirty="0" smtClean="0">
                <a:solidFill>
                  <a:srgbClr val="000000"/>
                </a:solidFill>
                <a:latin typeface="TIMES" charset="0"/>
                <a:cs typeface="Times New Roman" pitchFamily="18" charset="0"/>
                <a:sym typeface="Symbol" pitchFamily="18" charset="2"/>
              </a:rPr>
              <a:t> &gt; 0</a:t>
            </a:r>
            <a:r>
              <a:rPr lang="de-DE" dirty="0" smtClean="0">
                <a:latin typeface="Times New Roman" pitchFamily="18" charset="0"/>
                <a:sym typeface="Symbol" pitchFamily="18" charset="2"/>
              </a:rPr>
              <a:t> </a:t>
            </a:r>
          </a:p>
          <a:p>
            <a:pPr marL="0" indent="0">
              <a:buFontTx/>
              <a:buNone/>
            </a:pPr>
            <a:r>
              <a:rPr lang="de-DE" sz="2000" b="0" dirty="0" smtClean="0">
                <a:sym typeface="Symbol" pitchFamily="18" charset="2"/>
              </a:rPr>
              <a:t>					weil        = </a:t>
            </a:r>
            <a:r>
              <a:rPr lang="de-DE" sz="2000" dirty="0">
                <a:solidFill>
                  <a:srgbClr val="000000"/>
                </a:solidFill>
                <a:latin typeface="TIMES" charset="0"/>
                <a:cs typeface="Times New Roman" pitchFamily="18" charset="0"/>
                <a:sym typeface="Symbol" pitchFamily="18" charset="2"/>
              </a:rPr>
              <a:t>– </a:t>
            </a:r>
            <a:r>
              <a:rPr lang="de-DE" sz="2000" b="0" dirty="0" smtClean="0">
                <a:solidFill>
                  <a:srgbClr val="000000"/>
                </a:solidFill>
                <a:latin typeface="Times New Roman" pitchFamily="18" charset="0"/>
                <a:cs typeface="Times New Roman" pitchFamily="18" charset="0"/>
                <a:sym typeface="Symbol" pitchFamily="18" charset="2"/>
              </a:rPr>
              <a:t>(</a:t>
            </a:r>
            <a:r>
              <a:rPr lang="de-DE" sz="2000" b="0" baseline="-30000" dirty="0">
                <a:solidFill>
                  <a:srgbClr val="000000"/>
                </a:solidFill>
                <a:latin typeface="TIMES" charset="0"/>
                <a:cs typeface="Times New Roman" pitchFamily="18" charset="0"/>
                <a:sym typeface="Symbol" pitchFamily="18" charset="2"/>
              </a:rPr>
              <a:t>w</a:t>
            </a:r>
            <a:r>
              <a:rPr lang="de-DE" sz="2000" dirty="0">
                <a:solidFill>
                  <a:srgbClr val="000000"/>
                </a:solidFill>
                <a:latin typeface="TIMES" charset="0"/>
                <a:cs typeface="Times New Roman" pitchFamily="18" charset="0"/>
                <a:sym typeface="Symbol" pitchFamily="18" charset="2"/>
              </a:rPr>
              <a:t> </a:t>
            </a:r>
            <a:r>
              <a:rPr lang="de-DE" sz="2000" b="0" dirty="0">
                <a:solidFill>
                  <a:srgbClr val="000000"/>
                </a:solidFill>
                <a:latin typeface="Times New Roman" pitchFamily="18" charset="0"/>
                <a:cs typeface="Times New Roman" pitchFamily="18" charset="0"/>
                <a:sym typeface="Symbol" pitchFamily="18" charset="2"/>
              </a:rPr>
              <a:t>R(</a:t>
            </a:r>
            <a:r>
              <a:rPr lang="de-DE" sz="2000" dirty="0">
                <a:solidFill>
                  <a:srgbClr val="000000"/>
                </a:solidFill>
                <a:latin typeface="Times New Roman" pitchFamily="18" charset="0"/>
                <a:cs typeface="Times New Roman" pitchFamily="18" charset="0"/>
                <a:sym typeface="Symbol" pitchFamily="18" charset="2"/>
              </a:rPr>
              <a:t>w</a:t>
            </a:r>
            <a:r>
              <a:rPr lang="de-DE" sz="2000" b="0" dirty="0" smtClean="0">
                <a:solidFill>
                  <a:srgbClr val="000000"/>
                </a:solidFill>
                <a:latin typeface="Times New Roman" pitchFamily="18" charset="0"/>
                <a:cs typeface="Times New Roman" pitchFamily="18" charset="0"/>
                <a:sym typeface="Symbol" pitchFamily="18" charset="2"/>
              </a:rPr>
              <a:t>)</a:t>
            </a:r>
            <a:r>
              <a:rPr lang="de-DE" sz="2000" b="0" dirty="0" smtClean="0">
                <a:sym typeface="Symbol" pitchFamily="18" charset="2"/>
              </a:rPr>
              <a:t>)</a:t>
            </a:r>
            <a:r>
              <a:rPr lang="de-DE" sz="2000" b="0" baseline="30000" dirty="0" smtClean="0">
                <a:sym typeface="Symbol" pitchFamily="18" charset="2"/>
              </a:rPr>
              <a:t>2</a:t>
            </a:r>
            <a:r>
              <a:rPr lang="de-DE" sz="2000" b="0" dirty="0" smtClean="0">
                <a:sym typeface="Symbol" pitchFamily="18" charset="2"/>
              </a:rPr>
              <a:t> </a:t>
            </a:r>
            <a:r>
              <a:rPr lang="de-DE" sz="2000" b="0" u="sng" dirty="0"/>
              <a:t>&lt;</a:t>
            </a:r>
            <a:r>
              <a:rPr lang="de-DE" sz="2000" b="0" dirty="0"/>
              <a:t> 0</a:t>
            </a:r>
            <a:endParaRPr lang="de-DE" sz="2000" b="0" dirty="0" smtClean="0">
              <a:sym typeface="Symbol" pitchFamily="18" charset="2"/>
            </a:endParaRPr>
          </a:p>
          <a:p>
            <a:pPr marL="0" indent="0">
              <a:buFontTx/>
              <a:buNone/>
            </a:pPr>
            <a:r>
              <a:rPr lang="de-DE" sz="2000" b="0" dirty="0" smtClean="0">
                <a:sym typeface="Symbol" pitchFamily="18" charset="2"/>
              </a:rPr>
              <a:t>	Mit</a:t>
            </a:r>
            <a:r>
              <a:rPr lang="de-DE" dirty="0" smtClean="0">
                <a:latin typeface="Times New Roman" pitchFamily="18" charset="0"/>
                <a:sym typeface="Symbol" pitchFamily="18" charset="2"/>
              </a:rPr>
              <a:t>	    </a:t>
            </a:r>
            <a:r>
              <a:rPr lang="de-DE" sz="2000" b="0" dirty="0" smtClean="0">
                <a:sym typeface="Symbol" pitchFamily="18" charset="2"/>
              </a:rPr>
              <a:t>        und t = 1</a:t>
            </a:r>
            <a:r>
              <a:rPr lang="de-DE" dirty="0" smtClean="0">
                <a:latin typeface="Times New Roman" pitchFamily="18" charset="0"/>
                <a:sym typeface="Symbol" pitchFamily="18" charset="2"/>
              </a:rPr>
              <a:t>  </a:t>
            </a:r>
            <a:r>
              <a:rPr lang="de-DE" sz="2000" b="0" dirty="0" smtClean="0">
                <a:latin typeface="+mj-lt"/>
                <a:sym typeface="Symbol" pitchFamily="18" charset="2"/>
              </a:rPr>
              <a:t>ist</a:t>
            </a:r>
          </a:p>
          <a:p>
            <a:pPr marL="0" indent="0">
              <a:buFontTx/>
              <a:buNone/>
            </a:pPr>
            <a:r>
              <a:rPr lang="de-DE" dirty="0">
                <a:latin typeface="Times New Roman" pitchFamily="18" charset="0"/>
                <a:sym typeface="Symbol" pitchFamily="18" charset="2"/>
              </a:rPr>
              <a:t>	</a:t>
            </a:r>
            <a:r>
              <a:rPr lang="de-DE" dirty="0" smtClean="0">
                <a:latin typeface="Times New Roman" pitchFamily="18" charset="0"/>
                <a:sym typeface="Symbol" pitchFamily="18" charset="2"/>
              </a:rPr>
              <a:t>w</a:t>
            </a:r>
            <a:r>
              <a:rPr lang="de-DE" b="0" dirty="0" smtClean="0">
                <a:latin typeface="Times New Roman" pitchFamily="18" charset="0"/>
                <a:sym typeface="Symbol" pitchFamily="18" charset="2"/>
              </a:rPr>
              <a:t>(t) – </a:t>
            </a:r>
            <a:r>
              <a:rPr lang="de-DE" dirty="0" smtClean="0">
                <a:latin typeface="Times New Roman" pitchFamily="18" charset="0"/>
                <a:sym typeface="Symbol" pitchFamily="18" charset="2"/>
              </a:rPr>
              <a:t>w</a:t>
            </a:r>
            <a:r>
              <a:rPr lang="de-DE" b="0" dirty="0" smtClean="0">
                <a:latin typeface="Times New Roman" pitchFamily="18" charset="0"/>
                <a:sym typeface="Symbol" pitchFamily="18" charset="2"/>
              </a:rPr>
              <a:t>(t-1) = </a:t>
            </a:r>
            <a:r>
              <a:rPr lang="de-DE" dirty="0" smtClean="0">
                <a:solidFill>
                  <a:srgbClr val="000000"/>
                </a:solidFill>
                <a:latin typeface="TIMES" charset="0"/>
                <a:cs typeface="Times New Roman" pitchFamily="18" charset="0"/>
                <a:sym typeface="Symbol" pitchFamily="18" charset="2"/>
              </a:rPr>
              <a:t>– </a:t>
            </a:r>
            <a:r>
              <a:rPr lang="de-DE" b="0" dirty="0" smtClean="0">
                <a:solidFill>
                  <a:srgbClr val="000000"/>
                </a:solidFill>
                <a:latin typeface="Times New Roman" pitchFamily="18" charset="0"/>
                <a:cs typeface="Times New Roman" pitchFamily="18" charset="0"/>
                <a:sym typeface="Symbol" pitchFamily="18" charset="2"/>
              </a:rPr>
              <a:t></a:t>
            </a:r>
            <a:r>
              <a:rPr lang="de-DE" b="0" baseline="-30000" dirty="0" smtClean="0">
                <a:solidFill>
                  <a:srgbClr val="000000"/>
                </a:solidFill>
                <a:latin typeface="TIMES" charset="0"/>
                <a:cs typeface="Times New Roman" pitchFamily="18" charset="0"/>
                <a:sym typeface="Symbol" pitchFamily="18" charset="2"/>
              </a:rPr>
              <a:t>w</a:t>
            </a:r>
            <a:r>
              <a:rPr lang="de-DE" dirty="0" smtClean="0">
                <a:solidFill>
                  <a:srgbClr val="000000"/>
                </a:solidFill>
                <a:latin typeface="TIMES" charset="0"/>
                <a:cs typeface="Times New Roman" pitchFamily="18" charset="0"/>
                <a:sym typeface="Symbol" pitchFamily="18" charset="2"/>
              </a:rPr>
              <a:t> </a:t>
            </a:r>
            <a:r>
              <a:rPr lang="de-DE" b="0" dirty="0" smtClean="0">
                <a:solidFill>
                  <a:srgbClr val="000000"/>
                </a:solidFill>
                <a:latin typeface="Times New Roman" pitchFamily="18" charset="0"/>
                <a:cs typeface="Times New Roman" pitchFamily="18" charset="0"/>
                <a:sym typeface="Symbol" pitchFamily="18" charset="2"/>
              </a:rPr>
              <a:t>R(</a:t>
            </a:r>
            <a:r>
              <a:rPr lang="de-DE" dirty="0" smtClean="0">
                <a:solidFill>
                  <a:srgbClr val="000000"/>
                </a:solidFill>
                <a:latin typeface="Times New Roman" pitchFamily="18" charset="0"/>
                <a:cs typeface="Times New Roman" pitchFamily="18" charset="0"/>
                <a:sym typeface="Symbol" pitchFamily="18" charset="2"/>
              </a:rPr>
              <a:t>w</a:t>
            </a:r>
            <a:r>
              <a:rPr lang="de-DE" b="0" dirty="0" smtClean="0">
                <a:solidFill>
                  <a:srgbClr val="000000"/>
                </a:solidFill>
                <a:latin typeface="Times New Roman" pitchFamily="18" charset="0"/>
                <a:cs typeface="Times New Roman" pitchFamily="18" charset="0"/>
                <a:sym typeface="Symbol" pitchFamily="18" charset="2"/>
              </a:rPr>
              <a:t>)	   </a:t>
            </a:r>
            <a:r>
              <a:rPr lang="de-DE" sz="2000" b="0" i="1" dirty="0" err="1" smtClean="0">
                <a:solidFill>
                  <a:srgbClr val="3399FF"/>
                </a:solidFill>
                <a:cs typeface="Times New Roman" pitchFamily="18" charset="0"/>
                <a:sym typeface="Symbol" pitchFamily="18" charset="2"/>
              </a:rPr>
              <a:t>Gradientenabstieg</a:t>
            </a:r>
            <a:endParaRPr lang="de-DE" sz="2000" b="0" i="1" dirty="0" smtClean="0">
              <a:solidFill>
                <a:srgbClr val="3399FF"/>
              </a:solidFill>
              <a:cs typeface="Times New Roman" pitchFamily="18" charset="0"/>
              <a:sym typeface="Symbol" pitchFamily="18" charset="2"/>
            </a:endParaRPr>
          </a:p>
        </p:txBody>
      </p:sp>
      <p:graphicFrame>
        <p:nvGraphicFramePr>
          <p:cNvPr id="12290" name="Object 4"/>
          <p:cNvGraphicFramePr>
            <a:graphicFrameLocks noChangeAspect="1"/>
          </p:cNvGraphicFramePr>
          <p:nvPr/>
        </p:nvGraphicFramePr>
        <p:xfrm>
          <a:off x="3424238" y="2171700"/>
          <a:ext cx="492125" cy="717550"/>
        </p:xfrm>
        <a:graphic>
          <a:graphicData uri="http://schemas.openxmlformats.org/presentationml/2006/ole">
            <mc:AlternateContent xmlns:mc="http://schemas.openxmlformats.org/markup-compatibility/2006">
              <mc:Choice xmlns:v="urn:schemas-microsoft-com:vml" Requires="v">
                <p:oleObj spid="_x0000_s12659" name="Equation" r:id="rId4" imgW="228600" imgH="330200" progId="Equation.DSMT4">
                  <p:embed/>
                </p:oleObj>
              </mc:Choice>
              <mc:Fallback>
                <p:oleObj name="Equation" r:id="rId4" imgW="228600" imgH="330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238" y="2171700"/>
                        <a:ext cx="492125"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Rectangle 8"/>
          <p:cNvSpPr>
            <a:spLocks noChangeArrowheads="1"/>
          </p:cNvSpPr>
          <p:nvPr/>
        </p:nvSpPr>
        <p:spPr bwMode="auto">
          <a:xfrm>
            <a:off x="0" y="2841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pSp>
        <p:nvGrpSpPr>
          <p:cNvPr id="2" name="Group 14"/>
          <p:cNvGrpSpPr>
            <a:grpSpLocks/>
          </p:cNvGrpSpPr>
          <p:nvPr/>
        </p:nvGrpSpPr>
        <p:grpSpPr bwMode="auto">
          <a:xfrm>
            <a:off x="2568575" y="3541713"/>
            <a:ext cx="3638550" cy="800100"/>
            <a:chOff x="502" y="2267"/>
            <a:chExt cx="2292" cy="504"/>
          </a:xfrm>
        </p:grpSpPr>
        <p:graphicFrame>
          <p:nvGraphicFramePr>
            <p:cNvPr id="12294" name="Object 7"/>
            <p:cNvGraphicFramePr>
              <a:graphicFrameLocks noChangeAspect="1"/>
            </p:cNvGraphicFramePr>
            <p:nvPr>
              <p:extLst>
                <p:ext uri="{D42A27DB-BD31-4B8C-83A1-F6EECF244321}">
                  <p14:modId xmlns:p14="http://schemas.microsoft.com/office/powerpoint/2010/main" val="658999475"/>
                </p:ext>
              </p:extLst>
            </p:nvPr>
          </p:nvGraphicFramePr>
          <p:xfrm>
            <a:off x="502" y="2267"/>
            <a:ext cx="345" cy="504"/>
          </p:xfrm>
          <a:graphic>
            <a:graphicData uri="http://schemas.openxmlformats.org/presentationml/2006/ole">
              <mc:AlternateContent xmlns:mc="http://schemas.openxmlformats.org/markup-compatibility/2006">
                <mc:Choice xmlns:v="urn:schemas-microsoft-com:vml" Requires="v">
                  <p:oleObj spid="_x0000_s12660" name="Equation" r:id="rId6" imgW="228600" imgH="330200" progId="Equation.DSMT4">
                    <p:embed/>
                  </p:oleObj>
                </mc:Choice>
                <mc:Fallback>
                  <p:oleObj name="Equation" r:id="rId6" imgW="228600" imgH="3302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 y="2267"/>
                          <a:ext cx="345" cy="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6"/>
            <p:cNvGraphicFramePr>
              <a:graphicFrameLocks noChangeAspect="1"/>
            </p:cNvGraphicFramePr>
            <p:nvPr/>
          </p:nvGraphicFramePr>
          <p:xfrm>
            <a:off x="2012" y="2291"/>
            <a:ext cx="299" cy="461"/>
          </p:xfrm>
          <a:graphic>
            <a:graphicData uri="http://schemas.openxmlformats.org/presentationml/2006/ole">
              <mc:AlternateContent xmlns:mc="http://schemas.openxmlformats.org/markup-compatibility/2006">
                <mc:Choice xmlns:v="urn:schemas-microsoft-com:vml" Requires="v">
                  <p:oleObj spid="_x0000_s12661" name="Equation" r:id="rId8" imgW="228501" imgH="355446" progId="Equation.DSMT4">
                    <p:embed/>
                  </p:oleObj>
                </mc:Choice>
                <mc:Fallback>
                  <p:oleObj name="Equation" r:id="rId8" imgW="228501" imgH="355446"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2" y="2291"/>
                          <a:ext cx="299" cy="4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4" name="Rectangle 9"/>
            <p:cNvSpPr>
              <a:spLocks noChangeArrowheads="1"/>
            </p:cNvSpPr>
            <p:nvPr/>
          </p:nvSpPr>
          <p:spPr bwMode="auto">
            <a:xfrm>
              <a:off x="758" y="2366"/>
              <a:ext cx="13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dirty="0">
                  <a:latin typeface="TIMES" charset="0"/>
                  <a:cs typeface="Times New Roman" pitchFamily="18" charset="0"/>
                </a:rPr>
                <a:t>(</a:t>
              </a:r>
              <a:r>
                <a:rPr lang="de-DE" sz="2400" dirty="0">
                  <a:latin typeface="Times New Roman" pitchFamily="18" charset="0"/>
                  <a:cs typeface="Times New Roman" pitchFamily="18" charset="0"/>
                </a:rPr>
                <a:t>w</a:t>
              </a:r>
              <a:r>
                <a:rPr lang="de-DE" sz="1800" dirty="0">
                  <a:latin typeface="TIMES" charset="0"/>
                  <a:cs typeface="Times New Roman" pitchFamily="18" charset="0"/>
                </a:rPr>
                <a:t>(t)</a:t>
              </a:r>
              <a:r>
                <a:rPr lang="de-DE" dirty="0">
                  <a:latin typeface="TIMES" charset="0"/>
                  <a:cs typeface="Times New Roman" pitchFamily="18" charset="0"/>
                </a:rPr>
                <a:t>) = </a:t>
              </a:r>
              <a:r>
                <a:rPr lang="de-DE" dirty="0">
                  <a:cs typeface="Times New Roman" pitchFamily="18" charset="0"/>
                  <a:sym typeface="Symbol" pitchFamily="18" charset="2"/>
                </a:rPr>
                <a:t></a:t>
              </a:r>
              <a:r>
                <a:rPr lang="de-DE" baseline="-30000" dirty="0">
                  <a:latin typeface="TIMES" charset="0"/>
                  <a:cs typeface="Times New Roman" pitchFamily="18" charset="0"/>
                </a:rPr>
                <a:t>w</a:t>
              </a:r>
              <a:r>
                <a:rPr lang="de-DE" dirty="0">
                  <a:latin typeface="TIMES" charset="0"/>
                  <a:cs typeface="Times New Roman" pitchFamily="18" charset="0"/>
                  <a:sym typeface="Symbol" pitchFamily="18" charset="2"/>
                </a:rPr>
                <a:t> </a:t>
              </a:r>
              <a:r>
                <a:rPr lang="de-DE" sz="2400" dirty="0">
                  <a:latin typeface="Times New Roman" pitchFamily="18" charset="0"/>
                  <a:cs typeface="Times New Roman" pitchFamily="18" charset="0"/>
                  <a:sym typeface="Symbol" pitchFamily="18" charset="2"/>
                </a:rPr>
                <a:t>R</a:t>
              </a:r>
              <a:r>
                <a:rPr lang="de-DE" dirty="0">
                  <a:latin typeface="TIMES" charset="0"/>
                  <a:cs typeface="Times New Roman" pitchFamily="18" charset="0"/>
                  <a:sym typeface="Symbol" pitchFamily="18" charset="2"/>
                </a:rPr>
                <a:t>(</a:t>
              </a:r>
              <a:r>
                <a:rPr lang="de-DE" sz="2400" dirty="0">
                  <a:latin typeface="Times New Roman" pitchFamily="18" charset="0"/>
                  <a:cs typeface="Times New Roman" pitchFamily="18" charset="0"/>
                  <a:sym typeface="Symbol" pitchFamily="18" charset="2"/>
                </a:rPr>
                <a:t>w</a:t>
              </a:r>
              <a:r>
                <a:rPr lang="de-DE" dirty="0">
                  <a:latin typeface="TIMES" charset="0"/>
                  <a:cs typeface="Times New Roman" pitchFamily="18" charset="0"/>
                  <a:sym typeface="Symbol" pitchFamily="18" charset="2"/>
                </a:rPr>
                <a:t>)</a:t>
              </a:r>
              <a:endParaRPr lang="de-DE" dirty="0">
                <a:cs typeface="Times New Roman" pitchFamily="18" charset="0"/>
                <a:sym typeface="Symbol" pitchFamily="18" charset="2"/>
              </a:endParaRPr>
            </a:p>
          </p:txBody>
        </p:sp>
        <p:sp>
          <p:nvSpPr>
            <p:cNvPr id="12305" name="Rectangle 10"/>
            <p:cNvSpPr>
              <a:spLocks noChangeArrowheads="1"/>
            </p:cNvSpPr>
            <p:nvPr/>
          </p:nvSpPr>
          <p:spPr bwMode="auto">
            <a:xfrm>
              <a:off x="2351" y="2375"/>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sz="2400" u="sng">
                  <a:latin typeface="TIMES" charset="0"/>
                  <a:cs typeface="Times New Roman" pitchFamily="18" charset="0"/>
                </a:rPr>
                <a:t>&lt;</a:t>
              </a:r>
              <a:r>
                <a:rPr lang="de-DE" sz="2400">
                  <a:latin typeface="TIMES" charset="0"/>
                  <a:cs typeface="Times New Roman" pitchFamily="18" charset="0"/>
                </a:rPr>
                <a:t> 0</a:t>
              </a:r>
              <a:r>
                <a:rPr lang="de-DE" sz="2400"/>
                <a:t> </a:t>
              </a:r>
              <a:endParaRPr lang="de-DE" sz="4800">
                <a:latin typeface="TIMES" charset="0"/>
              </a:endParaRPr>
            </a:p>
          </p:txBody>
        </p:sp>
      </p:grpSp>
      <p:graphicFrame>
        <p:nvGraphicFramePr>
          <p:cNvPr id="197643" name="Object 11"/>
          <p:cNvGraphicFramePr>
            <a:graphicFrameLocks noChangeAspect="1"/>
          </p:cNvGraphicFramePr>
          <p:nvPr/>
        </p:nvGraphicFramePr>
        <p:xfrm>
          <a:off x="3876675" y="4479925"/>
          <a:ext cx="474663" cy="731838"/>
        </p:xfrm>
        <a:graphic>
          <a:graphicData uri="http://schemas.openxmlformats.org/presentationml/2006/ole">
            <mc:AlternateContent xmlns:mc="http://schemas.openxmlformats.org/markup-compatibility/2006">
              <mc:Choice xmlns:v="urn:schemas-microsoft-com:vml" Requires="v">
                <p:oleObj spid="_x0000_s12662" name="Equation" r:id="rId10" imgW="228501" imgH="355446" progId="Equation.DSMT4">
                  <p:embed/>
                </p:oleObj>
              </mc:Choice>
              <mc:Fallback>
                <p:oleObj name="Equation" r:id="rId10" imgW="228501" imgH="355446"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6675" y="4479925"/>
                        <a:ext cx="474663"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5"/>
          <p:cNvGrpSpPr>
            <a:grpSpLocks/>
          </p:cNvGrpSpPr>
          <p:nvPr/>
        </p:nvGrpSpPr>
        <p:grpSpPr bwMode="auto">
          <a:xfrm>
            <a:off x="2162175" y="5248275"/>
            <a:ext cx="1416050" cy="803275"/>
            <a:chOff x="1250" y="3193"/>
            <a:chExt cx="892" cy="506"/>
          </a:xfrm>
        </p:grpSpPr>
        <p:graphicFrame>
          <p:nvGraphicFramePr>
            <p:cNvPr id="12292" name="Object 12"/>
            <p:cNvGraphicFramePr>
              <a:graphicFrameLocks noChangeAspect="1"/>
            </p:cNvGraphicFramePr>
            <p:nvPr/>
          </p:nvGraphicFramePr>
          <p:xfrm>
            <a:off x="1250" y="3221"/>
            <a:ext cx="299" cy="461"/>
          </p:xfrm>
          <a:graphic>
            <a:graphicData uri="http://schemas.openxmlformats.org/presentationml/2006/ole">
              <mc:AlternateContent xmlns:mc="http://schemas.openxmlformats.org/markup-compatibility/2006">
                <mc:Choice xmlns:v="urn:schemas-microsoft-com:vml" Requires="v">
                  <p:oleObj spid="_x0000_s12663" name="Equation" r:id="rId11" imgW="228501" imgH="355446" progId="Equation.DSMT4">
                    <p:embed/>
                  </p:oleObj>
                </mc:Choice>
                <mc:Fallback>
                  <p:oleObj name="Equation" r:id="rId11" imgW="228501" imgH="355446"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0" y="3221"/>
                          <a:ext cx="299" cy="4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3"/>
            <p:cNvGraphicFramePr>
              <a:graphicFrameLocks noChangeAspect="1"/>
            </p:cNvGraphicFramePr>
            <p:nvPr/>
          </p:nvGraphicFramePr>
          <p:xfrm>
            <a:off x="1781" y="3193"/>
            <a:ext cx="361" cy="506"/>
          </p:xfrm>
          <a:graphic>
            <a:graphicData uri="http://schemas.openxmlformats.org/presentationml/2006/ole">
              <mc:AlternateContent xmlns:mc="http://schemas.openxmlformats.org/markup-compatibility/2006">
                <mc:Choice xmlns:v="urn:schemas-microsoft-com:vml" Requires="v">
                  <p:oleObj spid="_x0000_s12664" name="Equation" r:id="rId12" imgW="253800" imgH="355320" progId="Equation.DSMT4">
                    <p:embed/>
                  </p:oleObj>
                </mc:Choice>
                <mc:Fallback>
                  <p:oleObj name="Equation" r:id="rId12" imgW="253800" imgH="355320" progId="Equation.DSMT4">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81" y="3193"/>
                          <a:ext cx="361" cy="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7648" name="Rectangle 16"/>
          <p:cNvSpPr>
            <a:spLocks noChangeArrowheads="1"/>
          </p:cNvSpPr>
          <p:nvPr/>
        </p:nvSpPr>
        <p:spPr bwMode="auto">
          <a:xfrm>
            <a:off x="1460500" y="5930900"/>
            <a:ext cx="3517900" cy="495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aphicFrame>
        <p:nvGraphicFramePr>
          <p:cNvPr id="4" name="Objekt 3"/>
          <p:cNvGraphicFramePr>
            <a:graphicFrameLocks noChangeAspect="1"/>
          </p:cNvGraphicFramePr>
          <p:nvPr>
            <p:extLst>
              <p:ext uri="{D42A27DB-BD31-4B8C-83A1-F6EECF244321}">
                <p14:modId xmlns:p14="http://schemas.microsoft.com/office/powerpoint/2010/main" val="2690999145"/>
              </p:ext>
            </p:extLst>
          </p:nvPr>
        </p:nvGraphicFramePr>
        <p:xfrm>
          <a:off x="5721351" y="4965700"/>
          <a:ext cx="492125" cy="717550"/>
        </p:xfrm>
        <a:graphic>
          <a:graphicData uri="http://schemas.openxmlformats.org/presentationml/2006/ole">
            <mc:AlternateContent xmlns:mc="http://schemas.openxmlformats.org/markup-compatibility/2006">
              <mc:Choice xmlns:v="urn:schemas-microsoft-com:vml" Requires="v">
                <p:oleObj spid="_x0000_s12665" name="Equation" r:id="rId14" imgW="228600" imgH="330200" progId="Equation.DSMT4">
                  <p:embed/>
                </p:oleObj>
              </mc:Choice>
              <mc:Fallback>
                <p:oleObj name="Equation" r:id="rId14" imgW="228600" imgH="330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351" y="4965700"/>
                        <a:ext cx="4921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763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763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63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7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de-DE" smtClean="0"/>
              <a:t>Stochastische Approximation</a:t>
            </a:r>
          </a:p>
        </p:txBody>
      </p:sp>
      <p:sp>
        <p:nvSpPr>
          <p:cNvPr id="40965" name="Rectangle 3"/>
          <p:cNvSpPr>
            <a:spLocks noGrp="1" noChangeArrowheads="1"/>
          </p:cNvSpPr>
          <p:nvPr>
            <p:ph type="body" idx="1"/>
          </p:nvPr>
        </p:nvSpPr>
        <p:spPr>
          <a:xfrm>
            <a:off x="611188" y="1268413"/>
            <a:ext cx="8532812" cy="1411287"/>
          </a:xfrm>
        </p:spPr>
        <p:txBody>
          <a:bodyPr/>
          <a:lstStyle/>
          <a:p>
            <a:pPr marL="0" indent="0">
              <a:buFontTx/>
              <a:buNone/>
            </a:pPr>
            <a:r>
              <a:rPr lang="de-DE" dirty="0" smtClean="0"/>
              <a:t>Gesucht: </a:t>
            </a:r>
            <a:r>
              <a:rPr lang="de-DE" b="0" dirty="0" smtClean="0"/>
              <a:t>Nullstelle einer </a:t>
            </a:r>
            <a:r>
              <a:rPr lang="de-DE" b="0" dirty="0" err="1" smtClean="0"/>
              <a:t>stochast</a:t>
            </a:r>
            <a:r>
              <a:rPr lang="de-DE" b="0" dirty="0" smtClean="0"/>
              <a:t>. Funktion f(</a:t>
            </a:r>
            <a:r>
              <a:rPr lang="de-DE" b="0" dirty="0" err="1" smtClean="0"/>
              <a:t>x,w</a:t>
            </a:r>
            <a:r>
              <a:rPr lang="de-DE" b="0" dirty="0" smtClean="0"/>
              <a:t>)   </a:t>
            </a:r>
            <a:r>
              <a:rPr lang="de-DE" b="0" dirty="0" smtClean="0">
                <a:solidFill>
                  <a:schemeClr val="bg1">
                    <a:lumMod val="50000"/>
                  </a:schemeClr>
                </a:solidFill>
              </a:rPr>
              <a:t>= </a:t>
            </a:r>
            <a:r>
              <a:rPr lang="de-DE" b="0" dirty="0" smtClean="0">
                <a:solidFill>
                  <a:schemeClr val="bg1">
                    <a:lumMod val="50000"/>
                  </a:schemeClr>
                </a:solidFill>
              </a:rPr>
              <a:t>r‘(</a:t>
            </a:r>
            <a:r>
              <a:rPr lang="de-DE" b="0" dirty="0" err="1" smtClean="0">
                <a:solidFill>
                  <a:schemeClr val="bg1">
                    <a:lumMod val="50000"/>
                  </a:schemeClr>
                </a:solidFill>
              </a:rPr>
              <a:t>x,w</a:t>
            </a:r>
            <a:r>
              <a:rPr lang="de-DE" b="0" dirty="0" smtClean="0">
                <a:solidFill>
                  <a:schemeClr val="bg1">
                    <a:lumMod val="50000"/>
                  </a:schemeClr>
                </a:solidFill>
              </a:rPr>
              <a:t>)</a:t>
            </a:r>
          </a:p>
        </p:txBody>
      </p:sp>
      <p:grpSp>
        <p:nvGrpSpPr>
          <p:cNvPr id="40966" name="Group 115"/>
          <p:cNvGrpSpPr>
            <a:grpSpLocks/>
          </p:cNvGrpSpPr>
          <p:nvPr/>
        </p:nvGrpSpPr>
        <p:grpSpPr bwMode="auto">
          <a:xfrm>
            <a:off x="1476375" y="1752600"/>
            <a:ext cx="4968875" cy="2438400"/>
            <a:chOff x="439" y="1084"/>
            <a:chExt cx="3655" cy="1813"/>
          </a:xfrm>
        </p:grpSpPr>
        <p:sp>
          <p:nvSpPr>
            <p:cNvPr id="40971" name="Rectangle 19"/>
            <p:cNvSpPr>
              <a:spLocks noChangeArrowheads="1"/>
            </p:cNvSpPr>
            <p:nvPr/>
          </p:nvSpPr>
          <p:spPr bwMode="auto">
            <a:xfrm>
              <a:off x="439" y="117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F</a:t>
              </a:r>
              <a:endParaRPr lang="de-DE"/>
            </a:p>
          </p:txBody>
        </p:sp>
        <p:sp>
          <p:nvSpPr>
            <p:cNvPr id="40972" name="Rectangle 20"/>
            <p:cNvSpPr>
              <a:spLocks noChangeArrowheads="1"/>
            </p:cNvSpPr>
            <p:nvPr/>
          </p:nvSpPr>
          <p:spPr bwMode="auto">
            <a:xfrm>
              <a:off x="513" y="1174"/>
              <a:ext cx="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0973" name="Rectangle 21"/>
            <p:cNvSpPr>
              <a:spLocks noChangeArrowheads="1"/>
            </p:cNvSpPr>
            <p:nvPr/>
          </p:nvSpPr>
          <p:spPr bwMode="auto">
            <a:xfrm>
              <a:off x="559" y="117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w</a:t>
              </a:r>
              <a:endParaRPr lang="de-DE"/>
            </a:p>
          </p:txBody>
        </p:sp>
        <p:sp>
          <p:nvSpPr>
            <p:cNvPr id="40974" name="Rectangle 22"/>
            <p:cNvSpPr>
              <a:spLocks noChangeArrowheads="1"/>
            </p:cNvSpPr>
            <p:nvPr/>
          </p:nvSpPr>
          <p:spPr bwMode="auto">
            <a:xfrm>
              <a:off x="656" y="1174"/>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0975" name="Rectangle 23"/>
            <p:cNvSpPr>
              <a:spLocks noChangeArrowheads="1"/>
            </p:cNvSpPr>
            <p:nvPr/>
          </p:nvSpPr>
          <p:spPr bwMode="auto">
            <a:xfrm>
              <a:off x="2734" y="1174"/>
              <a:ext cx="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76" name="Rectangle 24"/>
            <p:cNvSpPr>
              <a:spLocks noChangeArrowheads="1"/>
            </p:cNvSpPr>
            <p:nvPr/>
          </p:nvSpPr>
          <p:spPr bwMode="auto">
            <a:xfrm>
              <a:off x="2770" y="1174"/>
              <a:ext cx="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77" name="Rectangle 25"/>
            <p:cNvSpPr>
              <a:spLocks noChangeArrowheads="1"/>
            </p:cNvSpPr>
            <p:nvPr/>
          </p:nvSpPr>
          <p:spPr bwMode="auto">
            <a:xfrm>
              <a:off x="2802" y="117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78" name="Rectangle 26"/>
            <p:cNvSpPr>
              <a:spLocks noChangeArrowheads="1"/>
            </p:cNvSpPr>
            <p:nvPr/>
          </p:nvSpPr>
          <p:spPr bwMode="auto">
            <a:xfrm>
              <a:off x="2838" y="1174"/>
              <a:ext cx="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79" name="Rectangle 27"/>
            <p:cNvSpPr>
              <a:spLocks noChangeArrowheads="1"/>
            </p:cNvSpPr>
            <p:nvPr/>
          </p:nvSpPr>
          <p:spPr bwMode="auto">
            <a:xfrm>
              <a:off x="2870" y="117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80" name="Rectangle 28"/>
            <p:cNvSpPr>
              <a:spLocks noChangeArrowheads="1"/>
            </p:cNvSpPr>
            <p:nvPr/>
          </p:nvSpPr>
          <p:spPr bwMode="auto">
            <a:xfrm>
              <a:off x="2903" y="117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81" name="Rectangle 29"/>
            <p:cNvSpPr>
              <a:spLocks noChangeArrowheads="1"/>
            </p:cNvSpPr>
            <p:nvPr/>
          </p:nvSpPr>
          <p:spPr bwMode="auto">
            <a:xfrm>
              <a:off x="2938" y="117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82" name="Rectangle 30"/>
            <p:cNvSpPr>
              <a:spLocks noChangeArrowheads="1"/>
            </p:cNvSpPr>
            <p:nvPr/>
          </p:nvSpPr>
          <p:spPr bwMode="auto">
            <a:xfrm>
              <a:off x="2971" y="1174"/>
              <a:ext cx="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83" name="Rectangle 31"/>
            <p:cNvSpPr>
              <a:spLocks noChangeArrowheads="1"/>
            </p:cNvSpPr>
            <p:nvPr/>
          </p:nvSpPr>
          <p:spPr bwMode="auto">
            <a:xfrm>
              <a:off x="3006" y="1174"/>
              <a:ext cx="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84" name="Rectangle 32"/>
            <p:cNvSpPr>
              <a:spLocks noChangeArrowheads="1"/>
            </p:cNvSpPr>
            <p:nvPr/>
          </p:nvSpPr>
          <p:spPr bwMode="auto">
            <a:xfrm>
              <a:off x="3040" y="1174"/>
              <a:ext cx="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a:t>
              </a:r>
              <a:endParaRPr lang="de-DE"/>
            </a:p>
          </p:txBody>
        </p:sp>
        <p:sp>
          <p:nvSpPr>
            <p:cNvPr id="40985" name="Rectangle 33"/>
            <p:cNvSpPr>
              <a:spLocks noChangeArrowheads="1"/>
            </p:cNvSpPr>
            <p:nvPr/>
          </p:nvSpPr>
          <p:spPr bwMode="auto">
            <a:xfrm>
              <a:off x="3100" y="1174"/>
              <a:ext cx="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0986" name="Rectangle 34"/>
            <p:cNvSpPr>
              <a:spLocks noChangeArrowheads="1"/>
            </p:cNvSpPr>
            <p:nvPr/>
          </p:nvSpPr>
          <p:spPr bwMode="auto">
            <a:xfrm>
              <a:off x="3126" y="1174"/>
              <a:ext cx="1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w</a:t>
              </a:r>
              <a:endParaRPr lang="de-DE"/>
            </a:p>
          </p:txBody>
        </p:sp>
        <p:sp>
          <p:nvSpPr>
            <p:cNvPr id="40987" name="Rectangle 35"/>
            <p:cNvSpPr>
              <a:spLocks noChangeArrowheads="1"/>
            </p:cNvSpPr>
            <p:nvPr/>
          </p:nvSpPr>
          <p:spPr bwMode="auto">
            <a:xfrm>
              <a:off x="3223" y="1174"/>
              <a:ext cx="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0988" name="Rectangle 36"/>
            <p:cNvSpPr>
              <a:spLocks noChangeArrowheads="1"/>
            </p:cNvSpPr>
            <p:nvPr/>
          </p:nvSpPr>
          <p:spPr bwMode="auto">
            <a:xfrm>
              <a:off x="3268" y="117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w</a:t>
              </a:r>
              <a:endParaRPr lang="de-DE"/>
            </a:p>
          </p:txBody>
        </p:sp>
        <p:sp>
          <p:nvSpPr>
            <p:cNvPr id="40989" name="Rectangle 37"/>
            <p:cNvSpPr>
              <a:spLocks noChangeArrowheads="1"/>
            </p:cNvSpPr>
            <p:nvPr/>
          </p:nvSpPr>
          <p:spPr bwMode="auto">
            <a:xfrm>
              <a:off x="3367" y="1174"/>
              <a:ext cx="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0990" name="Rectangle 38"/>
            <p:cNvSpPr>
              <a:spLocks noChangeArrowheads="1"/>
            </p:cNvSpPr>
            <p:nvPr/>
          </p:nvSpPr>
          <p:spPr bwMode="auto">
            <a:xfrm>
              <a:off x="3434" y="1174"/>
              <a:ext cx="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0991" name="Rectangle 39"/>
            <p:cNvSpPr>
              <a:spLocks noChangeArrowheads="1"/>
            </p:cNvSpPr>
            <p:nvPr/>
          </p:nvSpPr>
          <p:spPr bwMode="auto">
            <a:xfrm>
              <a:off x="3459" y="1174"/>
              <a:ext cx="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92" name="Rectangle 40"/>
            <p:cNvSpPr>
              <a:spLocks noChangeArrowheads="1"/>
            </p:cNvSpPr>
            <p:nvPr/>
          </p:nvSpPr>
          <p:spPr bwMode="auto">
            <a:xfrm>
              <a:off x="3495" y="1174"/>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0993" name="Rectangle 41"/>
            <p:cNvSpPr>
              <a:spLocks noChangeArrowheads="1"/>
            </p:cNvSpPr>
            <p:nvPr/>
          </p:nvSpPr>
          <p:spPr bwMode="auto">
            <a:xfrm>
              <a:off x="3570" y="1174"/>
              <a:ext cx="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94" name="Rectangle 42"/>
            <p:cNvSpPr>
              <a:spLocks noChangeArrowheads="1"/>
            </p:cNvSpPr>
            <p:nvPr/>
          </p:nvSpPr>
          <p:spPr bwMode="auto">
            <a:xfrm>
              <a:off x="3602" y="1174"/>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b</a:t>
              </a:r>
              <a:endParaRPr lang="de-DE"/>
            </a:p>
          </p:txBody>
        </p:sp>
        <p:sp>
          <p:nvSpPr>
            <p:cNvPr id="40995" name="Rectangle 43"/>
            <p:cNvSpPr>
              <a:spLocks noChangeArrowheads="1"/>
            </p:cNvSpPr>
            <p:nvPr/>
          </p:nvSpPr>
          <p:spPr bwMode="auto">
            <a:xfrm>
              <a:off x="2161" y="2219"/>
              <a:ext cx="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96" name="Rectangle 44"/>
            <p:cNvSpPr>
              <a:spLocks noChangeArrowheads="1"/>
            </p:cNvSpPr>
            <p:nvPr/>
          </p:nvSpPr>
          <p:spPr bwMode="auto">
            <a:xfrm>
              <a:off x="2196" y="2219"/>
              <a:ext cx="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97" name="Rectangle 45"/>
            <p:cNvSpPr>
              <a:spLocks noChangeArrowheads="1"/>
            </p:cNvSpPr>
            <p:nvPr/>
          </p:nvSpPr>
          <p:spPr bwMode="auto">
            <a:xfrm>
              <a:off x="2229" y="2219"/>
              <a:ext cx="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98" name="Rectangle 46"/>
            <p:cNvSpPr>
              <a:spLocks noChangeArrowheads="1"/>
            </p:cNvSpPr>
            <p:nvPr/>
          </p:nvSpPr>
          <p:spPr bwMode="auto">
            <a:xfrm>
              <a:off x="2265" y="2219"/>
              <a:ext cx="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0999" name="Rectangle 47"/>
            <p:cNvSpPr>
              <a:spLocks noChangeArrowheads="1"/>
            </p:cNvSpPr>
            <p:nvPr/>
          </p:nvSpPr>
          <p:spPr bwMode="auto">
            <a:xfrm>
              <a:off x="2297" y="2219"/>
              <a:ext cx="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1000" name="Rectangle 48"/>
            <p:cNvSpPr>
              <a:spLocks noChangeArrowheads="1"/>
            </p:cNvSpPr>
            <p:nvPr/>
          </p:nvSpPr>
          <p:spPr bwMode="auto">
            <a:xfrm>
              <a:off x="2333" y="2219"/>
              <a:ext cx="11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w</a:t>
              </a:r>
              <a:endParaRPr lang="de-DE"/>
            </a:p>
          </p:txBody>
        </p:sp>
        <p:sp>
          <p:nvSpPr>
            <p:cNvPr id="41001" name="Rectangle 49"/>
            <p:cNvSpPr>
              <a:spLocks noChangeArrowheads="1"/>
            </p:cNvSpPr>
            <p:nvPr/>
          </p:nvSpPr>
          <p:spPr bwMode="auto">
            <a:xfrm>
              <a:off x="2430" y="2219"/>
              <a:ext cx="7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1002" name="Rectangle 50"/>
            <p:cNvSpPr>
              <a:spLocks noChangeArrowheads="1"/>
            </p:cNvSpPr>
            <p:nvPr/>
          </p:nvSpPr>
          <p:spPr bwMode="auto">
            <a:xfrm>
              <a:off x="3887" y="2219"/>
              <a:ext cx="1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w</a:t>
              </a:r>
              <a:endParaRPr lang="de-DE"/>
            </a:p>
          </p:txBody>
        </p:sp>
        <p:sp>
          <p:nvSpPr>
            <p:cNvPr id="41003" name="Rectangle 51"/>
            <p:cNvSpPr>
              <a:spLocks noChangeArrowheads="1"/>
            </p:cNvSpPr>
            <p:nvPr/>
          </p:nvSpPr>
          <p:spPr bwMode="auto">
            <a:xfrm>
              <a:off x="1009" y="2568"/>
              <a:ext cx="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f</a:t>
              </a:r>
              <a:endParaRPr lang="de-DE"/>
            </a:p>
          </p:txBody>
        </p:sp>
        <p:sp>
          <p:nvSpPr>
            <p:cNvPr id="41004" name="Rectangle 52"/>
            <p:cNvSpPr>
              <a:spLocks noChangeArrowheads="1"/>
            </p:cNvSpPr>
            <p:nvPr/>
          </p:nvSpPr>
          <p:spPr bwMode="auto">
            <a:xfrm>
              <a:off x="1054" y="2568"/>
              <a:ext cx="6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a:t>
              </a:r>
              <a:endParaRPr lang="de-DE" sz="2400"/>
            </a:p>
          </p:txBody>
        </p:sp>
        <p:sp>
          <p:nvSpPr>
            <p:cNvPr id="41005" name="Rectangle 53"/>
            <p:cNvSpPr>
              <a:spLocks noChangeArrowheads="1"/>
            </p:cNvSpPr>
            <p:nvPr/>
          </p:nvSpPr>
          <p:spPr bwMode="auto">
            <a:xfrm>
              <a:off x="1099" y="2568"/>
              <a:ext cx="89"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x</a:t>
              </a:r>
              <a:endParaRPr lang="de-DE" sz="2400"/>
            </a:p>
          </p:txBody>
        </p:sp>
        <p:sp>
          <p:nvSpPr>
            <p:cNvPr id="41006" name="Rectangle 54"/>
            <p:cNvSpPr>
              <a:spLocks noChangeArrowheads="1"/>
            </p:cNvSpPr>
            <p:nvPr/>
          </p:nvSpPr>
          <p:spPr bwMode="auto">
            <a:xfrm>
              <a:off x="1166" y="2568"/>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1007" name="Rectangle 55"/>
            <p:cNvSpPr>
              <a:spLocks noChangeArrowheads="1"/>
            </p:cNvSpPr>
            <p:nvPr/>
          </p:nvSpPr>
          <p:spPr bwMode="auto">
            <a:xfrm>
              <a:off x="1200" y="2568"/>
              <a:ext cx="129"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w</a:t>
              </a:r>
              <a:endParaRPr lang="de-DE" sz="2400"/>
            </a:p>
          </p:txBody>
        </p:sp>
        <p:sp>
          <p:nvSpPr>
            <p:cNvPr id="41008" name="Rectangle 56"/>
            <p:cNvSpPr>
              <a:spLocks noChangeArrowheads="1"/>
            </p:cNvSpPr>
            <p:nvPr/>
          </p:nvSpPr>
          <p:spPr bwMode="auto">
            <a:xfrm>
              <a:off x="1297" y="2568"/>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t>
              </a:r>
              <a:endParaRPr lang="de-DE"/>
            </a:p>
          </p:txBody>
        </p:sp>
        <p:sp>
          <p:nvSpPr>
            <p:cNvPr id="41009" name="Freeform 57"/>
            <p:cNvSpPr>
              <a:spLocks/>
            </p:cNvSpPr>
            <p:nvPr/>
          </p:nvSpPr>
          <p:spPr bwMode="auto">
            <a:xfrm>
              <a:off x="789" y="1084"/>
              <a:ext cx="64" cy="81"/>
            </a:xfrm>
            <a:custGeom>
              <a:avLst/>
              <a:gdLst>
                <a:gd name="T0" fmla="*/ 35 w 64"/>
                <a:gd name="T1" fmla="*/ 81 h 81"/>
                <a:gd name="T2" fmla="*/ 64 w 64"/>
                <a:gd name="T3" fmla="*/ 81 h 81"/>
                <a:gd name="T4" fmla="*/ 35 w 64"/>
                <a:gd name="T5" fmla="*/ 0 h 81"/>
                <a:gd name="T6" fmla="*/ 0 w 64"/>
                <a:gd name="T7" fmla="*/ 81 h 81"/>
                <a:gd name="T8" fmla="*/ 35 w 64"/>
                <a:gd name="T9" fmla="*/ 81 h 81"/>
                <a:gd name="T10" fmla="*/ 0 60000 65536"/>
                <a:gd name="T11" fmla="*/ 0 60000 65536"/>
                <a:gd name="T12" fmla="*/ 0 60000 65536"/>
                <a:gd name="T13" fmla="*/ 0 60000 65536"/>
                <a:gd name="T14" fmla="*/ 0 60000 65536"/>
                <a:gd name="T15" fmla="*/ 0 w 64"/>
                <a:gd name="T16" fmla="*/ 0 h 81"/>
                <a:gd name="T17" fmla="*/ 64 w 64"/>
                <a:gd name="T18" fmla="*/ 81 h 81"/>
              </a:gdLst>
              <a:ahLst/>
              <a:cxnLst>
                <a:cxn ang="T10">
                  <a:pos x="T0" y="T1"/>
                </a:cxn>
                <a:cxn ang="T11">
                  <a:pos x="T2" y="T3"/>
                </a:cxn>
                <a:cxn ang="T12">
                  <a:pos x="T4" y="T5"/>
                </a:cxn>
                <a:cxn ang="T13">
                  <a:pos x="T6" y="T7"/>
                </a:cxn>
                <a:cxn ang="T14">
                  <a:pos x="T8" y="T9"/>
                </a:cxn>
              </a:cxnLst>
              <a:rect l="T15" t="T16" r="T17" b="T18"/>
              <a:pathLst>
                <a:path w="64" h="81">
                  <a:moveTo>
                    <a:pt x="35" y="81"/>
                  </a:moveTo>
                  <a:lnTo>
                    <a:pt x="64" y="81"/>
                  </a:lnTo>
                  <a:lnTo>
                    <a:pt x="35" y="0"/>
                  </a:lnTo>
                  <a:lnTo>
                    <a:pt x="0" y="81"/>
                  </a:lnTo>
                  <a:lnTo>
                    <a:pt x="3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010" name="Line 58"/>
            <p:cNvSpPr>
              <a:spLocks noChangeShapeType="1"/>
            </p:cNvSpPr>
            <p:nvPr/>
          </p:nvSpPr>
          <p:spPr bwMode="auto">
            <a:xfrm>
              <a:off x="824" y="1165"/>
              <a:ext cx="1" cy="17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1" name="Freeform 59"/>
            <p:cNvSpPr>
              <a:spLocks/>
            </p:cNvSpPr>
            <p:nvPr/>
          </p:nvSpPr>
          <p:spPr bwMode="auto">
            <a:xfrm>
              <a:off x="4013" y="2167"/>
              <a:ext cx="81" cy="65"/>
            </a:xfrm>
            <a:custGeom>
              <a:avLst/>
              <a:gdLst>
                <a:gd name="T0" fmla="*/ 0 w 81"/>
                <a:gd name="T1" fmla="*/ 32 h 65"/>
                <a:gd name="T2" fmla="*/ 0 w 81"/>
                <a:gd name="T3" fmla="*/ 65 h 65"/>
                <a:gd name="T4" fmla="*/ 81 w 81"/>
                <a:gd name="T5" fmla="*/ 32 h 65"/>
                <a:gd name="T6" fmla="*/ 0 w 81"/>
                <a:gd name="T7" fmla="*/ 0 h 65"/>
                <a:gd name="T8" fmla="*/ 0 w 81"/>
                <a:gd name="T9" fmla="*/ 32 h 65"/>
                <a:gd name="T10" fmla="*/ 0 60000 65536"/>
                <a:gd name="T11" fmla="*/ 0 60000 65536"/>
                <a:gd name="T12" fmla="*/ 0 60000 65536"/>
                <a:gd name="T13" fmla="*/ 0 60000 65536"/>
                <a:gd name="T14" fmla="*/ 0 60000 65536"/>
                <a:gd name="T15" fmla="*/ 0 w 81"/>
                <a:gd name="T16" fmla="*/ 0 h 65"/>
                <a:gd name="T17" fmla="*/ 81 w 81"/>
                <a:gd name="T18" fmla="*/ 65 h 65"/>
              </a:gdLst>
              <a:ahLst/>
              <a:cxnLst>
                <a:cxn ang="T10">
                  <a:pos x="T0" y="T1"/>
                </a:cxn>
                <a:cxn ang="T11">
                  <a:pos x="T2" y="T3"/>
                </a:cxn>
                <a:cxn ang="T12">
                  <a:pos x="T4" y="T5"/>
                </a:cxn>
                <a:cxn ang="T13">
                  <a:pos x="T6" y="T7"/>
                </a:cxn>
                <a:cxn ang="T14">
                  <a:pos x="T8" y="T9"/>
                </a:cxn>
              </a:cxnLst>
              <a:rect l="T15" t="T16" r="T17" b="T18"/>
              <a:pathLst>
                <a:path w="81" h="65">
                  <a:moveTo>
                    <a:pt x="0" y="32"/>
                  </a:moveTo>
                  <a:lnTo>
                    <a:pt x="0" y="65"/>
                  </a:lnTo>
                  <a:lnTo>
                    <a:pt x="81" y="32"/>
                  </a:lnTo>
                  <a:lnTo>
                    <a:pt x="0" y="0"/>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012" name="Line 60"/>
            <p:cNvSpPr>
              <a:spLocks noChangeShapeType="1"/>
            </p:cNvSpPr>
            <p:nvPr/>
          </p:nvSpPr>
          <p:spPr bwMode="auto">
            <a:xfrm flipH="1">
              <a:off x="834" y="2199"/>
              <a:ext cx="3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3" name="Line 75"/>
            <p:cNvSpPr>
              <a:spLocks noChangeShapeType="1"/>
            </p:cNvSpPr>
            <p:nvPr/>
          </p:nvSpPr>
          <p:spPr bwMode="auto">
            <a:xfrm>
              <a:off x="2501" y="24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4" name="Freeform 77"/>
            <p:cNvSpPr>
              <a:spLocks/>
            </p:cNvSpPr>
            <p:nvPr/>
          </p:nvSpPr>
          <p:spPr bwMode="auto">
            <a:xfrm>
              <a:off x="960" y="1650"/>
              <a:ext cx="2923" cy="1228"/>
            </a:xfrm>
            <a:custGeom>
              <a:avLst/>
              <a:gdLst>
                <a:gd name="T0" fmla="*/ 0 w 2923"/>
                <a:gd name="T1" fmla="*/ 1212 h 1228"/>
                <a:gd name="T2" fmla="*/ 139 w 2923"/>
                <a:gd name="T3" fmla="*/ 1225 h 1228"/>
                <a:gd name="T4" fmla="*/ 217 w 2923"/>
                <a:gd name="T5" fmla="*/ 1228 h 1228"/>
                <a:gd name="T6" fmla="*/ 389 w 2923"/>
                <a:gd name="T7" fmla="*/ 1208 h 1228"/>
                <a:gd name="T8" fmla="*/ 486 w 2923"/>
                <a:gd name="T9" fmla="*/ 1183 h 1228"/>
                <a:gd name="T10" fmla="*/ 596 w 2923"/>
                <a:gd name="T11" fmla="*/ 1144 h 1228"/>
                <a:gd name="T12" fmla="*/ 722 w 2923"/>
                <a:gd name="T13" fmla="*/ 1089 h 1228"/>
                <a:gd name="T14" fmla="*/ 793 w 2923"/>
                <a:gd name="T15" fmla="*/ 1050 h 1228"/>
                <a:gd name="T16" fmla="*/ 949 w 2923"/>
                <a:gd name="T17" fmla="*/ 959 h 1228"/>
                <a:gd name="T18" fmla="*/ 1127 w 2923"/>
                <a:gd name="T19" fmla="*/ 843 h 1228"/>
                <a:gd name="T20" fmla="*/ 1411 w 2923"/>
                <a:gd name="T21" fmla="*/ 649 h 1228"/>
                <a:gd name="T22" fmla="*/ 1696 w 2923"/>
                <a:gd name="T23" fmla="*/ 452 h 1228"/>
                <a:gd name="T24" fmla="*/ 1874 w 2923"/>
                <a:gd name="T25" fmla="*/ 332 h 1228"/>
                <a:gd name="T26" fmla="*/ 2036 w 2923"/>
                <a:gd name="T27" fmla="*/ 236 h 1228"/>
                <a:gd name="T28" fmla="*/ 2033 w 2923"/>
                <a:gd name="T29" fmla="*/ 239 h 1228"/>
                <a:gd name="T30" fmla="*/ 2172 w 2923"/>
                <a:gd name="T31" fmla="*/ 168 h 1228"/>
                <a:gd name="T32" fmla="*/ 2298 w 2923"/>
                <a:gd name="T33" fmla="*/ 119 h 1228"/>
                <a:gd name="T34" fmla="*/ 2467 w 2923"/>
                <a:gd name="T35" fmla="*/ 64 h 1228"/>
                <a:gd name="T36" fmla="*/ 2664 w 2923"/>
                <a:gd name="T37" fmla="*/ 32 h 1228"/>
                <a:gd name="T38" fmla="*/ 2842 w 2923"/>
                <a:gd name="T39" fmla="*/ 19 h 1228"/>
                <a:gd name="T40" fmla="*/ 2923 w 2923"/>
                <a:gd name="T41" fmla="*/ 0 h 1228"/>
                <a:gd name="T42" fmla="*/ 2752 w 2923"/>
                <a:gd name="T43" fmla="*/ 3 h 1228"/>
                <a:gd name="T44" fmla="*/ 2567 w 2923"/>
                <a:gd name="T45" fmla="*/ 25 h 1228"/>
                <a:gd name="T46" fmla="*/ 2353 w 2923"/>
                <a:gd name="T47" fmla="*/ 77 h 1228"/>
                <a:gd name="T48" fmla="*/ 2234 w 2923"/>
                <a:gd name="T49" fmla="*/ 122 h 1228"/>
                <a:gd name="T50" fmla="*/ 2101 w 2923"/>
                <a:gd name="T51" fmla="*/ 181 h 1228"/>
                <a:gd name="T52" fmla="*/ 2027 w 2923"/>
                <a:gd name="T53" fmla="*/ 219 h 1228"/>
                <a:gd name="T54" fmla="*/ 1865 w 2923"/>
                <a:gd name="T55" fmla="*/ 316 h 1228"/>
                <a:gd name="T56" fmla="*/ 1687 w 2923"/>
                <a:gd name="T57" fmla="*/ 436 h 1228"/>
                <a:gd name="T58" fmla="*/ 1402 w 2923"/>
                <a:gd name="T59" fmla="*/ 633 h 1228"/>
                <a:gd name="T60" fmla="*/ 1117 w 2923"/>
                <a:gd name="T61" fmla="*/ 827 h 1228"/>
                <a:gd name="T62" fmla="*/ 939 w 2923"/>
                <a:gd name="T63" fmla="*/ 943 h 1228"/>
                <a:gd name="T64" fmla="*/ 784 w 2923"/>
                <a:gd name="T65" fmla="*/ 1034 h 1228"/>
                <a:gd name="T66" fmla="*/ 787 w 2923"/>
                <a:gd name="T67" fmla="*/ 1034 h 1228"/>
                <a:gd name="T68" fmla="*/ 654 w 2923"/>
                <a:gd name="T69" fmla="*/ 1098 h 1228"/>
                <a:gd name="T70" fmla="*/ 537 w 2923"/>
                <a:gd name="T71" fmla="*/ 1144 h 1228"/>
                <a:gd name="T72" fmla="*/ 434 w 2923"/>
                <a:gd name="T73" fmla="*/ 1176 h 1228"/>
                <a:gd name="T74" fmla="*/ 295 w 2923"/>
                <a:gd name="T75" fmla="*/ 1202 h 1228"/>
                <a:gd name="T76" fmla="*/ 217 w 2923"/>
                <a:gd name="T77" fmla="*/ 1218 h 1228"/>
                <a:gd name="T78" fmla="*/ 143 w 2923"/>
                <a:gd name="T79" fmla="*/ 1205 h 1228"/>
                <a:gd name="T80" fmla="*/ 0 w 2923"/>
                <a:gd name="T81" fmla="*/ 1192 h 1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23"/>
                <a:gd name="T124" fmla="*/ 0 h 1228"/>
                <a:gd name="T125" fmla="*/ 2923 w 2923"/>
                <a:gd name="T126" fmla="*/ 1228 h 1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23" h="1228">
                  <a:moveTo>
                    <a:pt x="0" y="1192"/>
                  </a:moveTo>
                  <a:lnTo>
                    <a:pt x="0" y="1212"/>
                  </a:lnTo>
                  <a:lnTo>
                    <a:pt x="68" y="1221"/>
                  </a:lnTo>
                  <a:lnTo>
                    <a:pt x="139" y="1225"/>
                  </a:lnTo>
                  <a:lnTo>
                    <a:pt x="214" y="1228"/>
                  </a:lnTo>
                  <a:lnTo>
                    <a:pt x="217" y="1228"/>
                  </a:lnTo>
                  <a:lnTo>
                    <a:pt x="298" y="1221"/>
                  </a:lnTo>
                  <a:lnTo>
                    <a:pt x="389" y="1208"/>
                  </a:lnTo>
                  <a:lnTo>
                    <a:pt x="437" y="1195"/>
                  </a:lnTo>
                  <a:lnTo>
                    <a:pt x="486" y="1183"/>
                  </a:lnTo>
                  <a:lnTo>
                    <a:pt x="541" y="1163"/>
                  </a:lnTo>
                  <a:lnTo>
                    <a:pt x="596" y="1144"/>
                  </a:lnTo>
                  <a:lnTo>
                    <a:pt x="657" y="1118"/>
                  </a:lnTo>
                  <a:lnTo>
                    <a:pt x="722" y="1089"/>
                  </a:lnTo>
                  <a:lnTo>
                    <a:pt x="790" y="1053"/>
                  </a:lnTo>
                  <a:lnTo>
                    <a:pt x="793" y="1050"/>
                  </a:lnTo>
                  <a:lnTo>
                    <a:pt x="868" y="1008"/>
                  </a:lnTo>
                  <a:lnTo>
                    <a:pt x="949" y="959"/>
                  </a:lnTo>
                  <a:lnTo>
                    <a:pt x="1036" y="905"/>
                  </a:lnTo>
                  <a:lnTo>
                    <a:pt x="1127" y="843"/>
                  </a:lnTo>
                  <a:lnTo>
                    <a:pt x="1220" y="779"/>
                  </a:lnTo>
                  <a:lnTo>
                    <a:pt x="1411" y="649"/>
                  </a:lnTo>
                  <a:lnTo>
                    <a:pt x="1602" y="513"/>
                  </a:lnTo>
                  <a:lnTo>
                    <a:pt x="1696" y="452"/>
                  </a:lnTo>
                  <a:lnTo>
                    <a:pt x="1787" y="391"/>
                  </a:lnTo>
                  <a:lnTo>
                    <a:pt x="1874" y="332"/>
                  </a:lnTo>
                  <a:lnTo>
                    <a:pt x="1959" y="281"/>
                  </a:lnTo>
                  <a:lnTo>
                    <a:pt x="2036" y="236"/>
                  </a:lnTo>
                  <a:lnTo>
                    <a:pt x="2033" y="229"/>
                  </a:lnTo>
                  <a:lnTo>
                    <a:pt x="2033" y="239"/>
                  </a:lnTo>
                  <a:lnTo>
                    <a:pt x="2107" y="200"/>
                  </a:lnTo>
                  <a:lnTo>
                    <a:pt x="2172" y="168"/>
                  </a:lnTo>
                  <a:lnTo>
                    <a:pt x="2237" y="142"/>
                  </a:lnTo>
                  <a:lnTo>
                    <a:pt x="2298" y="119"/>
                  </a:lnTo>
                  <a:lnTo>
                    <a:pt x="2357" y="97"/>
                  </a:lnTo>
                  <a:lnTo>
                    <a:pt x="2467" y="64"/>
                  </a:lnTo>
                  <a:lnTo>
                    <a:pt x="2570" y="45"/>
                  </a:lnTo>
                  <a:lnTo>
                    <a:pt x="2664" y="32"/>
                  </a:lnTo>
                  <a:lnTo>
                    <a:pt x="2755" y="22"/>
                  </a:lnTo>
                  <a:lnTo>
                    <a:pt x="2842" y="19"/>
                  </a:lnTo>
                  <a:lnTo>
                    <a:pt x="2923" y="19"/>
                  </a:lnTo>
                  <a:lnTo>
                    <a:pt x="2923" y="0"/>
                  </a:lnTo>
                  <a:lnTo>
                    <a:pt x="2839" y="0"/>
                  </a:lnTo>
                  <a:lnTo>
                    <a:pt x="2752" y="3"/>
                  </a:lnTo>
                  <a:lnTo>
                    <a:pt x="2661" y="13"/>
                  </a:lnTo>
                  <a:lnTo>
                    <a:pt x="2567" y="25"/>
                  </a:lnTo>
                  <a:lnTo>
                    <a:pt x="2463" y="45"/>
                  </a:lnTo>
                  <a:lnTo>
                    <a:pt x="2353" y="77"/>
                  </a:lnTo>
                  <a:lnTo>
                    <a:pt x="2295" y="100"/>
                  </a:lnTo>
                  <a:lnTo>
                    <a:pt x="2234" y="122"/>
                  </a:lnTo>
                  <a:lnTo>
                    <a:pt x="2169" y="148"/>
                  </a:lnTo>
                  <a:lnTo>
                    <a:pt x="2101" y="181"/>
                  </a:lnTo>
                  <a:lnTo>
                    <a:pt x="2030" y="219"/>
                  </a:lnTo>
                  <a:lnTo>
                    <a:pt x="2027" y="219"/>
                  </a:lnTo>
                  <a:lnTo>
                    <a:pt x="1949" y="265"/>
                  </a:lnTo>
                  <a:lnTo>
                    <a:pt x="1865" y="316"/>
                  </a:lnTo>
                  <a:lnTo>
                    <a:pt x="1777" y="375"/>
                  </a:lnTo>
                  <a:lnTo>
                    <a:pt x="1687" y="436"/>
                  </a:lnTo>
                  <a:lnTo>
                    <a:pt x="1593" y="497"/>
                  </a:lnTo>
                  <a:lnTo>
                    <a:pt x="1402" y="633"/>
                  </a:lnTo>
                  <a:lnTo>
                    <a:pt x="1211" y="762"/>
                  </a:lnTo>
                  <a:lnTo>
                    <a:pt x="1117" y="827"/>
                  </a:lnTo>
                  <a:lnTo>
                    <a:pt x="1026" y="888"/>
                  </a:lnTo>
                  <a:lnTo>
                    <a:pt x="939" y="943"/>
                  </a:lnTo>
                  <a:lnTo>
                    <a:pt x="858" y="992"/>
                  </a:lnTo>
                  <a:lnTo>
                    <a:pt x="784" y="1034"/>
                  </a:lnTo>
                  <a:lnTo>
                    <a:pt x="787" y="1044"/>
                  </a:lnTo>
                  <a:lnTo>
                    <a:pt x="787" y="1034"/>
                  </a:lnTo>
                  <a:lnTo>
                    <a:pt x="716" y="1069"/>
                  </a:lnTo>
                  <a:lnTo>
                    <a:pt x="654" y="1098"/>
                  </a:lnTo>
                  <a:lnTo>
                    <a:pt x="593" y="1124"/>
                  </a:lnTo>
                  <a:lnTo>
                    <a:pt x="537" y="1144"/>
                  </a:lnTo>
                  <a:lnTo>
                    <a:pt x="482" y="1163"/>
                  </a:lnTo>
                  <a:lnTo>
                    <a:pt x="434" y="1176"/>
                  </a:lnTo>
                  <a:lnTo>
                    <a:pt x="385" y="1189"/>
                  </a:lnTo>
                  <a:lnTo>
                    <a:pt x="295" y="1202"/>
                  </a:lnTo>
                  <a:lnTo>
                    <a:pt x="214" y="1208"/>
                  </a:lnTo>
                  <a:lnTo>
                    <a:pt x="217" y="1218"/>
                  </a:lnTo>
                  <a:lnTo>
                    <a:pt x="217" y="1208"/>
                  </a:lnTo>
                  <a:lnTo>
                    <a:pt x="143" y="1205"/>
                  </a:lnTo>
                  <a:lnTo>
                    <a:pt x="71" y="1202"/>
                  </a:lnTo>
                  <a:lnTo>
                    <a:pt x="0" y="1192"/>
                  </a:lnTo>
                  <a:close/>
                </a:path>
              </a:pathLst>
            </a:custGeom>
            <a:solidFill>
              <a:srgbClr val="000000"/>
            </a:solidFill>
            <a:ln w="9525">
              <a:solidFill>
                <a:schemeClr val="accent1"/>
              </a:solidFill>
              <a:round/>
              <a:headEnd/>
              <a:tailEnd/>
            </a:ln>
          </p:spPr>
          <p:txBody>
            <a:bodyPr/>
            <a:lstStyle/>
            <a:p>
              <a:endParaRPr lang="de-DE"/>
            </a:p>
          </p:txBody>
        </p:sp>
        <p:sp>
          <p:nvSpPr>
            <p:cNvPr id="41015" name="Oval 78"/>
            <p:cNvSpPr>
              <a:spLocks noChangeArrowheads="1"/>
            </p:cNvSpPr>
            <p:nvPr/>
          </p:nvSpPr>
          <p:spPr bwMode="auto">
            <a:xfrm>
              <a:off x="996" y="2522"/>
              <a:ext cx="42" cy="42"/>
            </a:xfrm>
            <a:prstGeom prst="ellipse">
              <a:avLst/>
            </a:prstGeom>
            <a:solidFill>
              <a:srgbClr val="000000"/>
            </a:solidFill>
            <a:ln w="4763">
              <a:solidFill>
                <a:srgbClr val="000000"/>
              </a:solidFill>
              <a:round/>
              <a:headEnd/>
              <a:tailEnd/>
            </a:ln>
          </p:spPr>
          <p:txBody>
            <a:bodyPr/>
            <a:lstStyle/>
            <a:p>
              <a:endParaRPr lang="de-DE"/>
            </a:p>
          </p:txBody>
        </p:sp>
        <p:sp>
          <p:nvSpPr>
            <p:cNvPr id="41016" name="Oval 79"/>
            <p:cNvSpPr>
              <a:spLocks noChangeArrowheads="1"/>
            </p:cNvSpPr>
            <p:nvPr/>
          </p:nvSpPr>
          <p:spPr bwMode="auto">
            <a:xfrm>
              <a:off x="1533" y="2855"/>
              <a:ext cx="42" cy="42"/>
            </a:xfrm>
            <a:prstGeom prst="ellipse">
              <a:avLst/>
            </a:prstGeom>
            <a:solidFill>
              <a:srgbClr val="000000"/>
            </a:solidFill>
            <a:ln w="4763">
              <a:solidFill>
                <a:srgbClr val="000000"/>
              </a:solidFill>
              <a:round/>
              <a:headEnd/>
              <a:tailEnd/>
            </a:ln>
          </p:spPr>
          <p:txBody>
            <a:bodyPr/>
            <a:lstStyle/>
            <a:p>
              <a:endParaRPr lang="de-DE"/>
            </a:p>
          </p:txBody>
        </p:sp>
        <p:sp>
          <p:nvSpPr>
            <p:cNvPr id="41017" name="Oval 80"/>
            <p:cNvSpPr>
              <a:spLocks noChangeArrowheads="1"/>
            </p:cNvSpPr>
            <p:nvPr/>
          </p:nvSpPr>
          <p:spPr bwMode="auto">
            <a:xfrm>
              <a:off x="1604" y="2639"/>
              <a:ext cx="39" cy="42"/>
            </a:xfrm>
            <a:prstGeom prst="ellipse">
              <a:avLst/>
            </a:prstGeom>
            <a:solidFill>
              <a:srgbClr val="000000"/>
            </a:solidFill>
            <a:ln w="4763">
              <a:solidFill>
                <a:srgbClr val="000000"/>
              </a:solidFill>
              <a:round/>
              <a:headEnd/>
              <a:tailEnd/>
            </a:ln>
          </p:spPr>
          <p:txBody>
            <a:bodyPr/>
            <a:lstStyle/>
            <a:p>
              <a:endParaRPr lang="de-DE"/>
            </a:p>
          </p:txBody>
        </p:sp>
        <p:sp>
          <p:nvSpPr>
            <p:cNvPr id="41018" name="Oval 81"/>
            <p:cNvSpPr>
              <a:spLocks noChangeArrowheads="1"/>
            </p:cNvSpPr>
            <p:nvPr/>
          </p:nvSpPr>
          <p:spPr bwMode="auto">
            <a:xfrm>
              <a:off x="1705" y="2765"/>
              <a:ext cx="42" cy="42"/>
            </a:xfrm>
            <a:prstGeom prst="ellipse">
              <a:avLst/>
            </a:prstGeom>
            <a:solidFill>
              <a:srgbClr val="000000"/>
            </a:solidFill>
            <a:ln w="4763">
              <a:solidFill>
                <a:srgbClr val="000000"/>
              </a:solidFill>
              <a:round/>
              <a:headEnd/>
              <a:tailEnd/>
            </a:ln>
          </p:spPr>
          <p:txBody>
            <a:bodyPr/>
            <a:lstStyle/>
            <a:p>
              <a:endParaRPr lang="de-DE"/>
            </a:p>
          </p:txBody>
        </p:sp>
        <p:sp>
          <p:nvSpPr>
            <p:cNvPr id="41019" name="Oval 82"/>
            <p:cNvSpPr>
              <a:spLocks noChangeArrowheads="1"/>
            </p:cNvSpPr>
            <p:nvPr/>
          </p:nvSpPr>
          <p:spPr bwMode="auto">
            <a:xfrm>
              <a:off x="1786" y="2477"/>
              <a:ext cx="42" cy="42"/>
            </a:xfrm>
            <a:prstGeom prst="ellipse">
              <a:avLst/>
            </a:prstGeom>
            <a:solidFill>
              <a:srgbClr val="000000"/>
            </a:solidFill>
            <a:ln w="4763">
              <a:solidFill>
                <a:srgbClr val="000000"/>
              </a:solidFill>
              <a:round/>
              <a:headEnd/>
              <a:tailEnd/>
            </a:ln>
          </p:spPr>
          <p:txBody>
            <a:bodyPr/>
            <a:lstStyle/>
            <a:p>
              <a:endParaRPr lang="de-DE"/>
            </a:p>
          </p:txBody>
        </p:sp>
        <p:sp>
          <p:nvSpPr>
            <p:cNvPr id="41020" name="Oval 83"/>
            <p:cNvSpPr>
              <a:spLocks noChangeArrowheads="1"/>
            </p:cNvSpPr>
            <p:nvPr/>
          </p:nvSpPr>
          <p:spPr bwMode="auto">
            <a:xfrm>
              <a:off x="1876" y="2639"/>
              <a:ext cx="42" cy="42"/>
            </a:xfrm>
            <a:prstGeom prst="ellipse">
              <a:avLst/>
            </a:prstGeom>
            <a:solidFill>
              <a:srgbClr val="000000"/>
            </a:solidFill>
            <a:ln w="4763">
              <a:solidFill>
                <a:srgbClr val="000000"/>
              </a:solidFill>
              <a:round/>
              <a:headEnd/>
              <a:tailEnd/>
            </a:ln>
          </p:spPr>
          <p:txBody>
            <a:bodyPr/>
            <a:lstStyle/>
            <a:p>
              <a:endParaRPr lang="de-DE"/>
            </a:p>
          </p:txBody>
        </p:sp>
        <p:sp>
          <p:nvSpPr>
            <p:cNvPr id="41021" name="Oval 84"/>
            <p:cNvSpPr>
              <a:spLocks noChangeArrowheads="1"/>
            </p:cNvSpPr>
            <p:nvPr/>
          </p:nvSpPr>
          <p:spPr bwMode="auto">
            <a:xfrm>
              <a:off x="1983" y="2270"/>
              <a:ext cx="42" cy="42"/>
            </a:xfrm>
            <a:prstGeom prst="ellipse">
              <a:avLst/>
            </a:prstGeom>
            <a:solidFill>
              <a:srgbClr val="000000"/>
            </a:solidFill>
            <a:ln w="4763">
              <a:solidFill>
                <a:srgbClr val="000000"/>
              </a:solidFill>
              <a:round/>
              <a:headEnd/>
              <a:tailEnd/>
            </a:ln>
          </p:spPr>
          <p:txBody>
            <a:bodyPr/>
            <a:lstStyle/>
            <a:p>
              <a:endParaRPr lang="de-DE"/>
            </a:p>
          </p:txBody>
        </p:sp>
        <p:sp>
          <p:nvSpPr>
            <p:cNvPr id="41022" name="Oval 85"/>
            <p:cNvSpPr>
              <a:spLocks noChangeArrowheads="1"/>
            </p:cNvSpPr>
            <p:nvPr/>
          </p:nvSpPr>
          <p:spPr bwMode="auto">
            <a:xfrm>
              <a:off x="2161" y="2752"/>
              <a:ext cx="42" cy="42"/>
            </a:xfrm>
            <a:prstGeom prst="ellipse">
              <a:avLst/>
            </a:prstGeom>
            <a:solidFill>
              <a:srgbClr val="000000"/>
            </a:solidFill>
            <a:ln w="4763">
              <a:solidFill>
                <a:srgbClr val="000000"/>
              </a:solidFill>
              <a:round/>
              <a:headEnd/>
              <a:tailEnd/>
            </a:ln>
          </p:spPr>
          <p:txBody>
            <a:bodyPr/>
            <a:lstStyle/>
            <a:p>
              <a:endParaRPr lang="de-DE"/>
            </a:p>
          </p:txBody>
        </p:sp>
        <p:sp>
          <p:nvSpPr>
            <p:cNvPr id="41023" name="Oval 86"/>
            <p:cNvSpPr>
              <a:spLocks noChangeArrowheads="1"/>
            </p:cNvSpPr>
            <p:nvPr/>
          </p:nvSpPr>
          <p:spPr bwMode="auto">
            <a:xfrm>
              <a:off x="1387" y="2600"/>
              <a:ext cx="39" cy="42"/>
            </a:xfrm>
            <a:prstGeom prst="ellipse">
              <a:avLst/>
            </a:prstGeom>
            <a:solidFill>
              <a:srgbClr val="000000"/>
            </a:solidFill>
            <a:ln w="4763">
              <a:solidFill>
                <a:srgbClr val="000000"/>
              </a:solidFill>
              <a:round/>
              <a:headEnd/>
              <a:tailEnd/>
            </a:ln>
          </p:spPr>
          <p:txBody>
            <a:bodyPr/>
            <a:lstStyle/>
            <a:p>
              <a:endParaRPr lang="de-DE"/>
            </a:p>
          </p:txBody>
        </p:sp>
        <p:sp>
          <p:nvSpPr>
            <p:cNvPr id="41024" name="Oval 87"/>
            <p:cNvSpPr>
              <a:spLocks noChangeArrowheads="1"/>
            </p:cNvSpPr>
            <p:nvPr/>
          </p:nvSpPr>
          <p:spPr bwMode="auto">
            <a:xfrm>
              <a:off x="1158" y="2810"/>
              <a:ext cx="42" cy="42"/>
            </a:xfrm>
            <a:prstGeom prst="ellipse">
              <a:avLst/>
            </a:prstGeom>
            <a:solidFill>
              <a:srgbClr val="000000"/>
            </a:solidFill>
            <a:ln w="4763">
              <a:solidFill>
                <a:srgbClr val="000000"/>
              </a:solidFill>
              <a:round/>
              <a:headEnd/>
              <a:tailEnd/>
            </a:ln>
          </p:spPr>
          <p:txBody>
            <a:bodyPr/>
            <a:lstStyle/>
            <a:p>
              <a:endParaRPr lang="de-DE"/>
            </a:p>
          </p:txBody>
        </p:sp>
        <p:sp>
          <p:nvSpPr>
            <p:cNvPr id="41025" name="Oval 88"/>
            <p:cNvSpPr>
              <a:spLocks noChangeArrowheads="1"/>
            </p:cNvSpPr>
            <p:nvPr/>
          </p:nvSpPr>
          <p:spPr bwMode="auto">
            <a:xfrm>
              <a:off x="2116" y="2306"/>
              <a:ext cx="39" cy="42"/>
            </a:xfrm>
            <a:prstGeom prst="ellipse">
              <a:avLst/>
            </a:prstGeom>
            <a:solidFill>
              <a:srgbClr val="000000"/>
            </a:solidFill>
            <a:ln w="4763">
              <a:solidFill>
                <a:srgbClr val="000000"/>
              </a:solidFill>
              <a:round/>
              <a:headEnd/>
              <a:tailEnd/>
            </a:ln>
          </p:spPr>
          <p:txBody>
            <a:bodyPr/>
            <a:lstStyle/>
            <a:p>
              <a:endParaRPr lang="de-DE"/>
            </a:p>
          </p:txBody>
        </p:sp>
        <p:sp>
          <p:nvSpPr>
            <p:cNvPr id="41026" name="Oval 89"/>
            <p:cNvSpPr>
              <a:spLocks noChangeArrowheads="1"/>
            </p:cNvSpPr>
            <p:nvPr/>
          </p:nvSpPr>
          <p:spPr bwMode="auto">
            <a:xfrm>
              <a:off x="2245" y="2422"/>
              <a:ext cx="42" cy="42"/>
            </a:xfrm>
            <a:prstGeom prst="ellipse">
              <a:avLst/>
            </a:prstGeom>
            <a:solidFill>
              <a:srgbClr val="000000"/>
            </a:solidFill>
            <a:ln w="4763">
              <a:solidFill>
                <a:srgbClr val="000000"/>
              </a:solidFill>
              <a:round/>
              <a:headEnd/>
              <a:tailEnd/>
            </a:ln>
          </p:spPr>
          <p:txBody>
            <a:bodyPr/>
            <a:lstStyle/>
            <a:p>
              <a:endParaRPr lang="de-DE"/>
            </a:p>
          </p:txBody>
        </p:sp>
        <p:sp>
          <p:nvSpPr>
            <p:cNvPr id="41027" name="Oval 90"/>
            <p:cNvSpPr>
              <a:spLocks noChangeArrowheads="1"/>
            </p:cNvSpPr>
            <p:nvPr/>
          </p:nvSpPr>
          <p:spPr bwMode="auto">
            <a:xfrm>
              <a:off x="2255" y="1659"/>
              <a:ext cx="42" cy="42"/>
            </a:xfrm>
            <a:prstGeom prst="ellipse">
              <a:avLst/>
            </a:prstGeom>
            <a:solidFill>
              <a:srgbClr val="000000"/>
            </a:solidFill>
            <a:ln w="4763">
              <a:solidFill>
                <a:srgbClr val="000000"/>
              </a:solidFill>
              <a:round/>
              <a:headEnd/>
              <a:tailEnd/>
            </a:ln>
          </p:spPr>
          <p:txBody>
            <a:bodyPr/>
            <a:lstStyle/>
            <a:p>
              <a:endParaRPr lang="de-DE"/>
            </a:p>
          </p:txBody>
        </p:sp>
        <p:sp>
          <p:nvSpPr>
            <p:cNvPr id="41028" name="Oval 91"/>
            <p:cNvSpPr>
              <a:spLocks noChangeArrowheads="1"/>
            </p:cNvSpPr>
            <p:nvPr/>
          </p:nvSpPr>
          <p:spPr bwMode="auto">
            <a:xfrm>
              <a:off x="2417" y="1821"/>
              <a:ext cx="42" cy="42"/>
            </a:xfrm>
            <a:prstGeom prst="ellipse">
              <a:avLst/>
            </a:prstGeom>
            <a:solidFill>
              <a:srgbClr val="000000"/>
            </a:solidFill>
            <a:ln w="4763">
              <a:solidFill>
                <a:srgbClr val="000000"/>
              </a:solidFill>
              <a:round/>
              <a:headEnd/>
              <a:tailEnd/>
            </a:ln>
          </p:spPr>
          <p:txBody>
            <a:bodyPr/>
            <a:lstStyle/>
            <a:p>
              <a:endParaRPr lang="de-DE"/>
            </a:p>
          </p:txBody>
        </p:sp>
        <p:sp>
          <p:nvSpPr>
            <p:cNvPr id="41029" name="Oval 92"/>
            <p:cNvSpPr>
              <a:spLocks noChangeArrowheads="1"/>
            </p:cNvSpPr>
            <p:nvPr/>
          </p:nvSpPr>
          <p:spPr bwMode="auto">
            <a:xfrm>
              <a:off x="2498" y="2361"/>
              <a:ext cx="42" cy="42"/>
            </a:xfrm>
            <a:prstGeom prst="ellipse">
              <a:avLst/>
            </a:prstGeom>
            <a:solidFill>
              <a:srgbClr val="000000"/>
            </a:solidFill>
            <a:ln w="4763">
              <a:solidFill>
                <a:srgbClr val="000000"/>
              </a:solidFill>
              <a:round/>
              <a:headEnd/>
              <a:tailEnd/>
            </a:ln>
          </p:spPr>
          <p:txBody>
            <a:bodyPr/>
            <a:lstStyle/>
            <a:p>
              <a:endParaRPr lang="de-DE"/>
            </a:p>
          </p:txBody>
        </p:sp>
        <p:sp>
          <p:nvSpPr>
            <p:cNvPr id="41030" name="Oval 93"/>
            <p:cNvSpPr>
              <a:spLocks noChangeArrowheads="1"/>
            </p:cNvSpPr>
            <p:nvPr/>
          </p:nvSpPr>
          <p:spPr bwMode="auto">
            <a:xfrm>
              <a:off x="2553" y="2037"/>
              <a:ext cx="42" cy="42"/>
            </a:xfrm>
            <a:prstGeom prst="ellipse">
              <a:avLst/>
            </a:prstGeom>
            <a:solidFill>
              <a:srgbClr val="000000"/>
            </a:solidFill>
            <a:ln w="4763">
              <a:solidFill>
                <a:srgbClr val="000000"/>
              </a:solidFill>
              <a:round/>
              <a:headEnd/>
              <a:tailEnd/>
            </a:ln>
          </p:spPr>
          <p:txBody>
            <a:bodyPr/>
            <a:lstStyle/>
            <a:p>
              <a:endParaRPr lang="de-DE"/>
            </a:p>
          </p:txBody>
        </p:sp>
        <p:sp>
          <p:nvSpPr>
            <p:cNvPr id="41031" name="Oval 94"/>
            <p:cNvSpPr>
              <a:spLocks noChangeArrowheads="1"/>
            </p:cNvSpPr>
            <p:nvPr/>
          </p:nvSpPr>
          <p:spPr bwMode="auto">
            <a:xfrm>
              <a:off x="2685" y="2134"/>
              <a:ext cx="43" cy="42"/>
            </a:xfrm>
            <a:prstGeom prst="ellipse">
              <a:avLst/>
            </a:prstGeom>
            <a:solidFill>
              <a:srgbClr val="000000"/>
            </a:solidFill>
            <a:ln w="4763">
              <a:solidFill>
                <a:srgbClr val="000000"/>
              </a:solidFill>
              <a:round/>
              <a:headEnd/>
              <a:tailEnd/>
            </a:ln>
          </p:spPr>
          <p:txBody>
            <a:bodyPr/>
            <a:lstStyle/>
            <a:p>
              <a:endParaRPr lang="de-DE"/>
            </a:p>
          </p:txBody>
        </p:sp>
        <p:sp>
          <p:nvSpPr>
            <p:cNvPr id="41032" name="Oval 95"/>
            <p:cNvSpPr>
              <a:spLocks noChangeArrowheads="1"/>
            </p:cNvSpPr>
            <p:nvPr/>
          </p:nvSpPr>
          <p:spPr bwMode="auto">
            <a:xfrm>
              <a:off x="2740" y="1934"/>
              <a:ext cx="43" cy="39"/>
            </a:xfrm>
            <a:prstGeom prst="ellipse">
              <a:avLst/>
            </a:prstGeom>
            <a:solidFill>
              <a:srgbClr val="000000"/>
            </a:solidFill>
            <a:ln w="4763">
              <a:solidFill>
                <a:srgbClr val="000000"/>
              </a:solidFill>
              <a:round/>
              <a:headEnd/>
              <a:tailEnd/>
            </a:ln>
          </p:spPr>
          <p:txBody>
            <a:bodyPr/>
            <a:lstStyle/>
            <a:p>
              <a:endParaRPr lang="de-DE"/>
            </a:p>
          </p:txBody>
        </p:sp>
        <p:sp>
          <p:nvSpPr>
            <p:cNvPr id="41033" name="Oval 96"/>
            <p:cNvSpPr>
              <a:spLocks noChangeArrowheads="1"/>
            </p:cNvSpPr>
            <p:nvPr/>
          </p:nvSpPr>
          <p:spPr bwMode="auto">
            <a:xfrm>
              <a:off x="2854" y="2235"/>
              <a:ext cx="42" cy="42"/>
            </a:xfrm>
            <a:prstGeom prst="ellipse">
              <a:avLst/>
            </a:prstGeom>
            <a:solidFill>
              <a:srgbClr val="000000"/>
            </a:solidFill>
            <a:ln w="4763">
              <a:solidFill>
                <a:srgbClr val="000000"/>
              </a:solidFill>
              <a:round/>
              <a:headEnd/>
              <a:tailEnd/>
            </a:ln>
          </p:spPr>
          <p:txBody>
            <a:bodyPr/>
            <a:lstStyle/>
            <a:p>
              <a:endParaRPr lang="de-DE"/>
            </a:p>
          </p:txBody>
        </p:sp>
        <p:sp>
          <p:nvSpPr>
            <p:cNvPr id="41034" name="Oval 97"/>
            <p:cNvSpPr>
              <a:spLocks noChangeArrowheads="1"/>
            </p:cNvSpPr>
            <p:nvPr/>
          </p:nvSpPr>
          <p:spPr bwMode="auto">
            <a:xfrm>
              <a:off x="2838" y="1805"/>
              <a:ext cx="42" cy="42"/>
            </a:xfrm>
            <a:prstGeom prst="ellipse">
              <a:avLst/>
            </a:prstGeom>
            <a:solidFill>
              <a:srgbClr val="000000"/>
            </a:solidFill>
            <a:ln w="4763">
              <a:solidFill>
                <a:srgbClr val="000000"/>
              </a:solidFill>
              <a:round/>
              <a:headEnd/>
              <a:tailEnd/>
            </a:ln>
          </p:spPr>
          <p:txBody>
            <a:bodyPr/>
            <a:lstStyle/>
            <a:p>
              <a:endParaRPr lang="de-DE"/>
            </a:p>
          </p:txBody>
        </p:sp>
        <p:sp>
          <p:nvSpPr>
            <p:cNvPr id="41035" name="Oval 98"/>
            <p:cNvSpPr>
              <a:spLocks noChangeArrowheads="1"/>
            </p:cNvSpPr>
            <p:nvPr/>
          </p:nvSpPr>
          <p:spPr bwMode="auto">
            <a:xfrm>
              <a:off x="2964" y="1992"/>
              <a:ext cx="42" cy="42"/>
            </a:xfrm>
            <a:prstGeom prst="ellipse">
              <a:avLst/>
            </a:prstGeom>
            <a:solidFill>
              <a:srgbClr val="000000"/>
            </a:solidFill>
            <a:ln w="4763">
              <a:solidFill>
                <a:srgbClr val="000000"/>
              </a:solidFill>
              <a:round/>
              <a:headEnd/>
              <a:tailEnd/>
            </a:ln>
          </p:spPr>
          <p:txBody>
            <a:bodyPr/>
            <a:lstStyle/>
            <a:p>
              <a:endParaRPr lang="de-DE"/>
            </a:p>
          </p:txBody>
        </p:sp>
        <p:sp>
          <p:nvSpPr>
            <p:cNvPr id="41036" name="Oval 99"/>
            <p:cNvSpPr>
              <a:spLocks noChangeArrowheads="1"/>
            </p:cNvSpPr>
            <p:nvPr/>
          </p:nvSpPr>
          <p:spPr bwMode="auto">
            <a:xfrm>
              <a:off x="3019" y="1614"/>
              <a:ext cx="42" cy="42"/>
            </a:xfrm>
            <a:prstGeom prst="ellipse">
              <a:avLst/>
            </a:prstGeom>
            <a:solidFill>
              <a:srgbClr val="000000"/>
            </a:solidFill>
            <a:ln w="4763">
              <a:solidFill>
                <a:srgbClr val="000000"/>
              </a:solidFill>
              <a:round/>
              <a:headEnd/>
              <a:tailEnd/>
            </a:ln>
          </p:spPr>
          <p:txBody>
            <a:bodyPr/>
            <a:lstStyle/>
            <a:p>
              <a:endParaRPr lang="de-DE"/>
            </a:p>
          </p:txBody>
        </p:sp>
        <p:sp>
          <p:nvSpPr>
            <p:cNvPr id="41037" name="Oval 100"/>
            <p:cNvSpPr>
              <a:spLocks noChangeArrowheads="1"/>
            </p:cNvSpPr>
            <p:nvPr/>
          </p:nvSpPr>
          <p:spPr bwMode="auto">
            <a:xfrm>
              <a:off x="3213" y="2025"/>
              <a:ext cx="42" cy="42"/>
            </a:xfrm>
            <a:prstGeom prst="ellipse">
              <a:avLst/>
            </a:prstGeom>
            <a:solidFill>
              <a:srgbClr val="000000"/>
            </a:solidFill>
            <a:ln w="4763">
              <a:solidFill>
                <a:srgbClr val="000000"/>
              </a:solidFill>
              <a:round/>
              <a:headEnd/>
              <a:tailEnd/>
            </a:ln>
          </p:spPr>
          <p:txBody>
            <a:bodyPr/>
            <a:lstStyle/>
            <a:p>
              <a:endParaRPr lang="de-DE"/>
            </a:p>
          </p:txBody>
        </p:sp>
        <p:sp>
          <p:nvSpPr>
            <p:cNvPr id="41038" name="Oval 101"/>
            <p:cNvSpPr>
              <a:spLocks noChangeArrowheads="1"/>
            </p:cNvSpPr>
            <p:nvPr/>
          </p:nvSpPr>
          <p:spPr bwMode="auto">
            <a:xfrm>
              <a:off x="3262" y="1614"/>
              <a:ext cx="42" cy="42"/>
            </a:xfrm>
            <a:prstGeom prst="ellipse">
              <a:avLst/>
            </a:prstGeom>
            <a:solidFill>
              <a:srgbClr val="000000"/>
            </a:solidFill>
            <a:ln w="4763">
              <a:solidFill>
                <a:srgbClr val="000000"/>
              </a:solidFill>
              <a:round/>
              <a:headEnd/>
              <a:tailEnd/>
            </a:ln>
          </p:spPr>
          <p:txBody>
            <a:bodyPr/>
            <a:lstStyle/>
            <a:p>
              <a:endParaRPr lang="de-DE"/>
            </a:p>
          </p:txBody>
        </p:sp>
        <p:sp>
          <p:nvSpPr>
            <p:cNvPr id="41039" name="Oval 102"/>
            <p:cNvSpPr>
              <a:spLocks noChangeArrowheads="1"/>
            </p:cNvSpPr>
            <p:nvPr/>
          </p:nvSpPr>
          <p:spPr bwMode="auto">
            <a:xfrm>
              <a:off x="2595" y="1827"/>
              <a:ext cx="42" cy="39"/>
            </a:xfrm>
            <a:prstGeom prst="ellipse">
              <a:avLst/>
            </a:prstGeom>
            <a:solidFill>
              <a:srgbClr val="000000"/>
            </a:solidFill>
            <a:ln w="4763">
              <a:solidFill>
                <a:srgbClr val="000000"/>
              </a:solidFill>
              <a:round/>
              <a:headEnd/>
              <a:tailEnd/>
            </a:ln>
          </p:spPr>
          <p:txBody>
            <a:bodyPr/>
            <a:lstStyle/>
            <a:p>
              <a:endParaRPr lang="de-DE"/>
            </a:p>
          </p:txBody>
        </p:sp>
        <p:sp>
          <p:nvSpPr>
            <p:cNvPr id="41040" name="Oval 103"/>
            <p:cNvSpPr>
              <a:spLocks noChangeArrowheads="1"/>
            </p:cNvSpPr>
            <p:nvPr/>
          </p:nvSpPr>
          <p:spPr bwMode="auto">
            <a:xfrm>
              <a:off x="3423" y="1740"/>
              <a:ext cx="43" cy="42"/>
            </a:xfrm>
            <a:prstGeom prst="ellipse">
              <a:avLst/>
            </a:prstGeom>
            <a:solidFill>
              <a:srgbClr val="000000"/>
            </a:solidFill>
            <a:ln w="4763">
              <a:solidFill>
                <a:srgbClr val="000000"/>
              </a:solidFill>
              <a:round/>
              <a:headEnd/>
              <a:tailEnd/>
            </a:ln>
          </p:spPr>
          <p:txBody>
            <a:bodyPr/>
            <a:lstStyle/>
            <a:p>
              <a:endParaRPr lang="de-DE"/>
            </a:p>
          </p:txBody>
        </p:sp>
        <p:sp>
          <p:nvSpPr>
            <p:cNvPr id="41041" name="Oval 104"/>
            <p:cNvSpPr>
              <a:spLocks noChangeArrowheads="1"/>
            </p:cNvSpPr>
            <p:nvPr/>
          </p:nvSpPr>
          <p:spPr bwMode="auto">
            <a:xfrm>
              <a:off x="3495" y="1491"/>
              <a:ext cx="42" cy="42"/>
            </a:xfrm>
            <a:prstGeom prst="ellipse">
              <a:avLst/>
            </a:prstGeom>
            <a:solidFill>
              <a:srgbClr val="000000"/>
            </a:solidFill>
            <a:ln w="4763">
              <a:solidFill>
                <a:srgbClr val="000000"/>
              </a:solidFill>
              <a:round/>
              <a:headEnd/>
              <a:tailEnd/>
            </a:ln>
          </p:spPr>
          <p:txBody>
            <a:bodyPr/>
            <a:lstStyle/>
            <a:p>
              <a:endParaRPr lang="de-DE"/>
            </a:p>
          </p:txBody>
        </p:sp>
        <p:sp>
          <p:nvSpPr>
            <p:cNvPr id="41042" name="Oval 105"/>
            <p:cNvSpPr>
              <a:spLocks noChangeArrowheads="1"/>
            </p:cNvSpPr>
            <p:nvPr/>
          </p:nvSpPr>
          <p:spPr bwMode="auto">
            <a:xfrm>
              <a:off x="3602" y="2034"/>
              <a:ext cx="42" cy="39"/>
            </a:xfrm>
            <a:prstGeom prst="ellipse">
              <a:avLst/>
            </a:prstGeom>
            <a:solidFill>
              <a:srgbClr val="000000"/>
            </a:solidFill>
            <a:ln w="4763">
              <a:solidFill>
                <a:srgbClr val="000000"/>
              </a:solidFill>
              <a:round/>
              <a:headEnd/>
              <a:tailEnd/>
            </a:ln>
          </p:spPr>
          <p:txBody>
            <a:bodyPr/>
            <a:lstStyle/>
            <a:p>
              <a:endParaRPr lang="de-DE"/>
            </a:p>
          </p:txBody>
        </p:sp>
        <p:grpSp>
          <p:nvGrpSpPr>
            <p:cNvPr id="41043" name="Group 114"/>
            <p:cNvGrpSpPr>
              <a:grpSpLocks/>
            </p:cNvGrpSpPr>
            <p:nvPr/>
          </p:nvGrpSpPr>
          <p:grpSpPr bwMode="auto">
            <a:xfrm>
              <a:off x="1724" y="1236"/>
              <a:ext cx="2098" cy="1629"/>
              <a:chOff x="1724" y="1236"/>
              <a:chExt cx="2098" cy="1629"/>
            </a:xfrm>
          </p:grpSpPr>
          <p:sp>
            <p:nvSpPr>
              <p:cNvPr id="41049" name="Line 61"/>
              <p:cNvSpPr>
                <a:spLocks noChangeShapeType="1"/>
              </p:cNvSpPr>
              <p:nvPr/>
            </p:nvSpPr>
            <p:spPr bwMode="auto">
              <a:xfrm>
                <a:off x="2504" y="1883"/>
                <a:ext cx="1" cy="161"/>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1050" name="Group 113"/>
              <p:cNvGrpSpPr>
                <a:grpSpLocks/>
              </p:cNvGrpSpPr>
              <p:nvPr/>
            </p:nvGrpSpPr>
            <p:grpSpPr bwMode="auto">
              <a:xfrm>
                <a:off x="1724" y="1236"/>
                <a:ext cx="2098" cy="1629"/>
                <a:chOff x="1724" y="1236"/>
                <a:chExt cx="2098" cy="1629"/>
              </a:xfrm>
            </p:grpSpPr>
            <p:sp>
              <p:nvSpPr>
                <p:cNvPr id="41051" name="Line 70"/>
                <p:cNvSpPr>
                  <a:spLocks noChangeShapeType="1"/>
                </p:cNvSpPr>
                <p:nvPr/>
              </p:nvSpPr>
              <p:spPr bwMode="auto">
                <a:xfrm flipV="1">
                  <a:off x="3676" y="1236"/>
                  <a:ext cx="146" cy="68"/>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1052" name="Group 112"/>
                <p:cNvGrpSpPr>
                  <a:grpSpLocks/>
                </p:cNvGrpSpPr>
                <p:nvPr/>
              </p:nvGrpSpPr>
              <p:grpSpPr bwMode="auto">
                <a:xfrm>
                  <a:off x="1724" y="1310"/>
                  <a:ext cx="2036" cy="1555"/>
                  <a:chOff x="1724" y="1310"/>
                  <a:chExt cx="2036" cy="1555"/>
                </a:xfrm>
              </p:grpSpPr>
              <p:sp>
                <p:nvSpPr>
                  <p:cNvPr id="41053" name="Line 62"/>
                  <p:cNvSpPr>
                    <a:spLocks noChangeShapeType="1"/>
                  </p:cNvSpPr>
                  <p:nvPr/>
                </p:nvSpPr>
                <p:spPr bwMode="auto">
                  <a:xfrm>
                    <a:off x="2504" y="2096"/>
                    <a:ext cx="1" cy="162"/>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54" name="Line 63"/>
                  <p:cNvSpPr>
                    <a:spLocks noChangeShapeType="1"/>
                  </p:cNvSpPr>
                  <p:nvPr/>
                </p:nvSpPr>
                <p:spPr bwMode="auto">
                  <a:xfrm>
                    <a:off x="2504" y="2312"/>
                    <a:ext cx="1" cy="162"/>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55" name="Line 64"/>
                  <p:cNvSpPr>
                    <a:spLocks noChangeShapeType="1"/>
                  </p:cNvSpPr>
                  <p:nvPr/>
                </p:nvSpPr>
                <p:spPr bwMode="auto">
                  <a:xfrm flipV="1">
                    <a:off x="2514" y="1802"/>
                    <a:ext cx="146" cy="71"/>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56" name="Line 65"/>
                  <p:cNvSpPr>
                    <a:spLocks noChangeShapeType="1"/>
                  </p:cNvSpPr>
                  <p:nvPr/>
                </p:nvSpPr>
                <p:spPr bwMode="auto">
                  <a:xfrm flipV="1">
                    <a:off x="2708" y="1708"/>
                    <a:ext cx="146" cy="71"/>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57" name="Line 66"/>
                  <p:cNvSpPr>
                    <a:spLocks noChangeShapeType="1"/>
                  </p:cNvSpPr>
                  <p:nvPr/>
                </p:nvSpPr>
                <p:spPr bwMode="auto">
                  <a:xfrm flipV="1">
                    <a:off x="2903" y="1611"/>
                    <a:ext cx="145" cy="71"/>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58" name="Line 67"/>
                  <p:cNvSpPr>
                    <a:spLocks noChangeShapeType="1"/>
                  </p:cNvSpPr>
                  <p:nvPr/>
                </p:nvSpPr>
                <p:spPr bwMode="auto">
                  <a:xfrm flipV="1">
                    <a:off x="3097" y="1517"/>
                    <a:ext cx="146" cy="71"/>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59" name="Line 68"/>
                  <p:cNvSpPr>
                    <a:spLocks noChangeShapeType="1"/>
                  </p:cNvSpPr>
                  <p:nvPr/>
                </p:nvSpPr>
                <p:spPr bwMode="auto">
                  <a:xfrm flipV="1">
                    <a:off x="3291" y="1423"/>
                    <a:ext cx="146" cy="72"/>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60" name="Line 69"/>
                  <p:cNvSpPr>
                    <a:spLocks noChangeShapeType="1"/>
                  </p:cNvSpPr>
                  <p:nvPr/>
                </p:nvSpPr>
                <p:spPr bwMode="auto">
                  <a:xfrm flipV="1">
                    <a:off x="3485" y="1330"/>
                    <a:ext cx="143" cy="71"/>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61" name="Line 71"/>
                  <p:cNvSpPr>
                    <a:spLocks noChangeShapeType="1"/>
                  </p:cNvSpPr>
                  <p:nvPr/>
                </p:nvSpPr>
                <p:spPr bwMode="auto">
                  <a:xfrm flipV="1">
                    <a:off x="1724" y="2794"/>
                    <a:ext cx="146" cy="71"/>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62" name="Line 72"/>
                  <p:cNvSpPr>
                    <a:spLocks noChangeShapeType="1"/>
                  </p:cNvSpPr>
                  <p:nvPr/>
                </p:nvSpPr>
                <p:spPr bwMode="auto">
                  <a:xfrm flipV="1">
                    <a:off x="1918" y="2700"/>
                    <a:ext cx="146" cy="72"/>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63" name="Line 73"/>
                  <p:cNvSpPr>
                    <a:spLocks noChangeShapeType="1"/>
                  </p:cNvSpPr>
                  <p:nvPr/>
                </p:nvSpPr>
                <p:spPr bwMode="auto">
                  <a:xfrm flipV="1">
                    <a:off x="2113" y="2607"/>
                    <a:ext cx="145" cy="71"/>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64" name="Line 74"/>
                  <p:cNvSpPr>
                    <a:spLocks noChangeShapeType="1"/>
                  </p:cNvSpPr>
                  <p:nvPr/>
                </p:nvSpPr>
                <p:spPr bwMode="auto">
                  <a:xfrm flipV="1">
                    <a:off x="2307" y="2513"/>
                    <a:ext cx="146" cy="71"/>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65" name="Oval 106"/>
                  <p:cNvSpPr>
                    <a:spLocks noChangeArrowheads="1"/>
                  </p:cNvSpPr>
                  <p:nvPr/>
                </p:nvSpPr>
                <p:spPr bwMode="auto">
                  <a:xfrm>
                    <a:off x="3718" y="1310"/>
                    <a:ext cx="42" cy="42"/>
                  </a:xfrm>
                  <a:prstGeom prst="ellipse">
                    <a:avLst/>
                  </a:prstGeom>
                  <a:solidFill>
                    <a:srgbClr val="000000"/>
                  </a:solidFill>
                  <a:ln w="28575">
                    <a:solidFill>
                      <a:srgbClr val="BC0000"/>
                    </a:solidFill>
                    <a:round/>
                    <a:headEnd/>
                    <a:tailEnd/>
                  </a:ln>
                </p:spPr>
                <p:txBody>
                  <a:bodyPr/>
                  <a:lstStyle/>
                  <a:p>
                    <a:endParaRPr lang="de-DE"/>
                  </a:p>
                </p:txBody>
              </p:sp>
            </p:grpSp>
          </p:grpSp>
        </p:grpSp>
        <p:sp>
          <p:nvSpPr>
            <p:cNvPr id="41044" name="Oval 107"/>
            <p:cNvSpPr>
              <a:spLocks noChangeArrowheads="1"/>
            </p:cNvSpPr>
            <p:nvPr/>
          </p:nvSpPr>
          <p:spPr bwMode="auto">
            <a:xfrm>
              <a:off x="3825" y="1973"/>
              <a:ext cx="42" cy="42"/>
            </a:xfrm>
            <a:prstGeom prst="ellipse">
              <a:avLst/>
            </a:prstGeom>
            <a:solidFill>
              <a:srgbClr val="000000"/>
            </a:solidFill>
            <a:ln w="4763">
              <a:solidFill>
                <a:srgbClr val="000000"/>
              </a:solidFill>
              <a:round/>
              <a:headEnd/>
              <a:tailEnd/>
            </a:ln>
          </p:spPr>
          <p:txBody>
            <a:bodyPr/>
            <a:lstStyle/>
            <a:p>
              <a:endParaRPr lang="de-DE"/>
            </a:p>
          </p:txBody>
        </p:sp>
        <p:sp>
          <p:nvSpPr>
            <p:cNvPr id="41045" name="Oval 108"/>
            <p:cNvSpPr>
              <a:spLocks noChangeArrowheads="1"/>
            </p:cNvSpPr>
            <p:nvPr/>
          </p:nvSpPr>
          <p:spPr bwMode="auto">
            <a:xfrm>
              <a:off x="3844" y="1585"/>
              <a:ext cx="42" cy="39"/>
            </a:xfrm>
            <a:prstGeom prst="ellipse">
              <a:avLst/>
            </a:prstGeom>
            <a:solidFill>
              <a:srgbClr val="000000"/>
            </a:solidFill>
            <a:ln w="4763">
              <a:solidFill>
                <a:srgbClr val="000000"/>
              </a:solidFill>
              <a:round/>
              <a:headEnd/>
              <a:tailEnd/>
            </a:ln>
          </p:spPr>
          <p:txBody>
            <a:bodyPr/>
            <a:lstStyle/>
            <a:p>
              <a:endParaRPr lang="de-DE"/>
            </a:p>
          </p:txBody>
        </p:sp>
        <p:sp>
          <p:nvSpPr>
            <p:cNvPr id="41046" name="Oval 109"/>
            <p:cNvSpPr>
              <a:spLocks noChangeArrowheads="1"/>
            </p:cNvSpPr>
            <p:nvPr/>
          </p:nvSpPr>
          <p:spPr bwMode="auto">
            <a:xfrm>
              <a:off x="3097" y="1873"/>
              <a:ext cx="42" cy="42"/>
            </a:xfrm>
            <a:prstGeom prst="ellipse">
              <a:avLst/>
            </a:prstGeom>
            <a:solidFill>
              <a:srgbClr val="000000"/>
            </a:solidFill>
            <a:ln w="4763">
              <a:solidFill>
                <a:srgbClr val="000000"/>
              </a:solidFill>
              <a:round/>
              <a:headEnd/>
              <a:tailEnd/>
            </a:ln>
          </p:spPr>
          <p:txBody>
            <a:bodyPr/>
            <a:lstStyle/>
            <a:p>
              <a:endParaRPr lang="de-DE"/>
            </a:p>
          </p:txBody>
        </p:sp>
        <p:sp>
          <p:nvSpPr>
            <p:cNvPr id="41047" name="Oval 110"/>
            <p:cNvSpPr>
              <a:spLocks noChangeArrowheads="1"/>
            </p:cNvSpPr>
            <p:nvPr/>
          </p:nvSpPr>
          <p:spPr bwMode="auto">
            <a:xfrm>
              <a:off x="1944" y="2458"/>
              <a:ext cx="39" cy="42"/>
            </a:xfrm>
            <a:prstGeom prst="ellipse">
              <a:avLst/>
            </a:prstGeom>
            <a:solidFill>
              <a:srgbClr val="000000"/>
            </a:solidFill>
            <a:ln w="4763">
              <a:solidFill>
                <a:srgbClr val="000000"/>
              </a:solidFill>
              <a:round/>
              <a:headEnd/>
              <a:tailEnd/>
            </a:ln>
          </p:spPr>
          <p:txBody>
            <a:bodyPr/>
            <a:lstStyle/>
            <a:p>
              <a:endParaRPr lang="de-DE"/>
            </a:p>
          </p:txBody>
        </p:sp>
        <p:sp>
          <p:nvSpPr>
            <p:cNvPr id="41048" name="Oval 111"/>
            <p:cNvSpPr>
              <a:spLocks noChangeArrowheads="1"/>
            </p:cNvSpPr>
            <p:nvPr/>
          </p:nvSpPr>
          <p:spPr bwMode="auto">
            <a:xfrm>
              <a:off x="2323" y="2144"/>
              <a:ext cx="42" cy="42"/>
            </a:xfrm>
            <a:prstGeom prst="ellipse">
              <a:avLst/>
            </a:prstGeom>
            <a:solidFill>
              <a:srgbClr val="000000"/>
            </a:solidFill>
            <a:ln w="4763">
              <a:solidFill>
                <a:srgbClr val="000000"/>
              </a:solidFill>
              <a:round/>
              <a:headEnd/>
              <a:tailEnd/>
            </a:ln>
          </p:spPr>
          <p:txBody>
            <a:bodyPr/>
            <a:lstStyle/>
            <a:p>
              <a:endParaRPr lang="de-DE"/>
            </a:p>
          </p:txBody>
        </p:sp>
      </p:grpSp>
      <p:sp>
        <p:nvSpPr>
          <p:cNvPr id="198772" name="Rectangle 116"/>
          <p:cNvSpPr>
            <a:spLocks noChangeArrowheads="1"/>
          </p:cNvSpPr>
          <p:nvPr/>
        </p:nvSpPr>
        <p:spPr bwMode="auto">
          <a:xfrm>
            <a:off x="728663" y="5576888"/>
            <a:ext cx="81486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85000"/>
              </a:lnSpc>
              <a:spcBef>
                <a:spcPct val="45000"/>
              </a:spcBef>
            </a:pPr>
            <a:r>
              <a:rPr lang="de-DE" b="1">
                <a:sym typeface="Symbol" pitchFamily="18" charset="2"/>
              </a:rPr>
              <a:t>Methode 2:</a:t>
            </a:r>
            <a:r>
              <a:rPr lang="de-DE">
                <a:sym typeface="Symbol" pitchFamily="18" charset="2"/>
              </a:rPr>
              <a:t> Einfach f(x,w) verwenden		</a:t>
            </a:r>
            <a:r>
              <a:rPr lang="de-DE" i="1">
                <a:solidFill>
                  <a:schemeClr val="bg2"/>
                </a:solidFill>
                <a:sym typeface="Symbol" pitchFamily="18" charset="2"/>
              </a:rPr>
              <a:t>Robbins, Monro 1951</a:t>
            </a:r>
          </a:p>
        </p:txBody>
      </p:sp>
      <p:sp>
        <p:nvSpPr>
          <p:cNvPr id="198773" name="Rectangle 117"/>
          <p:cNvSpPr>
            <a:spLocks noChangeArrowheads="1"/>
          </p:cNvSpPr>
          <p:nvPr/>
        </p:nvSpPr>
        <p:spPr bwMode="auto">
          <a:xfrm>
            <a:off x="712788" y="4400550"/>
            <a:ext cx="8201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nSpc>
                <a:spcPct val="85000"/>
              </a:lnSpc>
              <a:spcBef>
                <a:spcPct val="45000"/>
              </a:spcBef>
            </a:pPr>
            <a:r>
              <a:rPr lang="de-DE" b="1" dirty="0">
                <a:solidFill>
                  <a:srgbClr val="000000"/>
                </a:solidFill>
                <a:sym typeface="Symbol" pitchFamily="18" charset="2"/>
              </a:rPr>
              <a:t>Methode 1:</a:t>
            </a:r>
            <a:r>
              <a:rPr lang="de-DE" dirty="0">
                <a:solidFill>
                  <a:srgbClr val="000000"/>
                </a:solidFill>
                <a:sym typeface="Symbol" pitchFamily="18" charset="2"/>
              </a:rPr>
              <a:t> Alle Ereignisse x abwarten und dann </a:t>
            </a:r>
            <a:r>
              <a:rPr lang="de-DE" dirty="0">
                <a:sym typeface="Symbol" pitchFamily="18" charset="2"/>
              </a:rPr>
              <a:t>F(w) = </a:t>
            </a:r>
            <a:r>
              <a:rPr lang="de-DE" b="1" dirty="0">
                <a:solidFill>
                  <a:srgbClr val="C00000"/>
                </a:solidFill>
                <a:sym typeface="Symbol" pitchFamily="18" charset="2"/>
              </a:rPr>
              <a:t></a:t>
            </a:r>
            <a:r>
              <a:rPr lang="de-DE" dirty="0">
                <a:sym typeface="Symbol" pitchFamily="18" charset="2"/>
              </a:rPr>
              <a:t>f(</a:t>
            </a:r>
            <a:r>
              <a:rPr lang="de-DE" dirty="0" err="1">
                <a:sym typeface="Symbol" pitchFamily="18" charset="2"/>
              </a:rPr>
              <a:t>x,w</a:t>
            </a:r>
            <a:r>
              <a:rPr lang="de-DE" dirty="0">
                <a:sym typeface="Symbol" pitchFamily="18" charset="2"/>
              </a:rPr>
              <a:t>)</a:t>
            </a:r>
            <a:r>
              <a:rPr lang="de-DE" b="1" dirty="0">
                <a:solidFill>
                  <a:srgbClr val="C00000"/>
                </a:solidFill>
                <a:sym typeface="Symbol" pitchFamily="18" charset="2"/>
              </a:rPr>
              <a:t></a:t>
            </a:r>
            <a:r>
              <a:rPr lang="de-DE" b="1" baseline="-25000" dirty="0">
                <a:solidFill>
                  <a:srgbClr val="C00000"/>
                </a:solidFill>
                <a:sym typeface="Symbol" pitchFamily="18" charset="2"/>
              </a:rPr>
              <a:t>x</a:t>
            </a:r>
            <a:r>
              <a:rPr lang="de-DE" b="1" dirty="0">
                <a:solidFill>
                  <a:srgbClr val="C00000"/>
                </a:solidFill>
                <a:sym typeface="Symbol" pitchFamily="18" charset="2"/>
              </a:rPr>
              <a:t> </a:t>
            </a:r>
            <a:r>
              <a:rPr lang="de-DE" dirty="0">
                <a:sym typeface="Symbol" pitchFamily="18" charset="2"/>
              </a:rPr>
              <a:t>bilden</a:t>
            </a:r>
          </a:p>
        </p:txBody>
      </p:sp>
      <p:sp>
        <p:nvSpPr>
          <p:cNvPr id="198775" name="Rectangle 119"/>
          <p:cNvSpPr>
            <a:spLocks noChangeArrowheads="1"/>
          </p:cNvSpPr>
          <p:nvPr/>
        </p:nvSpPr>
        <p:spPr bwMode="auto">
          <a:xfrm>
            <a:off x="2122488" y="4779963"/>
            <a:ext cx="325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b="1" dirty="0">
                <a:latin typeface="+mj-lt"/>
                <a:cs typeface="Times New Roman" pitchFamily="18" charset="0"/>
              </a:rPr>
              <a:t>w</a:t>
            </a:r>
            <a:r>
              <a:rPr lang="de-DE" dirty="0">
                <a:latin typeface="+mj-lt"/>
                <a:cs typeface="Times New Roman" pitchFamily="18" charset="0"/>
              </a:rPr>
              <a:t>(t) = </a:t>
            </a:r>
            <a:r>
              <a:rPr lang="de-DE" b="1" dirty="0">
                <a:latin typeface="+mj-lt"/>
                <a:cs typeface="Times New Roman" pitchFamily="18" charset="0"/>
              </a:rPr>
              <a:t>w</a:t>
            </a:r>
            <a:r>
              <a:rPr lang="de-DE" dirty="0">
                <a:latin typeface="+mj-lt"/>
                <a:cs typeface="Times New Roman" pitchFamily="18" charset="0"/>
              </a:rPr>
              <a:t>(</a:t>
            </a:r>
            <a:r>
              <a:rPr lang="de-DE" sz="1800" dirty="0">
                <a:latin typeface="+mj-lt"/>
                <a:cs typeface="Times New Roman" pitchFamily="18" charset="0"/>
              </a:rPr>
              <a:t>t-1</a:t>
            </a:r>
            <a:r>
              <a:rPr lang="de-DE" dirty="0">
                <a:latin typeface="+mj-lt"/>
                <a:cs typeface="Times New Roman" pitchFamily="18" charset="0"/>
              </a:rPr>
              <a:t>) – </a:t>
            </a:r>
            <a:r>
              <a:rPr lang="de-DE" dirty="0">
                <a:latin typeface="+mj-lt"/>
                <a:cs typeface="Times New Roman" pitchFamily="18" charset="0"/>
                <a:sym typeface="Symbol" pitchFamily="18" charset="2"/>
              </a:rPr>
              <a:t></a:t>
            </a:r>
            <a:r>
              <a:rPr lang="de-DE" dirty="0">
                <a:latin typeface="+mj-lt"/>
                <a:cs typeface="Times New Roman" pitchFamily="18" charset="0"/>
              </a:rPr>
              <a:t>(t) F(</a:t>
            </a:r>
            <a:r>
              <a:rPr lang="de-DE" b="1" dirty="0">
                <a:latin typeface="+mj-lt"/>
                <a:cs typeface="Times New Roman" pitchFamily="18" charset="0"/>
                <a:sym typeface="Symbol" pitchFamily="18" charset="2"/>
              </a:rPr>
              <a:t>w</a:t>
            </a:r>
            <a:r>
              <a:rPr lang="de-DE" dirty="0">
                <a:latin typeface="+mj-lt"/>
                <a:cs typeface="Times New Roman" pitchFamily="18" charset="0"/>
                <a:sym typeface="Symbol" pitchFamily="18" charset="2"/>
              </a:rPr>
              <a:t>(</a:t>
            </a:r>
            <a:r>
              <a:rPr lang="de-DE" sz="1800" dirty="0">
                <a:latin typeface="+mj-lt"/>
                <a:cs typeface="Times New Roman" pitchFamily="18" charset="0"/>
                <a:sym typeface="Symbol" pitchFamily="18" charset="2"/>
              </a:rPr>
              <a:t>t-1</a:t>
            </a:r>
            <a:r>
              <a:rPr lang="de-DE" dirty="0">
                <a:latin typeface="+mj-lt"/>
                <a:cs typeface="Times New Roman" pitchFamily="18" charset="0"/>
                <a:sym typeface="Symbol" pitchFamily="18" charset="2"/>
              </a:rPr>
              <a:t>))</a:t>
            </a:r>
            <a:r>
              <a:rPr lang="de-DE" dirty="0">
                <a:latin typeface="+mj-lt"/>
                <a:sym typeface="Symbol" pitchFamily="18" charset="2"/>
              </a:rPr>
              <a:t> </a:t>
            </a:r>
          </a:p>
        </p:txBody>
      </p:sp>
      <p:sp>
        <p:nvSpPr>
          <p:cNvPr id="198776" name="Rectangle 120"/>
          <p:cNvSpPr>
            <a:spLocks noChangeArrowheads="1"/>
          </p:cNvSpPr>
          <p:nvPr/>
        </p:nvSpPr>
        <p:spPr bwMode="auto">
          <a:xfrm>
            <a:off x="2152650" y="5945188"/>
            <a:ext cx="699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b="1" dirty="0">
                <a:latin typeface="+mj-lt"/>
                <a:cs typeface="Times New Roman" pitchFamily="18" charset="0"/>
              </a:rPr>
              <a:t>w</a:t>
            </a:r>
            <a:r>
              <a:rPr lang="de-DE" dirty="0">
                <a:latin typeface="+mj-lt"/>
                <a:cs typeface="Times New Roman" pitchFamily="18" charset="0"/>
              </a:rPr>
              <a:t>(t) = </a:t>
            </a:r>
            <a:r>
              <a:rPr lang="de-DE" b="1" dirty="0">
                <a:latin typeface="+mj-lt"/>
                <a:cs typeface="Times New Roman" pitchFamily="18" charset="0"/>
              </a:rPr>
              <a:t>w</a:t>
            </a:r>
            <a:r>
              <a:rPr lang="de-DE" dirty="0">
                <a:latin typeface="+mj-lt"/>
                <a:cs typeface="Times New Roman" pitchFamily="18" charset="0"/>
              </a:rPr>
              <a:t>(</a:t>
            </a:r>
            <a:r>
              <a:rPr lang="de-DE" sz="1800" dirty="0">
                <a:latin typeface="+mj-lt"/>
                <a:cs typeface="Times New Roman" pitchFamily="18" charset="0"/>
              </a:rPr>
              <a:t>t-1</a:t>
            </a:r>
            <a:r>
              <a:rPr lang="de-DE" dirty="0">
                <a:latin typeface="+mj-lt"/>
                <a:cs typeface="Times New Roman" pitchFamily="18" charset="0"/>
              </a:rPr>
              <a:t>) – </a:t>
            </a:r>
            <a:r>
              <a:rPr lang="de-DE" dirty="0">
                <a:latin typeface="+mj-lt"/>
                <a:cs typeface="Times New Roman" pitchFamily="18" charset="0"/>
                <a:sym typeface="Symbol" pitchFamily="18" charset="2"/>
              </a:rPr>
              <a:t></a:t>
            </a:r>
            <a:r>
              <a:rPr lang="de-DE" dirty="0">
                <a:latin typeface="+mj-lt"/>
                <a:cs typeface="Times New Roman" pitchFamily="18" charset="0"/>
              </a:rPr>
              <a:t>(t) f(</a:t>
            </a:r>
            <a:r>
              <a:rPr lang="de-DE" b="1" dirty="0">
                <a:latin typeface="+mj-lt"/>
                <a:cs typeface="Times New Roman" pitchFamily="18" charset="0"/>
                <a:sym typeface="Symbol" pitchFamily="18" charset="2"/>
              </a:rPr>
              <a:t>w</a:t>
            </a:r>
            <a:r>
              <a:rPr lang="de-DE" dirty="0">
                <a:latin typeface="+mj-lt"/>
                <a:cs typeface="Times New Roman" pitchFamily="18" charset="0"/>
                <a:sym typeface="Symbol" pitchFamily="18" charset="2"/>
              </a:rPr>
              <a:t>(</a:t>
            </a:r>
            <a:r>
              <a:rPr lang="de-DE" sz="1800" dirty="0">
                <a:latin typeface="+mj-lt"/>
                <a:cs typeface="Times New Roman" pitchFamily="18" charset="0"/>
                <a:sym typeface="Symbol" pitchFamily="18" charset="2"/>
              </a:rPr>
              <a:t>t-1</a:t>
            </a:r>
            <a:r>
              <a:rPr lang="de-DE" dirty="0">
                <a:latin typeface="+mj-lt"/>
                <a:cs typeface="Times New Roman" pitchFamily="18" charset="0"/>
                <a:sym typeface="Symbol" pitchFamily="18" charset="2"/>
              </a:rPr>
              <a:t>),</a:t>
            </a:r>
            <a:r>
              <a:rPr lang="de-DE" b="1" dirty="0">
                <a:latin typeface="+mj-lt"/>
                <a:cs typeface="Times New Roman" pitchFamily="18" charset="0"/>
                <a:sym typeface="Symbol" pitchFamily="18" charset="2"/>
              </a:rPr>
              <a:t>x</a:t>
            </a:r>
            <a:r>
              <a:rPr lang="de-DE" dirty="0">
                <a:latin typeface="+mj-lt"/>
                <a:cs typeface="Times New Roman" pitchFamily="18" charset="0"/>
                <a:sym typeface="Symbol" pitchFamily="18" charset="2"/>
              </a:rPr>
              <a:t>(t))</a:t>
            </a:r>
            <a:r>
              <a:rPr lang="de-DE" dirty="0">
                <a:latin typeface="+mj-lt"/>
                <a:sym typeface="Symbol" pitchFamily="18" charset="2"/>
              </a:rPr>
              <a:t>   </a:t>
            </a:r>
            <a:r>
              <a:rPr lang="de-DE" sz="1800" i="1" dirty="0">
                <a:solidFill>
                  <a:schemeClr val="accent2"/>
                </a:solidFill>
                <a:sym typeface="Symbol" pitchFamily="18" charset="2"/>
              </a:rPr>
              <a:t>stochastische Approximation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773"/>
                                        </p:tgtEl>
                                        <p:attrNameLst>
                                          <p:attrName>style.visibility</p:attrName>
                                        </p:attrNameLst>
                                      </p:cBhvr>
                                      <p:to>
                                        <p:strVal val="visible"/>
                                      </p:to>
                                    </p:set>
                                    <p:anim calcmode="lin" valueType="num">
                                      <p:cBhvr additive="base">
                                        <p:cTn id="7" dur="500" fill="hold"/>
                                        <p:tgtEl>
                                          <p:spTgt spid="198773"/>
                                        </p:tgtEl>
                                        <p:attrNameLst>
                                          <p:attrName>ppt_x</p:attrName>
                                        </p:attrNameLst>
                                      </p:cBhvr>
                                      <p:tavLst>
                                        <p:tav tm="0">
                                          <p:val>
                                            <p:strVal val="#ppt_x"/>
                                          </p:val>
                                        </p:tav>
                                        <p:tav tm="100000">
                                          <p:val>
                                            <p:strVal val="#ppt_x"/>
                                          </p:val>
                                        </p:tav>
                                      </p:tavLst>
                                    </p:anim>
                                    <p:anim calcmode="lin" valueType="num">
                                      <p:cBhvr additive="base">
                                        <p:cTn id="8" dur="500" fill="hold"/>
                                        <p:tgtEl>
                                          <p:spTgt spid="1987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8775"/>
                                        </p:tgtEl>
                                        <p:attrNameLst>
                                          <p:attrName>style.visibility</p:attrName>
                                        </p:attrNameLst>
                                      </p:cBhvr>
                                      <p:to>
                                        <p:strVal val="visible"/>
                                      </p:to>
                                    </p:set>
                                    <p:anim calcmode="lin" valueType="num">
                                      <p:cBhvr additive="base">
                                        <p:cTn id="11" dur="500" fill="hold"/>
                                        <p:tgtEl>
                                          <p:spTgt spid="198775"/>
                                        </p:tgtEl>
                                        <p:attrNameLst>
                                          <p:attrName>ppt_x</p:attrName>
                                        </p:attrNameLst>
                                      </p:cBhvr>
                                      <p:tavLst>
                                        <p:tav tm="0">
                                          <p:val>
                                            <p:strVal val="#ppt_x"/>
                                          </p:val>
                                        </p:tav>
                                        <p:tav tm="100000">
                                          <p:val>
                                            <p:strVal val="#ppt_x"/>
                                          </p:val>
                                        </p:tav>
                                      </p:tavLst>
                                    </p:anim>
                                    <p:anim calcmode="lin" valueType="num">
                                      <p:cBhvr additive="base">
                                        <p:cTn id="12" dur="500" fill="hold"/>
                                        <p:tgtEl>
                                          <p:spTgt spid="19877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8772"/>
                                        </p:tgtEl>
                                        <p:attrNameLst>
                                          <p:attrName>style.visibility</p:attrName>
                                        </p:attrNameLst>
                                      </p:cBhvr>
                                      <p:to>
                                        <p:strVal val="visible"/>
                                      </p:to>
                                    </p:set>
                                    <p:anim calcmode="lin" valueType="num">
                                      <p:cBhvr additive="base">
                                        <p:cTn id="17" dur="500" fill="hold"/>
                                        <p:tgtEl>
                                          <p:spTgt spid="198772"/>
                                        </p:tgtEl>
                                        <p:attrNameLst>
                                          <p:attrName>ppt_x</p:attrName>
                                        </p:attrNameLst>
                                      </p:cBhvr>
                                      <p:tavLst>
                                        <p:tav tm="0">
                                          <p:val>
                                            <p:strVal val="#ppt_x"/>
                                          </p:val>
                                        </p:tav>
                                        <p:tav tm="100000">
                                          <p:val>
                                            <p:strVal val="#ppt_x"/>
                                          </p:val>
                                        </p:tav>
                                      </p:tavLst>
                                    </p:anim>
                                    <p:anim calcmode="lin" valueType="num">
                                      <p:cBhvr additive="base">
                                        <p:cTn id="18" dur="500" fill="hold"/>
                                        <p:tgtEl>
                                          <p:spTgt spid="19877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8776"/>
                                        </p:tgtEl>
                                        <p:attrNameLst>
                                          <p:attrName>style.visibility</p:attrName>
                                        </p:attrNameLst>
                                      </p:cBhvr>
                                      <p:to>
                                        <p:strVal val="visible"/>
                                      </p:to>
                                    </p:set>
                                    <p:anim calcmode="lin" valueType="num">
                                      <p:cBhvr additive="base">
                                        <p:cTn id="21" dur="500" fill="hold"/>
                                        <p:tgtEl>
                                          <p:spTgt spid="198776"/>
                                        </p:tgtEl>
                                        <p:attrNameLst>
                                          <p:attrName>ppt_x</p:attrName>
                                        </p:attrNameLst>
                                      </p:cBhvr>
                                      <p:tavLst>
                                        <p:tav tm="0">
                                          <p:val>
                                            <p:strVal val="#ppt_x"/>
                                          </p:val>
                                        </p:tav>
                                        <p:tav tm="100000">
                                          <p:val>
                                            <p:strVal val="#ppt_x"/>
                                          </p:val>
                                        </p:tav>
                                      </p:tavLst>
                                    </p:anim>
                                    <p:anim calcmode="lin" valueType="num">
                                      <p:cBhvr additive="base">
                                        <p:cTn id="22" dur="500" fill="hold"/>
                                        <p:tgtEl>
                                          <p:spTgt spid="198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72" grpId="0"/>
      <p:bldP spid="198773" grpId="0"/>
      <p:bldP spid="198775" grpId="0"/>
      <p:bldP spid="19877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de-DE" smtClean="0"/>
              <a:t>Stochastisches Lernen</a:t>
            </a:r>
          </a:p>
        </p:txBody>
      </p:sp>
      <p:sp>
        <p:nvSpPr>
          <p:cNvPr id="41989" name="Rectangle 3"/>
          <p:cNvSpPr>
            <a:spLocks noGrp="1" noChangeArrowheads="1"/>
          </p:cNvSpPr>
          <p:nvPr>
            <p:ph type="body" idx="1"/>
          </p:nvPr>
        </p:nvSpPr>
        <p:spPr>
          <a:xfrm>
            <a:off x="538163" y="1443038"/>
            <a:ext cx="8242300" cy="1165225"/>
          </a:xfrm>
        </p:spPr>
        <p:txBody>
          <a:bodyPr/>
          <a:lstStyle/>
          <a:p>
            <a:pPr marL="0" indent="0">
              <a:buFontTx/>
              <a:buNone/>
            </a:pPr>
            <a:r>
              <a:rPr lang="de-DE" smtClean="0"/>
              <a:t>Lernen mit Zielfunktion </a:t>
            </a:r>
            <a:r>
              <a:rPr lang="de-DE" b="0" smtClean="0"/>
              <a:t>R(w) =</a:t>
            </a:r>
            <a:r>
              <a:rPr lang="de-DE" smtClean="0"/>
              <a:t> </a:t>
            </a:r>
            <a:r>
              <a:rPr lang="de-DE" sz="2800" smtClean="0">
                <a:sym typeface="Symbol" pitchFamily="18" charset="2"/>
              </a:rPr>
              <a:t></a:t>
            </a:r>
            <a:r>
              <a:rPr lang="de-DE" b="0" smtClean="0"/>
              <a:t>r(w,x)</a:t>
            </a:r>
            <a:r>
              <a:rPr lang="de-DE" sz="2800" smtClean="0">
                <a:sym typeface="Symbol" pitchFamily="18" charset="2"/>
              </a:rPr>
              <a:t></a:t>
            </a:r>
            <a:r>
              <a:rPr lang="de-DE" baseline="-25000" smtClean="0">
                <a:sym typeface="Symbol" pitchFamily="18" charset="2"/>
              </a:rPr>
              <a:t>x</a:t>
            </a:r>
          </a:p>
          <a:p>
            <a:pPr marL="0" indent="0">
              <a:buFontTx/>
              <a:buNone/>
            </a:pPr>
            <a:endParaRPr lang="de-DE" baseline="-25000" smtClean="0">
              <a:sym typeface="Symbol" pitchFamily="18" charset="2"/>
            </a:endParaRPr>
          </a:p>
          <a:p>
            <a:pPr marL="711200" lvl="1">
              <a:lnSpc>
                <a:spcPct val="100000"/>
              </a:lnSpc>
              <a:spcBef>
                <a:spcPct val="0"/>
              </a:spcBef>
              <a:buClrTx/>
              <a:buSzTx/>
              <a:buFontTx/>
              <a:buNone/>
            </a:pPr>
            <a:r>
              <a:rPr lang="de-DE" b="1" smtClean="0">
                <a:latin typeface="TIMES" charset="0"/>
                <a:cs typeface="Times New Roman" pitchFamily="18" charset="0"/>
              </a:rPr>
              <a:t>		w</a:t>
            </a:r>
            <a:r>
              <a:rPr lang="de-DE" smtClean="0">
                <a:latin typeface="TIMES" charset="0"/>
                <a:cs typeface="Times New Roman" pitchFamily="18" charset="0"/>
              </a:rPr>
              <a:t>(t) = </a:t>
            </a:r>
            <a:r>
              <a:rPr lang="de-DE" b="1" smtClean="0">
                <a:latin typeface="TIMES" charset="0"/>
                <a:cs typeface="Times New Roman" pitchFamily="18" charset="0"/>
              </a:rPr>
              <a:t>w</a:t>
            </a:r>
            <a:r>
              <a:rPr lang="de-DE" smtClean="0">
                <a:latin typeface="TIMES" charset="0"/>
                <a:cs typeface="Times New Roman" pitchFamily="18" charset="0"/>
              </a:rPr>
              <a:t>(t-1) - </a:t>
            </a:r>
            <a:r>
              <a:rPr lang="de-DE" smtClean="0">
                <a:cs typeface="Times New Roman" pitchFamily="18" charset="0"/>
                <a:sym typeface="Symbol" pitchFamily="18" charset="2"/>
              </a:rPr>
              <a:t></a:t>
            </a:r>
            <a:r>
              <a:rPr lang="de-DE" smtClean="0">
                <a:latin typeface="TIMES" charset="0"/>
                <a:cs typeface="Times New Roman" pitchFamily="18" charset="0"/>
              </a:rPr>
              <a:t>(t) </a:t>
            </a:r>
            <a:r>
              <a:rPr lang="de-DE" smtClean="0">
                <a:cs typeface="Times New Roman" pitchFamily="18" charset="0"/>
                <a:sym typeface="Symbol" pitchFamily="18" charset="2"/>
              </a:rPr>
              <a:t></a:t>
            </a:r>
            <a:r>
              <a:rPr lang="de-DE" b="1" baseline="-30000" smtClean="0">
                <a:latin typeface="TIMES" charset="0"/>
                <a:cs typeface="Times New Roman" pitchFamily="18" charset="0"/>
              </a:rPr>
              <a:t>w</a:t>
            </a:r>
            <a:r>
              <a:rPr lang="de-DE" smtClean="0">
                <a:latin typeface="TIMES" charset="0"/>
                <a:cs typeface="Times New Roman" pitchFamily="18" charset="0"/>
                <a:sym typeface="Symbol" pitchFamily="18" charset="2"/>
              </a:rPr>
              <a:t> R</a:t>
            </a:r>
            <a:r>
              <a:rPr lang="de-DE" sz="2400" smtClean="0">
                <a:latin typeface="TIMES" charset="0"/>
                <a:cs typeface="Times New Roman" pitchFamily="18" charset="0"/>
                <a:sym typeface="Symbol" pitchFamily="18" charset="2"/>
              </a:rPr>
              <a:t>(</a:t>
            </a:r>
            <a:r>
              <a:rPr lang="de-DE" b="1" smtClean="0">
                <a:latin typeface="TIMES" charset="0"/>
                <a:cs typeface="Times New Roman" pitchFamily="18" charset="0"/>
                <a:sym typeface="Symbol" pitchFamily="18" charset="2"/>
              </a:rPr>
              <a:t>w</a:t>
            </a:r>
            <a:r>
              <a:rPr lang="de-DE" smtClean="0">
                <a:latin typeface="TIMES" charset="0"/>
                <a:cs typeface="Times New Roman" pitchFamily="18" charset="0"/>
                <a:sym typeface="Symbol" pitchFamily="18" charset="2"/>
              </a:rPr>
              <a:t>(t-1)</a:t>
            </a:r>
            <a:r>
              <a:rPr lang="de-DE" sz="2400" smtClean="0">
                <a:latin typeface="TIMES" charset="0"/>
                <a:cs typeface="Times New Roman" pitchFamily="18" charset="0"/>
                <a:sym typeface="Symbol" pitchFamily="18" charset="2"/>
              </a:rPr>
              <a:t>)</a:t>
            </a:r>
            <a:endParaRPr lang="de-DE" sz="2400" smtClean="0"/>
          </a:p>
        </p:txBody>
      </p:sp>
      <p:sp>
        <p:nvSpPr>
          <p:cNvPr id="200709" name="Rectangle 5"/>
          <p:cNvSpPr>
            <a:spLocks noChangeArrowheads="1"/>
          </p:cNvSpPr>
          <p:nvPr/>
        </p:nvSpPr>
        <p:spPr bwMode="auto">
          <a:xfrm>
            <a:off x="608013" y="3011488"/>
            <a:ext cx="81137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nSpc>
                <a:spcPct val="85000"/>
              </a:lnSpc>
              <a:spcBef>
                <a:spcPct val="45000"/>
              </a:spcBef>
            </a:pPr>
            <a:r>
              <a:rPr lang="de-DE" i="1"/>
              <a:t>wird ersetzt durch</a:t>
            </a:r>
          </a:p>
          <a:p>
            <a:pPr>
              <a:lnSpc>
                <a:spcPct val="135000"/>
              </a:lnSpc>
              <a:spcBef>
                <a:spcPct val="45000"/>
              </a:spcBef>
            </a:pPr>
            <a:r>
              <a:rPr lang="de-DE" sz="2400" b="1"/>
              <a:t>Lernen mit stochast. Zielfunktion </a:t>
            </a:r>
            <a:r>
              <a:rPr lang="de-DE" sz="2400"/>
              <a:t>r(w,x)</a:t>
            </a:r>
          </a:p>
          <a:p>
            <a:pPr>
              <a:lnSpc>
                <a:spcPct val="125000"/>
              </a:lnSpc>
              <a:spcBef>
                <a:spcPct val="45000"/>
              </a:spcBef>
            </a:pPr>
            <a:r>
              <a:rPr lang="de-DE" b="1">
                <a:latin typeface="TIMES" charset="0"/>
                <a:cs typeface="Times New Roman" pitchFamily="18" charset="0"/>
              </a:rPr>
              <a:t>	w</a:t>
            </a:r>
            <a:r>
              <a:rPr lang="de-DE">
                <a:latin typeface="TIMES" charset="0"/>
                <a:cs typeface="Times New Roman" pitchFamily="18" charset="0"/>
              </a:rPr>
              <a:t>(t) = </a:t>
            </a:r>
            <a:r>
              <a:rPr lang="de-DE" b="1">
                <a:latin typeface="TIMES" charset="0"/>
                <a:cs typeface="Times New Roman" pitchFamily="18" charset="0"/>
              </a:rPr>
              <a:t>w</a:t>
            </a:r>
            <a:r>
              <a:rPr lang="de-DE">
                <a:latin typeface="TIMES" charset="0"/>
                <a:cs typeface="Times New Roman" pitchFamily="18" charset="0"/>
              </a:rPr>
              <a:t>(t-1) - </a:t>
            </a:r>
            <a:r>
              <a:rPr lang="de-DE">
                <a:cs typeface="Times New Roman" pitchFamily="18" charset="0"/>
                <a:sym typeface="Symbol" pitchFamily="18" charset="2"/>
              </a:rPr>
              <a:t></a:t>
            </a:r>
            <a:r>
              <a:rPr lang="de-DE">
                <a:latin typeface="TIMES" charset="0"/>
                <a:cs typeface="Times New Roman" pitchFamily="18" charset="0"/>
              </a:rPr>
              <a:t>(t) </a:t>
            </a:r>
            <a:r>
              <a:rPr lang="de-DE">
                <a:cs typeface="Times New Roman" pitchFamily="18" charset="0"/>
                <a:sym typeface="Symbol" pitchFamily="18" charset="2"/>
              </a:rPr>
              <a:t></a:t>
            </a:r>
            <a:r>
              <a:rPr lang="de-DE" b="1" baseline="-30000">
                <a:latin typeface="TIMES" charset="0"/>
                <a:cs typeface="Times New Roman" pitchFamily="18" charset="0"/>
              </a:rPr>
              <a:t>w</a:t>
            </a:r>
            <a:r>
              <a:rPr lang="de-DE">
                <a:latin typeface="TIMES" charset="0"/>
                <a:cs typeface="Times New Roman" pitchFamily="18" charset="0"/>
                <a:sym typeface="Symbol" pitchFamily="18" charset="2"/>
              </a:rPr>
              <a:t> r</a:t>
            </a:r>
            <a:r>
              <a:rPr lang="de-DE" sz="2400">
                <a:latin typeface="TIMES" charset="0"/>
                <a:cs typeface="Times New Roman" pitchFamily="18" charset="0"/>
                <a:sym typeface="Symbol" pitchFamily="18" charset="2"/>
              </a:rPr>
              <a:t>(</a:t>
            </a:r>
            <a:r>
              <a:rPr lang="de-DE" b="1">
                <a:latin typeface="TIMES" charset="0"/>
                <a:cs typeface="Times New Roman" pitchFamily="18" charset="0"/>
                <a:sym typeface="Symbol" pitchFamily="18" charset="2"/>
              </a:rPr>
              <a:t>w</a:t>
            </a:r>
            <a:r>
              <a:rPr lang="de-DE">
                <a:latin typeface="TIMES" charset="0"/>
                <a:cs typeface="Times New Roman" pitchFamily="18" charset="0"/>
                <a:sym typeface="Symbol" pitchFamily="18" charset="2"/>
              </a:rPr>
              <a:t>(t-1),</a:t>
            </a:r>
            <a:r>
              <a:rPr lang="de-DE" b="1">
                <a:latin typeface="TIMES" charset="0"/>
                <a:cs typeface="Times New Roman" pitchFamily="18" charset="0"/>
                <a:sym typeface="Symbol" pitchFamily="18" charset="2"/>
              </a:rPr>
              <a:t>x</a:t>
            </a:r>
            <a:r>
              <a:rPr lang="de-DE">
                <a:latin typeface="TIMES" charset="0"/>
                <a:cs typeface="Times New Roman" pitchFamily="18" charset="0"/>
                <a:sym typeface="Symbol" pitchFamily="18" charset="2"/>
              </a:rPr>
              <a:t>(t)</a:t>
            </a:r>
            <a:r>
              <a:rPr lang="de-DE" sz="2400">
                <a:latin typeface="TIMES" charset="0"/>
                <a:cs typeface="Times New Roman" pitchFamily="18" charset="0"/>
                <a:sym typeface="Symbol" pitchFamily="18" charset="2"/>
              </a:rPr>
              <a:t>)</a:t>
            </a:r>
            <a:r>
              <a:rPr lang="de-DE">
                <a:sym typeface="Symbol" pitchFamily="18" charset="2"/>
              </a:rPr>
              <a:t>   </a:t>
            </a:r>
            <a:r>
              <a:rPr lang="de-DE" i="1">
                <a:solidFill>
                  <a:schemeClr val="accent2"/>
                </a:solidFill>
                <a:sym typeface="Symbol" pitchFamily="18" charset="2"/>
              </a:rPr>
              <a:t>stochastisches Lernen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070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7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46"/>
          <p:cNvSpPr>
            <a:spLocks noGrp="1" noChangeArrowheads="1"/>
          </p:cNvSpPr>
          <p:nvPr>
            <p:ph type="body" idx="1"/>
          </p:nvPr>
        </p:nvSpPr>
        <p:spPr>
          <a:xfrm>
            <a:off x="601663" y="1297548"/>
            <a:ext cx="8242300" cy="414849"/>
          </a:xfrm>
        </p:spPr>
        <p:txBody>
          <a:bodyPr/>
          <a:lstStyle/>
          <a:p>
            <a:pPr marL="0" indent="0">
              <a:buFontTx/>
              <a:buNone/>
            </a:pPr>
            <a:r>
              <a:rPr lang="de-DE" dirty="0" smtClean="0"/>
              <a:t>Voraussetzungen 		</a:t>
            </a:r>
            <a:r>
              <a:rPr lang="de-DE" b="0" i="1" dirty="0" smtClean="0">
                <a:solidFill>
                  <a:schemeClr val="folHlink"/>
                </a:solidFill>
              </a:rPr>
              <a:t>das klein Gedruckte...</a:t>
            </a:r>
          </a:p>
          <a:p>
            <a:pPr marL="0" indent="0">
              <a:buFontTx/>
              <a:buNone/>
            </a:pPr>
            <a:r>
              <a:rPr lang="de-DE" dirty="0" smtClean="0"/>
              <a:t>  </a:t>
            </a:r>
            <a:endParaRPr lang="de-DE" sz="1600" b="0" i="1" dirty="0" smtClean="0">
              <a:solidFill>
                <a:srgbClr val="000000"/>
              </a:solidFill>
              <a:cs typeface="Times New Roman" pitchFamily="18" charset="0"/>
              <a:sym typeface="Symbol" pitchFamily="18" charset="2"/>
            </a:endParaRPr>
          </a:p>
        </p:txBody>
      </p:sp>
      <p:sp>
        <p:nvSpPr>
          <p:cNvPr id="199781" name="Rectangle 101"/>
          <p:cNvSpPr>
            <a:spLocks noChangeArrowheads="1"/>
          </p:cNvSpPr>
          <p:nvPr/>
        </p:nvSpPr>
        <p:spPr bwMode="auto">
          <a:xfrm>
            <a:off x="1111032" y="1777030"/>
            <a:ext cx="7571303" cy="270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marL="266700" indent="-266700" algn="just">
              <a:spcBef>
                <a:spcPct val="0"/>
              </a:spcBef>
              <a:buClr>
                <a:srgbClr val="FF3300"/>
              </a:buClr>
              <a:buSzPct val="135000"/>
              <a:buFont typeface="Wingdings" pitchFamily="2" charset="2"/>
              <a:buChar char="§"/>
              <a:tabLst>
                <a:tab pos="269875" algn="l"/>
                <a:tab pos="2339975" algn="l"/>
              </a:tabLst>
            </a:pPr>
            <a:r>
              <a:rPr lang="de-DE" dirty="0">
                <a:latin typeface="+mj-lt"/>
                <a:cs typeface="Times New Roman" pitchFamily="18" charset="0"/>
              </a:rPr>
              <a:t>die Funktion F(w) := </a:t>
            </a:r>
            <a:r>
              <a:rPr lang="de-DE" dirty="0">
                <a:latin typeface="+mj-lt"/>
                <a:cs typeface="Times New Roman" pitchFamily="18" charset="0"/>
                <a:sym typeface="Symbol" pitchFamily="18" charset="2"/>
              </a:rPr>
              <a:t></a:t>
            </a:r>
            <a:r>
              <a:rPr lang="de-DE" dirty="0">
                <a:latin typeface="+mj-lt"/>
                <a:cs typeface="Times New Roman" pitchFamily="18" charset="0"/>
              </a:rPr>
              <a:t>f(</a:t>
            </a:r>
            <a:r>
              <a:rPr lang="de-DE" dirty="0" err="1">
                <a:latin typeface="+mj-lt"/>
                <a:cs typeface="Times New Roman" pitchFamily="18" charset="0"/>
              </a:rPr>
              <a:t>x,w</a:t>
            </a:r>
            <a:r>
              <a:rPr lang="de-DE" dirty="0">
                <a:latin typeface="+mj-lt"/>
                <a:cs typeface="Times New Roman" pitchFamily="18" charset="0"/>
              </a:rPr>
              <a:t>)</a:t>
            </a:r>
            <a:r>
              <a:rPr lang="de-DE" dirty="0">
                <a:latin typeface="+mj-lt"/>
                <a:cs typeface="Times New Roman" pitchFamily="18" charset="0"/>
                <a:sym typeface="Symbol" pitchFamily="18" charset="2"/>
              </a:rPr>
              <a:t></a:t>
            </a:r>
            <a:r>
              <a:rPr lang="de-DE" baseline="-30000" dirty="0">
                <a:latin typeface="+mj-lt"/>
                <a:cs typeface="Times New Roman" pitchFamily="18" charset="0"/>
              </a:rPr>
              <a:t>x</a:t>
            </a:r>
            <a:r>
              <a:rPr lang="de-DE" dirty="0">
                <a:latin typeface="+mj-lt"/>
                <a:cs typeface="Times New Roman" pitchFamily="18" charset="0"/>
                <a:sym typeface="Symbol" pitchFamily="18" charset="2"/>
              </a:rPr>
              <a:t> ist </a:t>
            </a:r>
            <a:r>
              <a:rPr lang="de-DE" i="1" dirty="0">
                <a:solidFill>
                  <a:srgbClr val="00B050"/>
                </a:solidFill>
                <a:latin typeface="+mj-lt"/>
                <a:cs typeface="Times New Roman" pitchFamily="18" charset="0"/>
                <a:sym typeface="Symbol" pitchFamily="18" charset="2"/>
              </a:rPr>
              <a:t>zentriert</a:t>
            </a:r>
            <a:r>
              <a:rPr lang="de-DE" dirty="0">
                <a:latin typeface="+mj-lt"/>
                <a:cs typeface="Times New Roman" pitchFamily="18" charset="0"/>
                <a:sym typeface="Symbol" pitchFamily="18" charset="2"/>
              </a:rPr>
              <a:t>,</a:t>
            </a:r>
            <a:r>
              <a:rPr lang="de-DE" sz="1800" dirty="0">
                <a:latin typeface="+mj-lt"/>
                <a:cs typeface="Times New Roman" pitchFamily="18" charset="0"/>
                <a:sym typeface="Symbol" pitchFamily="18" charset="2"/>
              </a:rPr>
              <a:t>   </a:t>
            </a:r>
            <a:r>
              <a:rPr lang="de-DE" dirty="0">
                <a:latin typeface="+mj-lt"/>
                <a:cs typeface="Times New Roman" pitchFamily="18" charset="0"/>
                <a:sym typeface="Symbol" pitchFamily="18" charset="2"/>
              </a:rPr>
              <a:t>d.h. F(w*) = 0</a:t>
            </a:r>
            <a:r>
              <a:rPr lang="de-DE" sz="1800" dirty="0">
                <a:latin typeface="+mj-lt"/>
                <a:cs typeface="Times New Roman" pitchFamily="18" charset="0"/>
                <a:sym typeface="Symbol" pitchFamily="18" charset="2"/>
              </a:rPr>
              <a:t>	</a:t>
            </a:r>
            <a:endParaRPr lang="de-DE" sz="1600" dirty="0">
              <a:latin typeface="+mj-lt"/>
              <a:sym typeface="Symbol" pitchFamily="18" charset="2"/>
            </a:endParaRPr>
          </a:p>
          <a:p>
            <a:pPr marL="266700" indent="-266700" algn="just">
              <a:lnSpc>
                <a:spcPct val="110000"/>
              </a:lnSpc>
              <a:spcBef>
                <a:spcPct val="0"/>
              </a:spcBef>
              <a:buClr>
                <a:srgbClr val="FF3300"/>
              </a:buClr>
              <a:buSzPct val="135000"/>
              <a:buFont typeface="Wingdings" pitchFamily="2" charset="2"/>
              <a:buChar char="§"/>
              <a:tabLst>
                <a:tab pos="269875" algn="l"/>
                <a:tab pos="2339975" algn="l"/>
              </a:tabLst>
            </a:pPr>
            <a:r>
              <a:rPr lang="de-DE" dirty="0">
                <a:latin typeface="+mj-lt"/>
                <a:cs typeface="Times New Roman" pitchFamily="18" charset="0"/>
                <a:sym typeface="Symbol" pitchFamily="18" charset="2"/>
              </a:rPr>
              <a:t>F(w) ist </a:t>
            </a:r>
            <a:r>
              <a:rPr lang="de-DE" i="1" dirty="0">
                <a:solidFill>
                  <a:srgbClr val="00B050"/>
                </a:solidFill>
                <a:latin typeface="+mj-lt"/>
                <a:cs typeface="Times New Roman" pitchFamily="18" charset="0"/>
                <a:sym typeface="Symbol" pitchFamily="18" charset="2"/>
              </a:rPr>
              <a:t>ansteigend</a:t>
            </a:r>
            <a:r>
              <a:rPr lang="de-DE" dirty="0">
                <a:latin typeface="+mj-lt"/>
                <a:cs typeface="Times New Roman" pitchFamily="18" charset="0"/>
                <a:sym typeface="Symbol" pitchFamily="18" charset="2"/>
              </a:rPr>
              <a:t>,	</a:t>
            </a:r>
            <a:r>
              <a:rPr lang="de-DE" dirty="0" smtClean="0">
                <a:latin typeface="+mj-lt"/>
                <a:cs typeface="Times New Roman" pitchFamily="18" charset="0"/>
                <a:sym typeface="Symbol" pitchFamily="18" charset="2"/>
              </a:rPr>
              <a:t>              d.h</a:t>
            </a:r>
            <a:r>
              <a:rPr lang="de-DE" dirty="0">
                <a:latin typeface="+mj-lt"/>
                <a:cs typeface="Times New Roman" pitchFamily="18" charset="0"/>
                <a:sym typeface="Symbol" pitchFamily="18" charset="2"/>
              </a:rPr>
              <a:t>. </a:t>
            </a:r>
            <a:r>
              <a:rPr lang="en-US" dirty="0" smtClean="0">
                <a:latin typeface="+mj-lt"/>
                <a:cs typeface="Times New Roman" pitchFamily="18" charset="0"/>
                <a:sym typeface="Symbol" pitchFamily="18" charset="2"/>
              </a:rPr>
              <a:t>F(w&lt;w</a:t>
            </a:r>
            <a:r>
              <a:rPr lang="en-US" dirty="0">
                <a:latin typeface="+mj-lt"/>
                <a:cs typeface="Times New Roman" pitchFamily="18" charset="0"/>
                <a:sym typeface="Symbol" pitchFamily="18" charset="2"/>
              </a:rPr>
              <a:t>*) &lt; 0, </a:t>
            </a:r>
            <a:r>
              <a:rPr lang="en-US" dirty="0" smtClean="0">
                <a:latin typeface="+mj-lt"/>
                <a:cs typeface="Times New Roman" pitchFamily="18" charset="0"/>
                <a:sym typeface="Symbol" pitchFamily="18" charset="2"/>
              </a:rPr>
              <a:t> F(w&gt;w</a:t>
            </a:r>
            <a:r>
              <a:rPr lang="en-US" dirty="0">
                <a:latin typeface="+mj-lt"/>
                <a:cs typeface="Times New Roman" pitchFamily="18" charset="0"/>
                <a:sym typeface="Symbol" pitchFamily="18" charset="2"/>
              </a:rPr>
              <a:t>*) &gt; 0 </a:t>
            </a:r>
            <a:endParaRPr lang="de-DE" sz="1800" dirty="0">
              <a:latin typeface="+mj-lt"/>
              <a:sym typeface="Symbol" pitchFamily="18" charset="2"/>
            </a:endParaRPr>
          </a:p>
          <a:p>
            <a:pPr marL="266700" indent="-266700" algn="just">
              <a:lnSpc>
                <a:spcPct val="110000"/>
              </a:lnSpc>
              <a:spcBef>
                <a:spcPct val="0"/>
              </a:spcBef>
              <a:buClr>
                <a:srgbClr val="FF3300"/>
              </a:buClr>
              <a:buSzPct val="135000"/>
              <a:buFont typeface="Wingdings" pitchFamily="2" charset="2"/>
              <a:buChar char="§"/>
              <a:tabLst>
                <a:tab pos="269875" algn="l"/>
                <a:tab pos="2339975" algn="l"/>
              </a:tabLst>
            </a:pPr>
            <a:r>
              <a:rPr lang="de-DE" dirty="0">
                <a:latin typeface="+mj-lt"/>
                <a:cs typeface="Times New Roman" pitchFamily="18" charset="0"/>
                <a:sym typeface="Symbol" pitchFamily="18" charset="2"/>
              </a:rPr>
              <a:t>F(w) ist </a:t>
            </a:r>
            <a:r>
              <a:rPr lang="de-DE" i="1" dirty="0">
                <a:solidFill>
                  <a:srgbClr val="00B050"/>
                </a:solidFill>
                <a:latin typeface="+mj-lt"/>
                <a:cs typeface="Times New Roman" pitchFamily="18" charset="0"/>
                <a:sym typeface="Symbol" pitchFamily="18" charset="2"/>
              </a:rPr>
              <a:t>beschränkt</a:t>
            </a:r>
            <a:r>
              <a:rPr lang="de-DE" sz="2400" dirty="0">
                <a:latin typeface="+mj-lt"/>
                <a:cs typeface="Times New Roman" pitchFamily="18" charset="0"/>
                <a:sym typeface="Symbol" pitchFamily="18" charset="2"/>
              </a:rPr>
              <a:t>	</a:t>
            </a:r>
            <a:r>
              <a:rPr lang="de-DE" dirty="0">
                <a:latin typeface="+mj-lt"/>
                <a:cs typeface="Times New Roman" pitchFamily="18" charset="0"/>
                <a:sym typeface="Symbol" pitchFamily="18" charset="2"/>
              </a:rPr>
              <a:t> </a:t>
            </a:r>
            <a:r>
              <a:rPr lang="de-DE" dirty="0" smtClean="0">
                <a:latin typeface="+mj-lt"/>
                <a:cs typeface="Times New Roman" pitchFamily="18" charset="0"/>
                <a:sym typeface="Symbol" pitchFamily="18" charset="2"/>
              </a:rPr>
              <a:t>  mit </a:t>
            </a:r>
            <a:r>
              <a:rPr lang="de-DE" i="1" dirty="0" smtClean="0">
                <a:latin typeface="+mj-lt"/>
                <a:cs typeface="Times New Roman" pitchFamily="18" charset="0"/>
                <a:sym typeface="Symbol" pitchFamily="18" charset="2"/>
              </a:rPr>
              <a:t> </a:t>
            </a:r>
            <a:r>
              <a:rPr lang="de-DE" dirty="0">
                <a:latin typeface="+mj-lt"/>
                <a:cs typeface="Times New Roman" pitchFamily="18" charset="0"/>
                <a:sym typeface="Symbol" pitchFamily="18" charset="2"/>
              </a:rPr>
              <a:t>|F(w)|  </a:t>
            </a:r>
            <a:r>
              <a:rPr lang="de-DE" u="sng" dirty="0">
                <a:latin typeface="+mj-lt"/>
                <a:cs typeface="Times New Roman" pitchFamily="18" charset="0"/>
                <a:sym typeface="Symbol" pitchFamily="18" charset="2"/>
              </a:rPr>
              <a:t>&lt;</a:t>
            </a:r>
            <a:r>
              <a:rPr lang="de-DE" dirty="0">
                <a:latin typeface="+mj-lt"/>
                <a:cs typeface="Times New Roman" pitchFamily="18" charset="0"/>
                <a:sym typeface="Symbol" pitchFamily="18" charset="2"/>
              </a:rPr>
              <a:t>  </a:t>
            </a:r>
            <a:r>
              <a:rPr lang="de-DE" dirty="0" err="1">
                <a:latin typeface="+mj-lt"/>
                <a:cs typeface="Times New Roman" pitchFamily="18" charset="0"/>
                <a:sym typeface="Symbol" pitchFamily="18" charset="2"/>
              </a:rPr>
              <a:t>a|w-w</a:t>
            </a:r>
            <a:r>
              <a:rPr lang="de-DE" baseline="30000" dirty="0">
                <a:latin typeface="+mj-lt"/>
                <a:cs typeface="Times New Roman" pitchFamily="18" charset="0"/>
                <a:sym typeface="Symbol" pitchFamily="18" charset="2"/>
              </a:rPr>
              <a:t>*</a:t>
            </a:r>
            <a:r>
              <a:rPr lang="de-DE" dirty="0">
                <a:latin typeface="+mj-lt"/>
                <a:cs typeface="Times New Roman" pitchFamily="18" charset="0"/>
                <a:sym typeface="Symbol" pitchFamily="18" charset="2"/>
              </a:rPr>
              <a:t>|+b  &lt; </a:t>
            </a:r>
            <a:r>
              <a:rPr lang="de-DE" sz="2400" dirty="0">
                <a:latin typeface="+mj-lt"/>
                <a:cs typeface="Times New Roman" pitchFamily="18" charset="0"/>
                <a:sym typeface="Symbol" pitchFamily="18" charset="2"/>
              </a:rPr>
              <a:t></a:t>
            </a:r>
            <a:r>
              <a:rPr lang="de-DE" dirty="0">
                <a:latin typeface="+mj-lt"/>
                <a:cs typeface="Times New Roman" pitchFamily="18" charset="0"/>
              </a:rPr>
              <a:t>	</a:t>
            </a:r>
            <a:r>
              <a:rPr lang="de-DE" dirty="0" err="1">
                <a:latin typeface="+mj-lt"/>
                <a:cs typeface="Times New Roman" pitchFamily="18" charset="0"/>
                <a:sym typeface="Symbol" pitchFamily="18" charset="2"/>
              </a:rPr>
              <a:t>a,b</a:t>
            </a:r>
            <a:r>
              <a:rPr lang="de-DE" dirty="0">
                <a:latin typeface="+mj-lt"/>
                <a:cs typeface="Times New Roman" pitchFamily="18" charset="0"/>
                <a:sym typeface="Symbol" pitchFamily="18" charset="2"/>
              </a:rPr>
              <a:t> &gt; 0</a:t>
            </a:r>
            <a:endParaRPr lang="de-DE" sz="1800" dirty="0">
              <a:latin typeface="+mj-lt"/>
              <a:sym typeface="Symbol" pitchFamily="18" charset="2"/>
            </a:endParaRPr>
          </a:p>
          <a:p>
            <a:pPr marL="266700" indent="-266700" algn="just">
              <a:lnSpc>
                <a:spcPct val="110000"/>
              </a:lnSpc>
              <a:spcBef>
                <a:spcPct val="0"/>
              </a:spcBef>
              <a:buClr>
                <a:srgbClr val="FF3300"/>
              </a:buClr>
              <a:buSzPct val="135000"/>
              <a:buFont typeface="Wingdings" pitchFamily="2" charset="2"/>
              <a:buChar char="§"/>
              <a:tabLst>
                <a:tab pos="269875" algn="l"/>
                <a:tab pos="2339975" algn="l"/>
              </a:tabLst>
            </a:pPr>
            <a:r>
              <a:rPr lang="de-DE" dirty="0">
                <a:latin typeface="+mj-lt"/>
                <a:cs typeface="Times New Roman" pitchFamily="18" charset="0"/>
                <a:sym typeface="Symbol" pitchFamily="18" charset="2"/>
              </a:rPr>
              <a:t>f(</a:t>
            </a:r>
            <a:r>
              <a:rPr lang="de-DE" dirty="0" err="1">
                <a:latin typeface="+mj-lt"/>
                <a:cs typeface="Times New Roman" pitchFamily="18" charset="0"/>
                <a:sym typeface="Symbol" pitchFamily="18" charset="2"/>
              </a:rPr>
              <a:t>x,w</a:t>
            </a:r>
            <a:r>
              <a:rPr lang="de-DE" dirty="0">
                <a:latin typeface="+mj-lt"/>
                <a:cs typeface="Times New Roman" pitchFamily="18" charset="0"/>
                <a:sym typeface="Symbol" pitchFamily="18" charset="2"/>
              </a:rPr>
              <a:t>) hat </a:t>
            </a:r>
            <a:r>
              <a:rPr lang="de-DE" i="1" dirty="0">
                <a:solidFill>
                  <a:srgbClr val="00B050"/>
                </a:solidFill>
                <a:latin typeface="+mj-lt"/>
                <a:cs typeface="Times New Roman" pitchFamily="18" charset="0"/>
                <a:sym typeface="Symbol" pitchFamily="18" charset="2"/>
              </a:rPr>
              <a:t>endliche Varianz</a:t>
            </a:r>
            <a:r>
              <a:rPr lang="de-DE" dirty="0">
                <a:latin typeface="+mj-lt"/>
                <a:cs typeface="Times New Roman" pitchFamily="18" charset="0"/>
                <a:sym typeface="Symbol" pitchFamily="18" charset="2"/>
              </a:rPr>
              <a:t>,</a:t>
            </a:r>
            <a:r>
              <a:rPr lang="de-DE" sz="1800" dirty="0">
                <a:latin typeface="+mj-lt"/>
                <a:cs typeface="Times New Roman" pitchFamily="18" charset="0"/>
                <a:sym typeface="Symbol" pitchFamily="18" charset="2"/>
              </a:rPr>
              <a:t>   </a:t>
            </a:r>
            <a:r>
              <a:rPr lang="de-DE" dirty="0">
                <a:latin typeface="+mj-lt"/>
                <a:cs typeface="Times New Roman" pitchFamily="18" charset="0"/>
                <a:sym typeface="Symbol" pitchFamily="18" charset="2"/>
              </a:rPr>
              <a:t>d.h. </a:t>
            </a:r>
            <a:r>
              <a:rPr lang="en-US" baseline="30000" dirty="0">
                <a:latin typeface="+mj-lt"/>
                <a:cs typeface="Times New Roman" pitchFamily="18" charset="0"/>
              </a:rPr>
              <a:t>2</a:t>
            </a:r>
            <a:r>
              <a:rPr lang="en-US" dirty="0">
                <a:latin typeface="+mj-lt"/>
                <a:cs typeface="Times New Roman" pitchFamily="18" charset="0"/>
                <a:sym typeface="Symbol" pitchFamily="18" charset="2"/>
              </a:rPr>
              <a:t>(w) = </a:t>
            </a:r>
            <a:r>
              <a:rPr lang="de-DE" b="1" dirty="0">
                <a:latin typeface="+mj-lt"/>
                <a:cs typeface="Times New Roman" pitchFamily="18" charset="0"/>
                <a:sym typeface="Symbol" pitchFamily="18" charset="2"/>
              </a:rPr>
              <a:t></a:t>
            </a:r>
            <a:r>
              <a:rPr lang="en-US" dirty="0">
                <a:latin typeface="+mj-lt"/>
                <a:cs typeface="Times New Roman" pitchFamily="18" charset="0"/>
              </a:rPr>
              <a:t>(F(</a:t>
            </a:r>
            <a:r>
              <a:rPr lang="en-US" sz="1800" dirty="0">
                <a:latin typeface="+mj-lt"/>
                <a:cs typeface="Times New Roman" pitchFamily="18" charset="0"/>
              </a:rPr>
              <a:t>w</a:t>
            </a:r>
            <a:r>
              <a:rPr lang="en-US" dirty="0">
                <a:latin typeface="+mj-lt"/>
                <a:cs typeface="Times New Roman" pitchFamily="18" charset="0"/>
              </a:rPr>
              <a:t>) - f(</a:t>
            </a:r>
            <a:r>
              <a:rPr lang="en-US" sz="1800" dirty="0" err="1">
                <a:latin typeface="+mj-lt"/>
                <a:cs typeface="Times New Roman" pitchFamily="18" charset="0"/>
              </a:rPr>
              <a:t>x,w</a:t>
            </a:r>
            <a:r>
              <a:rPr lang="en-US" dirty="0">
                <a:latin typeface="+mj-lt"/>
                <a:cs typeface="Times New Roman" pitchFamily="18" charset="0"/>
              </a:rPr>
              <a:t>))</a:t>
            </a:r>
            <a:r>
              <a:rPr lang="en-US" baseline="30000" dirty="0">
                <a:latin typeface="+mj-lt"/>
                <a:cs typeface="Times New Roman" pitchFamily="18" charset="0"/>
                <a:sym typeface="Symbol" pitchFamily="18" charset="2"/>
              </a:rPr>
              <a:t>2</a:t>
            </a:r>
            <a:r>
              <a:rPr lang="de-DE" b="1" dirty="0">
                <a:latin typeface="+mj-lt"/>
                <a:cs typeface="Times New Roman" pitchFamily="18" charset="0"/>
                <a:sym typeface="Symbol" pitchFamily="18" charset="2"/>
              </a:rPr>
              <a:t></a:t>
            </a:r>
            <a:r>
              <a:rPr lang="en-US" b="1" baseline="-30000" dirty="0">
                <a:latin typeface="+mj-lt"/>
                <a:cs typeface="Times New Roman" pitchFamily="18" charset="0"/>
              </a:rPr>
              <a:t>x</a:t>
            </a:r>
            <a:r>
              <a:rPr lang="en-US" dirty="0">
                <a:latin typeface="+mj-lt"/>
                <a:cs typeface="Times New Roman" pitchFamily="18" charset="0"/>
                <a:sym typeface="Symbol" pitchFamily="18" charset="2"/>
              </a:rPr>
              <a:t>  </a:t>
            </a:r>
            <a:r>
              <a:rPr lang="en-US" b="1" dirty="0">
                <a:latin typeface="+mj-lt"/>
                <a:cs typeface="Times New Roman" pitchFamily="18" charset="0"/>
                <a:sym typeface="Symbol" pitchFamily="18" charset="2"/>
              </a:rPr>
              <a:t>&lt;</a:t>
            </a:r>
            <a:r>
              <a:rPr lang="en-US" sz="2400" b="1" dirty="0">
                <a:latin typeface="+mj-lt"/>
                <a:cs typeface="Times New Roman" pitchFamily="18" charset="0"/>
                <a:sym typeface="Symbol" pitchFamily="18" charset="2"/>
              </a:rPr>
              <a:t> </a:t>
            </a:r>
            <a:r>
              <a:rPr lang="de-DE" sz="2400" b="1" dirty="0">
                <a:latin typeface="+mj-lt"/>
                <a:cs typeface="Times New Roman" pitchFamily="18" charset="0"/>
                <a:sym typeface="Symbol" pitchFamily="18" charset="2"/>
              </a:rPr>
              <a:t></a:t>
            </a:r>
            <a:endParaRPr lang="de-DE" b="1" dirty="0">
              <a:latin typeface="+mj-lt"/>
            </a:endParaRPr>
          </a:p>
          <a:p>
            <a:pPr marL="266700" indent="-266700" algn="just">
              <a:lnSpc>
                <a:spcPct val="110000"/>
              </a:lnSpc>
              <a:spcBef>
                <a:spcPct val="0"/>
              </a:spcBef>
              <a:buClr>
                <a:srgbClr val="FF3300"/>
              </a:buClr>
              <a:buSzPct val="135000"/>
              <a:buFont typeface="Wingdings" pitchFamily="2" charset="2"/>
              <a:buChar char="§"/>
              <a:tabLst>
                <a:tab pos="269875" algn="l"/>
                <a:tab pos="2339975" algn="l"/>
              </a:tabLst>
            </a:pPr>
            <a:r>
              <a:rPr lang="de-DE" dirty="0">
                <a:latin typeface="+mj-lt"/>
                <a:cs typeface="Times New Roman" pitchFamily="18" charset="0"/>
                <a:sym typeface="Symbol" pitchFamily="18" charset="2"/>
              </a:rPr>
              <a:t></a:t>
            </a:r>
            <a:r>
              <a:rPr lang="de-DE" sz="1800" dirty="0">
                <a:latin typeface="+mj-lt"/>
                <a:cs typeface="Times New Roman" pitchFamily="18" charset="0"/>
              </a:rPr>
              <a:t>(t)</a:t>
            </a:r>
            <a:r>
              <a:rPr lang="de-DE" dirty="0">
                <a:latin typeface="+mj-lt"/>
                <a:cs typeface="Times New Roman" pitchFamily="18" charset="0"/>
                <a:sym typeface="Symbol" pitchFamily="18" charset="2"/>
              </a:rPr>
              <a:t> </a:t>
            </a:r>
            <a:r>
              <a:rPr lang="de-DE" b="1" i="1" dirty="0">
                <a:solidFill>
                  <a:srgbClr val="003399"/>
                </a:solidFill>
                <a:latin typeface="+mj-lt"/>
                <a:cs typeface="Times New Roman" pitchFamily="18" charset="0"/>
                <a:sym typeface="Symbol" pitchFamily="18" charset="2"/>
              </a:rPr>
              <a:t>verschwindet</a:t>
            </a:r>
            <a:r>
              <a:rPr lang="de-DE" dirty="0">
                <a:latin typeface="+mj-lt"/>
                <a:cs typeface="Times New Roman" pitchFamily="18" charset="0"/>
                <a:sym typeface="Symbol" pitchFamily="18" charset="2"/>
              </a:rPr>
              <a:t>,</a:t>
            </a:r>
            <a:r>
              <a:rPr lang="de-DE" sz="2400" dirty="0">
                <a:latin typeface="Symbol" pitchFamily="18" charset="2"/>
                <a:cs typeface="Times New Roman" pitchFamily="18" charset="0"/>
                <a:sym typeface="Symbol" pitchFamily="18" charset="2"/>
              </a:rPr>
              <a:t>	</a:t>
            </a:r>
            <a:r>
              <a:rPr lang="de-DE" dirty="0">
                <a:latin typeface="Symbol" pitchFamily="18" charset="2"/>
                <a:cs typeface="Times New Roman" pitchFamily="18" charset="0"/>
                <a:sym typeface="Symbol" pitchFamily="18" charset="2"/>
              </a:rPr>
              <a:t>	</a:t>
            </a:r>
            <a:r>
              <a:rPr lang="de-DE" dirty="0" smtClean="0">
                <a:latin typeface="Symbol" pitchFamily="18" charset="2"/>
                <a:cs typeface="Times New Roman" pitchFamily="18" charset="0"/>
                <a:sym typeface="Symbol" pitchFamily="18" charset="2"/>
              </a:rPr>
              <a:t>                 </a:t>
            </a:r>
            <a:r>
              <a:rPr lang="de-DE" sz="1800" dirty="0">
                <a:cs typeface="Times New Roman" pitchFamily="18" charset="0"/>
              </a:rPr>
              <a:t>(t)</a:t>
            </a:r>
            <a:r>
              <a:rPr lang="de-DE" dirty="0">
                <a:latin typeface="Symbol" pitchFamily="18" charset="2"/>
                <a:cs typeface="Times New Roman" pitchFamily="18" charset="0"/>
                <a:sym typeface="Symbol" pitchFamily="18" charset="2"/>
              </a:rPr>
              <a:t> </a:t>
            </a:r>
            <a:r>
              <a:rPr lang="de-DE" dirty="0">
                <a:latin typeface="Symbol" pitchFamily="18" charset="2"/>
                <a:cs typeface="Times New Roman" pitchFamily="18" charset="0"/>
              </a:rPr>
              <a:t> 0</a:t>
            </a:r>
            <a:endParaRPr lang="de-DE" sz="1800" dirty="0">
              <a:latin typeface="Symbol" pitchFamily="18" charset="2"/>
              <a:sym typeface="Symbol" pitchFamily="18" charset="2"/>
            </a:endParaRPr>
          </a:p>
          <a:p>
            <a:pPr marL="266700" indent="-266700" algn="just">
              <a:lnSpc>
                <a:spcPct val="110000"/>
              </a:lnSpc>
              <a:spcBef>
                <a:spcPct val="0"/>
              </a:spcBef>
              <a:buClr>
                <a:srgbClr val="FF3300"/>
              </a:buClr>
              <a:buSzPct val="135000"/>
              <a:buFont typeface="Wingdings" pitchFamily="2" charset="2"/>
              <a:buChar char="§"/>
              <a:tabLst>
                <a:tab pos="269875" algn="l"/>
                <a:tab pos="2339975" algn="l"/>
              </a:tabLst>
            </a:pPr>
            <a:r>
              <a:rPr lang="de-DE" sz="2400" dirty="0">
                <a:latin typeface="Symbol" pitchFamily="18" charset="2"/>
                <a:cs typeface="Times New Roman" pitchFamily="18" charset="0"/>
                <a:sym typeface="Symbol" pitchFamily="18" charset="2"/>
              </a:rPr>
              <a:t></a:t>
            </a:r>
            <a:r>
              <a:rPr lang="de-DE" dirty="0">
                <a:latin typeface="Times New Roman" pitchFamily="18" charset="0"/>
                <a:cs typeface="Times New Roman" pitchFamily="18" charset="0"/>
              </a:rPr>
              <a:t>(t)</a:t>
            </a:r>
            <a:r>
              <a:rPr lang="de-DE" sz="2400" dirty="0">
                <a:latin typeface="Symbol" pitchFamily="18" charset="2"/>
                <a:cs typeface="Times New Roman" pitchFamily="18" charset="0"/>
                <a:sym typeface="Symbol" pitchFamily="18" charset="2"/>
              </a:rPr>
              <a:t> </a:t>
            </a:r>
            <a:r>
              <a:rPr lang="de-DE" dirty="0">
                <a:latin typeface="+mj-lt"/>
                <a:cs typeface="Times New Roman" pitchFamily="18" charset="0"/>
                <a:sym typeface="Symbol" pitchFamily="18" charset="2"/>
              </a:rPr>
              <a:t>wird </a:t>
            </a:r>
            <a:r>
              <a:rPr lang="de-DE" b="1" i="1" dirty="0">
                <a:solidFill>
                  <a:srgbClr val="003399"/>
                </a:solidFill>
                <a:latin typeface="+mj-lt"/>
                <a:sym typeface="Symbol" pitchFamily="18" charset="2"/>
              </a:rPr>
              <a:t>nicht</a:t>
            </a:r>
            <a:r>
              <a:rPr lang="de-DE" dirty="0">
                <a:latin typeface="+mj-lt"/>
                <a:cs typeface="Times New Roman" pitchFamily="18" charset="0"/>
                <a:sym typeface="Symbol" pitchFamily="18" charset="2"/>
              </a:rPr>
              <a:t> </a:t>
            </a:r>
            <a:r>
              <a:rPr lang="de-DE" b="1" i="1" dirty="0">
                <a:solidFill>
                  <a:srgbClr val="003399"/>
                </a:solidFill>
                <a:latin typeface="+mj-lt"/>
                <a:cs typeface="Times New Roman" pitchFamily="18" charset="0"/>
                <a:sym typeface="Symbol" pitchFamily="18" charset="2"/>
              </a:rPr>
              <a:t>zu</a:t>
            </a:r>
            <a:r>
              <a:rPr lang="de-DE" dirty="0">
                <a:solidFill>
                  <a:srgbClr val="003399"/>
                </a:solidFill>
                <a:latin typeface="+mj-lt"/>
                <a:cs typeface="Times New Roman" pitchFamily="18" charset="0"/>
                <a:sym typeface="Symbol" pitchFamily="18" charset="2"/>
              </a:rPr>
              <a:t> </a:t>
            </a:r>
            <a:r>
              <a:rPr lang="de-DE" dirty="0">
                <a:latin typeface="+mj-lt"/>
                <a:cs typeface="Times New Roman" pitchFamily="18" charset="0"/>
                <a:sym typeface="Symbol" pitchFamily="18" charset="2"/>
              </a:rPr>
              <a:t>schnell </a:t>
            </a:r>
            <a:r>
              <a:rPr lang="de-DE" b="1" i="1" dirty="0">
                <a:solidFill>
                  <a:srgbClr val="003399"/>
                </a:solidFill>
                <a:latin typeface="+mj-lt"/>
                <a:cs typeface="Times New Roman" pitchFamily="18" charset="0"/>
                <a:sym typeface="Symbol" pitchFamily="18" charset="2"/>
              </a:rPr>
              <a:t>klein</a:t>
            </a:r>
            <a:r>
              <a:rPr lang="de-DE" dirty="0">
                <a:latin typeface="+mj-lt"/>
                <a:cs typeface="Times New Roman" pitchFamily="18" charset="0"/>
                <a:sym typeface="Symbol" pitchFamily="18" charset="2"/>
              </a:rPr>
              <a:t>	</a:t>
            </a:r>
            <a:r>
              <a:rPr lang="de-DE" dirty="0" smtClean="0">
                <a:latin typeface="+mj-lt"/>
                <a:cs typeface="Times New Roman" pitchFamily="18" charset="0"/>
                <a:sym typeface="Symbol" pitchFamily="18" charset="2"/>
              </a:rPr>
              <a:t>                     </a:t>
            </a:r>
            <a:r>
              <a:rPr lang="de-DE" dirty="0" smtClean="0">
                <a:latin typeface="+mj-lt"/>
              </a:rPr>
              <a:t>= </a:t>
            </a:r>
            <a:r>
              <a:rPr lang="de-DE" sz="2400" dirty="0">
                <a:latin typeface="+mj-lt"/>
                <a:sym typeface="Symbol" pitchFamily="18" charset="2"/>
              </a:rPr>
              <a:t></a:t>
            </a:r>
            <a:endParaRPr lang="de-DE" sz="2400" dirty="0">
              <a:latin typeface="+mj-lt"/>
            </a:endParaRPr>
          </a:p>
          <a:p>
            <a:pPr marL="266700" indent="-266700" algn="just">
              <a:lnSpc>
                <a:spcPct val="110000"/>
              </a:lnSpc>
              <a:spcBef>
                <a:spcPct val="0"/>
              </a:spcBef>
              <a:buClr>
                <a:srgbClr val="FF3300"/>
              </a:buClr>
              <a:buSzPct val="135000"/>
              <a:buFont typeface="Wingdings" pitchFamily="2" charset="2"/>
              <a:buChar char="§"/>
              <a:tabLst>
                <a:tab pos="269875" algn="l"/>
                <a:tab pos="2339975" algn="l"/>
              </a:tabLst>
            </a:pPr>
            <a:r>
              <a:rPr lang="de-DE" dirty="0">
                <a:latin typeface="+mj-lt"/>
                <a:sym typeface="Symbol" pitchFamily="18" charset="2"/>
              </a:rPr>
              <a:t></a:t>
            </a:r>
            <a:r>
              <a:rPr lang="de-DE" dirty="0">
                <a:latin typeface="+mj-lt"/>
              </a:rPr>
              <a:t>(t)</a:t>
            </a:r>
            <a:r>
              <a:rPr lang="de-DE" dirty="0">
                <a:latin typeface="+mj-lt"/>
                <a:sym typeface="Symbol" pitchFamily="18" charset="2"/>
              </a:rPr>
              <a:t> wird </a:t>
            </a:r>
            <a:r>
              <a:rPr lang="de-DE" b="1" i="1" dirty="0">
                <a:solidFill>
                  <a:srgbClr val="003399"/>
                </a:solidFill>
                <a:latin typeface="+mj-lt"/>
                <a:sym typeface="Symbol" pitchFamily="18" charset="2"/>
              </a:rPr>
              <a:t>nicht</a:t>
            </a:r>
            <a:r>
              <a:rPr lang="de-DE" dirty="0">
                <a:latin typeface="+mj-lt"/>
                <a:sym typeface="Symbol" pitchFamily="18" charset="2"/>
              </a:rPr>
              <a:t> </a:t>
            </a:r>
            <a:r>
              <a:rPr lang="de-DE" b="1" i="1" dirty="0">
                <a:solidFill>
                  <a:srgbClr val="003399"/>
                </a:solidFill>
                <a:latin typeface="+mj-lt"/>
                <a:sym typeface="Symbol" pitchFamily="18" charset="2"/>
              </a:rPr>
              <a:t>zu groß</a:t>
            </a:r>
            <a:endParaRPr lang="de-DE" sz="1800" b="1" i="1" dirty="0">
              <a:solidFill>
                <a:srgbClr val="003399"/>
              </a:solidFill>
              <a:latin typeface="+mj-lt"/>
              <a:cs typeface="Times New Roman" pitchFamily="18" charset="0"/>
              <a:sym typeface="Symbol" pitchFamily="18" charset="2"/>
            </a:endParaRPr>
          </a:p>
        </p:txBody>
      </p:sp>
      <p:sp>
        <p:nvSpPr>
          <p:cNvPr id="13321" name="Rectangle 45"/>
          <p:cNvSpPr>
            <a:spLocks noGrp="1" noChangeArrowheads="1"/>
          </p:cNvSpPr>
          <p:nvPr>
            <p:ph type="title"/>
          </p:nvPr>
        </p:nvSpPr>
        <p:spPr/>
        <p:txBody>
          <a:bodyPr/>
          <a:lstStyle/>
          <a:p>
            <a:r>
              <a:rPr lang="de-DE" smtClean="0"/>
              <a:t>Stochastische Approximation</a:t>
            </a:r>
          </a:p>
        </p:txBody>
      </p:sp>
      <p:graphicFrame>
        <p:nvGraphicFramePr>
          <p:cNvPr id="199780" name="Object 100"/>
          <p:cNvGraphicFramePr>
            <a:graphicFrameLocks noChangeAspect="1"/>
          </p:cNvGraphicFramePr>
          <p:nvPr>
            <p:extLst>
              <p:ext uri="{D42A27DB-BD31-4B8C-83A1-F6EECF244321}">
                <p14:modId xmlns:p14="http://schemas.microsoft.com/office/powerpoint/2010/main" val="4287954478"/>
              </p:ext>
            </p:extLst>
          </p:nvPr>
        </p:nvGraphicFramePr>
        <p:xfrm>
          <a:off x="6376147" y="3984625"/>
          <a:ext cx="852488" cy="887413"/>
        </p:xfrm>
        <a:graphic>
          <a:graphicData uri="http://schemas.openxmlformats.org/presentationml/2006/ole">
            <mc:AlternateContent xmlns:mc="http://schemas.openxmlformats.org/markup-compatibility/2006">
              <mc:Choice xmlns:v="urn:schemas-microsoft-com:vml" Requires="v">
                <p:oleObj spid="_x0000_s13534" name="Formel" r:id="rId4" imgW="406224" imgH="418918" progId="Equation.3">
                  <p:embed/>
                </p:oleObj>
              </mc:Choice>
              <mc:Fallback>
                <p:oleObj name="Formel" r:id="rId4" imgW="406224" imgH="418918" progId="Equation.3">
                  <p:embed/>
                  <p:pic>
                    <p:nvPicPr>
                      <p:cNvPr id="0" name="Object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147" y="3984625"/>
                        <a:ext cx="852488"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779" name="Object 99"/>
          <p:cNvGraphicFramePr>
            <a:graphicFrameLocks noChangeAspect="1"/>
          </p:cNvGraphicFramePr>
          <p:nvPr>
            <p:extLst>
              <p:ext uri="{D42A27DB-BD31-4B8C-83A1-F6EECF244321}">
                <p14:modId xmlns:p14="http://schemas.microsoft.com/office/powerpoint/2010/main" val="3044520510"/>
              </p:ext>
            </p:extLst>
          </p:nvPr>
        </p:nvGraphicFramePr>
        <p:xfrm>
          <a:off x="5516843" y="3512344"/>
          <a:ext cx="806450" cy="838200"/>
        </p:xfrm>
        <a:graphic>
          <a:graphicData uri="http://schemas.openxmlformats.org/presentationml/2006/ole">
            <mc:AlternateContent xmlns:mc="http://schemas.openxmlformats.org/markup-compatibility/2006">
              <mc:Choice xmlns:v="urn:schemas-microsoft-com:vml" Requires="v">
                <p:oleObj spid="_x0000_s13535" name="Formel" r:id="rId6" imgW="406224" imgH="418918" progId="Equation.3">
                  <p:embed/>
                </p:oleObj>
              </mc:Choice>
              <mc:Fallback>
                <p:oleObj name="Formel" r:id="rId6" imgW="406224" imgH="418918" progId="Equation.3">
                  <p:embed/>
                  <p:pic>
                    <p:nvPicPr>
                      <p:cNvPr id="0" name="Object 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843" y="3512344"/>
                        <a:ext cx="8064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783" name="Rectangle 103"/>
          <p:cNvSpPr>
            <a:spLocks noChangeArrowheads="1"/>
          </p:cNvSpPr>
          <p:nvPr/>
        </p:nvSpPr>
        <p:spPr bwMode="auto">
          <a:xfrm>
            <a:off x="7103222" y="4090988"/>
            <a:ext cx="1152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a:spcBef>
                <a:spcPct val="0"/>
              </a:spcBef>
              <a:tabLst>
                <a:tab pos="269875" algn="l"/>
                <a:tab pos="2339975" algn="l"/>
              </a:tabLst>
            </a:pPr>
            <a:r>
              <a:rPr lang="de-DE" sz="2400" baseline="30000">
                <a:cs typeface="Times New Roman" pitchFamily="18" charset="0"/>
              </a:rPr>
              <a:t>2</a:t>
            </a:r>
            <a:r>
              <a:rPr lang="de-DE" sz="2800">
                <a:latin typeface="TIMES" charset="0"/>
                <a:cs typeface="Times New Roman" pitchFamily="18" charset="0"/>
              </a:rPr>
              <a:t>  &lt; </a:t>
            </a:r>
            <a:r>
              <a:rPr lang="de-DE" sz="2800">
                <a:latin typeface="TIMES" charset="0"/>
                <a:cs typeface="Times New Roman" pitchFamily="18" charset="0"/>
                <a:sym typeface="Symbol" pitchFamily="18" charset="2"/>
              </a:rPr>
              <a:t></a:t>
            </a:r>
            <a:r>
              <a:rPr lang="de-DE" sz="2800">
                <a:latin typeface="TIMES" charset="0"/>
                <a:cs typeface="Times New Roman" pitchFamily="18" charset="0"/>
              </a:rPr>
              <a:t> </a:t>
            </a:r>
            <a:endParaRPr lang="de-DE" sz="2800">
              <a:latin typeface="TIMES" charset="0"/>
              <a:cs typeface="Times New Roman" pitchFamily="18" charset="0"/>
              <a:sym typeface="Symbol" pitchFamily="18" charset="2"/>
            </a:endParaRPr>
          </a:p>
        </p:txBody>
      </p:sp>
      <p:sp>
        <p:nvSpPr>
          <p:cNvPr id="199784" name="Text Box 104"/>
          <p:cNvSpPr txBox="1">
            <a:spLocks noChangeArrowheads="1"/>
          </p:cNvSpPr>
          <p:nvPr/>
        </p:nvSpPr>
        <p:spPr bwMode="auto">
          <a:xfrm>
            <a:off x="601663" y="4835525"/>
            <a:ext cx="8008937" cy="1524000"/>
          </a:xfrm>
          <a:prstGeom prst="rect">
            <a:avLst/>
          </a:prstGeom>
          <a:noFill/>
          <a:ln w="9525" algn="ctr">
            <a:noFill/>
            <a:miter lim="800000"/>
            <a:headEnd/>
            <a:tailEnd/>
          </a:ln>
        </p:spPr>
        <p:txBody>
          <a:bodyPr>
            <a:spAutoFit/>
          </a:bodyPr>
          <a:lstStyle/>
          <a:p>
            <a:pPr>
              <a:defRPr/>
            </a:pPr>
            <a:r>
              <a:rPr lang="de-DE" sz="2400" b="1" dirty="0"/>
              <a:t>Dann </a:t>
            </a:r>
            <a:r>
              <a:rPr lang="de-DE" sz="2400" dirty="0"/>
              <a:t>ex. </a:t>
            </a:r>
          </a:p>
          <a:p>
            <a:pPr>
              <a:defRPr/>
            </a:pPr>
            <a:r>
              <a:rPr lang="de-DE" dirty="0">
                <a:solidFill>
                  <a:srgbClr val="000000"/>
                </a:solidFill>
                <a:latin typeface="TIMES" charset="0"/>
                <a:cs typeface="Times New Roman" pitchFamily="18" charset="0"/>
              </a:rPr>
              <a:t>                </a:t>
            </a:r>
            <a:r>
              <a:rPr lang="de-DE" dirty="0">
                <a:solidFill>
                  <a:srgbClr val="000000"/>
                </a:solidFill>
                <a:cs typeface="Times New Roman" pitchFamily="18" charset="0"/>
                <a:sym typeface="Symbol" pitchFamily="18" charset="2"/>
              </a:rPr>
              <a:t></a:t>
            </a:r>
            <a:r>
              <a:rPr lang="de-DE" dirty="0">
                <a:solidFill>
                  <a:srgbClr val="000000"/>
                </a:solidFill>
                <a:latin typeface="TIMES" charset="0"/>
                <a:cs typeface="Times New Roman" pitchFamily="18" charset="0"/>
              </a:rPr>
              <a:t>(w(t) – w*)</a:t>
            </a:r>
            <a:r>
              <a:rPr lang="de-DE" baseline="30000" dirty="0">
                <a:solidFill>
                  <a:srgbClr val="000000"/>
                </a:solidFill>
                <a:latin typeface="TIMES" charset="0"/>
                <a:cs typeface="Times New Roman" pitchFamily="18" charset="0"/>
              </a:rPr>
              <a:t>2</a:t>
            </a:r>
            <a:r>
              <a:rPr lang="de-DE" dirty="0">
                <a:solidFill>
                  <a:srgbClr val="000000"/>
                </a:solidFill>
                <a:cs typeface="Times New Roman" pitchFamily="18" charset="0"/>
                <a:sym typeface="Symbol" pitchFamily="18" charset="2"/>
              </a:rPr>
              <a:t></a:t>
            </a:r>
            <a:r>
              <a:rPr lang="de-DE" dirty="0">
                <a:solidFill>
                  <a:srgbClr val="000000"/>
                </a:solidFill>
                <a:latin typeface="TIMES" charset="0"/>
                <a:cs typeface="Times New Roman" pitchFamily="18" charset="0"/>
              </a:rPr>
              <a:t> = 0</a:t>
            </a:r>
            <a:r>
              <a:rPr lang="de-DE" dirty="0"/>
              <a:t>   </a:t>
            </a:r>
            <a:r>
              <a:rPr lang="de-DE" dirty="0" err="1"/>
              <a:t>mittl</a:t>
            </a:r>
            <a:r>
              <a:rPr lang="de-DE" dirty="0"/>
              <a:t>. </a:t>
            </a:r>
            <a:r>
              <a:rPr lang="de-DE" dirty="0" err="1"/>
              <a:t>quadr</a:t>
            </a:r>
            <a:r>
              <a:rPr lang="de-DE" dirty="0"/>
              <a:t>. </a:t>
            </a:r>
            <a:r>
              <a:rPr lang="de-DE" dirty="0" err="1"/>
              <a:t>Konv</a:t>
            </a:r>
            <a:r>
              <a:rPr lang="de-DE" dirty="0"/>
              <a:t>.    	</a:t>
            </a:r>
            <a:r>
              <a:rPr lang="de-DE" i="1" dirty="0">
                <a:solidFill>
                  <a:schemeClr val="bg2"/>
                </a:solidFill>
              </a:rPr>
              <a:t>Robbins-</a:t>
            </a:r>
            <a:r>
              <a:rPr lang="de-DE" i="1" dirty="0" err="1">
                <a:solidFill>
                  <a:schemeClr val="bg2"/>
                </a:solidFill>
              </a:rPr>
              <a:t>Monro</a:t>
            </a:r>
            <a:endParaRPr lang="de-DE" i="1" dirty="0">
              <a:solidFill>
                <a:schemeClr val="bg2"/>
              </a:solidFill>
            </a:endParaRPr>
          </a:p>
          <a:p>
            <a:pPr>
              <a:lnSpc>
                <a:spcPct val="150000"/>
              </a:lnSpc>
              <a:defRPr/>
            </a:pPr>
            <a:r>
              <a:rPr lang="de-DE" dirty="0">
                <a:solidFill>
                  <a:srgbClr val="000000"/>
                </a:solidFill>
                <a:latin typeface="TIMES" charset="0"/>
                <a:cs typeface="Times New Roman" pitchFamily="18" charset="0"/>
              </a:rPr>
              <a:t>       </a:t>
            </a:r>
            <a:r>
              <a:rPr lang="de-DE" dirty="0" smtClean="0">
                <a:solidFill>
                  <a:srgbClr val="000000"/>
                </a:solidFill>
                <a:latin typeface="TIMES" charset="0"/>
                <a:cs typeface="Times New Roman" pitchFamily="18" charset="0"/>
              </a:rPr>
              <a:t>P</a:t>
            </a:r>
            <a:r>
              <a:rPr lang="de-DE" dirty="0">
                <a:solidFill>
                  <a:srgbClr val="000000"/>
                </a:solidFill>
                <a:latin typeface="TIMES" charset="0"/>
                <a:cs typeface="Times New Roman" pitchFamily="18" charset="0"/>
              </a:rPr>
              <a:t>(        w(t) = w*) = 1</a:t>
            </a:r>
            <a:r>
              <a:rPr lang="de-DE" i="1" dirty="0">
                <a:solidFill>
                  <a:srgbClr val="000000"/>
                </a:solidFill>
                <a:latin typeface="TIMES" charset="0"/>
                <a:cs typeface="Times New Roman" pitchFamily="18" charset="0"/>
              </a:rPr>
              <a:t>			</a:t>
            </a:r>
            <a:r>
              <a:rPr lang="de-DE" i="1" dirty="0" smtClean="0">
                <a:solidFill>
                  <a:srgbClr val="000000"/>
                </a:solidFill>
                <a:latin typeface="TIMES" charset="0"/>
                <a:cs typeface="Times New Roman" pitchFamily="18" charset="0"/>
              </a:rPr>
              <a:t>	</a:t>
            </a:r>
            <a:r>
              <a:rPr lang="de-DE" i="1" dirty="0" smtClean="0">
                <a:solidFill>
                  <a:schemeClr val="bg2"/>
                </a:solidFill>
                <a:latin typeface="+mj-lt"/>
                <a:cs typeface="Times New Roman" pitchFamily="18" charset="0"/>
              </a:rPr>
              <a:t>Blum</a:t>
            </a:r>
            <a:endParaRPr lang="de-DE" i="1" dirty="0">
              <a:solidFill>
                <a:schemeClr val="bg2"/>
              </a:solidFill>
              <a:latin typeface="+mj-lt"/>
            </a:endParaRPr>
          </a:p>
        </p:txBody>
      </p:sp>
      <p:sp>
        <p:nvSpPr>
          <p:cNvPr id="13325" name="Rectangle 106"/>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99785" name="Object 105"/>
          <p:cNvGraphicFramePr>
            <a:graphicFrameLocks noChangeAspect="1"/>
          </p:cNvGraphicFramePr>
          <p:nvPr/>
        </p:nvGraphicFramePr>
        <p:xfrm>
          <a:off x="1063625" y="5329238"/>
          <a:ext cx="614363" cy="614362"/>
        </p:xfrm>
        <a:graphic>
          <a:graphicData uri="http://schemas.openxmlformats.org/presentationml/2006/ole">
            <mc:AlternateContent xmlns:mc="http://schemas.openxmlformats.org/markup-compatibility/2006">
              <mc:Choice xmlns:v="urn:schemas-microsoft-com:vml" Requires="v">
                <p:oleObj spid="_x0000_s13536" name="Equation" r:id="rId8" imgW="266816" imgH="266816" progId="Equation.DSMT4">
                  <p:embed/>
                </p:oleObj>
              </mc:Choice>
              <mc:Fallback>
                <p:oleObj name="Equation" r:id="rId8" imgW="266816" imgH="266816" progId="Equation.DSMT4">
                  <p:embed/>
                  <p:pic>
                    <p:nvPicPr>
                      <p:cNvPr id="0" name="Object 1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625" y="5329238"/>
                        <a:ext cx="614363"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787" name="Object 107"/>
          <p:cNvGraphicFramePr>
            <a:graphicFrameLocks noChangeAspect="1"/>
          </p:cNvGraphicFramePr>
          <p:nvPr>
            <p:extLst>
              <p:ext uri="{D42A27DB-BD31-4B8C-83A1-F6EECF244321}">
                <p14:modId xmlns:p14="http://schemas.microsoft.com/office/powerpoint/2010/main" val="3747318885"/>
              </p:ext>
            </p:extLst>
          </p:nvPr>
        </p:nvGraphicFramePr>
        <p:xfrm>
          <a:off x="1338263" y="5903913"/>
          <a:ext cx="614362" cy="614362"/>
        </p:xfrm>
        <a:graphic>
          <a:graphicData uri="http://schemas.openxmlformats.org/presentationml/2006/ole">
            <mc:AlternateContent xmlns:mc="http://schemas.openxmlformats.org/markup-compatibility/2006">
              <mc:Choice xmlns:v="urn:schemas-microsoft-com:vml" Requires="v">
                <p:oleObj spid="_x0000_s13537" name="Equation" r:id="rId10" imgW="266816" imgH="266816" progId="Equation.DSMT4">
                  <p:embed/>
                </p:oleObj>
              </mc:Choice>
              <mc:Fallback>
                <p:oleObj name="Equation" r:id="rId10" imgW="266816" imgH="266816" progId="Equation.DSMT4">
                  <p:embed/>
                  <p:pic>
                    <p:nvPicPr>
                      <p:cNvPr id="0" name="Object 1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8263" y="5903913"/>
                        <a:ext cx="614362"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7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97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978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978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978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978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977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9781">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97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97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9784">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9784">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978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99784">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9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83" grpId="0"/>
      <p:bldP spid="199784"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r>
              <a:rPr lang="en-US" smtClean="0"/>
              <a:t>Stochastische Iteration: Konvergenz</a:t>
            </a:r>
          </a:p>
        </p:txBody>
      </p:sp>
      <p:sp>
        <p:nvSpPr>
          <p:cNvPr id="43013" name="Rectangle 3"/>
          <p:cNvSpPr>
            <a:spLocks noGrp="1" noChangeArrowheads="1"/>
          </p:cNvSpPr>
          <p:nvPr>
            <p:ph type="body" idx="1"/>
          </p:nvPr>
        </p:nvSpPr>
        <p:spPr>
          <a:xfrm>
            <a:off x="611188" y="1268413"/>
            <a:ext cx="8532812" cy="3152775"/>
          </a:xfrm>
        </p:spPr>
        <p:txBody>
          <a:bodyPr/>
          <a:lstStyle/>
          <a:p>
            <a:pPr marL="0" indent="0">
              <a:buFontTx/>
              <a:buNone/>
            </a:pPr>
            <a:r>
              <a:rPr lang="en-US" smtClean="0">
                <a:sym typeface="Symbol" pitchFamily="18" charset="2"/>
              </a:rPr>
              <a:t>Beispiel</a:t>
            </a:r>
          </a:p>
          <a:p>
            <a:pPr marL="0" indent="0">
              <a:buFontTx/>
              <a:buNone/>
            </a:pPr>
            <a:r>
              <a:rPr lang="en-US" b="0" smtClean="0">
                <a:sym typeface="Symbol" pitchFamily="18" charset="2"/>
              </a:rPr>
              <a:t>Sei die Zufallsvariable </a:t>
            </a:r>
            <a:r>
              <a:rPr lang="en-US" sz="2800" b="0" i="1" smtClean="0">
                <a:sym typeface="Symbol" pitchFamily="18" charset="2"/>
              </a:rPr>
              <a:t>x</a:t>
            </a:r>
            <a:r>
              <a:rPr lang="en-US" b="0" smtClean="0">
                <a:sym typeface="Symbol" pitchFamily="18" charset="2"/>
              </a:rPr>
              <a:t> gegeben, geschätzt durch </a:t>
            </a:r>
            <a:r>
              <a:rPr lang="en-US" sz="2800" b="0" i="1" smtClean="0">
                <a:sym typeface="Symbol" pitchFamily="18" charset="2"/>
              </a:rPr>
              <a:t>w</a:t>
            </a:r>
            <a:r>
              <a:rPr lang="en-US" b="0" smtClean="0">
                <a:sym typeface="Symbol" pitchFamily="18" charset="2"/>
              </a:rPr>
              <a:t>.</a:t>
            </a:r>
          </a:p>
          <a:p>
            <a:pPr marL="0" indent="0">
              <a:buFontTx/>
              <a:buNone/>
            </a:pPr>
            <a:r>
              <a:rPr lang="en-US" b="0" smtClean="0">
                <a:sym typeface="Symbol" pitchFamily="18" charset="2"/>
              </a:rPr>
              <a:t>Abweichung bei der Schätzung ist</a:t>
            </a:r>
          </a:p>
          <a:p>
            <a:pPr marL="0" indent="0">
              <a:buFontTx/>
              <a:buNone/>
            </a:pPr>
            <a:r>
              <a:rPr lang="en-US" b="0" smtClean="0">
                <a:sym typeface="Symbol" pitchFamily="18" charset="2"/>
              </a:rPr>
              <a:t>	R(w) = </a:t>
            </a:r>
            <a:r>
              <a:rPr lang="de-DE" sz="2800" smtClean="0">
                <a:sym typeface="Symbol" pitchFamily="18" charset="2"/>
              </a:rPr>
              <a:t></a:t>
            </a:r>
            <a:r>
              <a:rPr lang="de-DE" b="0" smtClean="0"/>
              <a:t>r(w,x)</a:t>
            </a:r>
            <a:r>
              <a:rPr lang="de-DE" sz="2800" smtClean="0">
                <a:sym typeface="Symbol" pitchFamily="18" charset="2"/>
              </a:rPr>
              <a:t></a:t>
            </a:r>
            <a:r>
              <a:rPr lang="de-DE" baseline="-25000" smtClean="0">
                <a:sym typeface="Symbol" pitchFamily="18" charset="2"/>
              </a:rPr>
              <a:t>x = </a:t>
            </a:r>
            <a:r>
              <a:rPr lang="de-DE" sz="2800" smtClean="0">
                <a:sym typeface="Symbol" pitchFamily="18" charset="2"/>
              </a:rPr>
              <a:t></a:t>
            </a:r>
            <a:r>
              <a:rPr lang="de-DE" b="0" smtClean="0"/>
              <a:t>(w-x)</a:t>
            </a:r>
            <a:r>
              <a:rPr lang="de-DE" b="0" baseline="30000" smtClean="0"/>
              <a:t>2</a:t>
            </a:r>
            <a:r>
              <a:rPr lang="de-DE" sz="2800" smtClean="0">
                <a:sym typeface="Symbol" pitchFamily="18" charset="2"/>
              </a:rPr>
              <a:t></a:t>
            </a:r>
            <a:r>
              <a:rPr lang="de-DE" baseline="-25000" smtClean="0">
                <a:sym typeface="Symbol" pitchFamily="18" charset="2"/>
              </a:rPr>
              <a:t>x 		</a:t>
            </a:r>
            <a:r>
              <a:rPr lang="de-DE" b="0" i="1" smtClean="0">
                <a:solidFill>
                  <a:srgbClr val="3399FF"/>
                </a:solidFill>
                <a:sym typeface="Symbol" pitchFamily="18" charset="2"/>
              </a:rPr>
              <a:t>mean squared error</a:t>
            </a:r>
          </a:p>
          <a:p>
            <a:pPr marL="0" indent="0">
              <a:buFontTx/>
              <a:buNone/>
            </a:pPr>
            <a:r>
              <a:rPr lang="de-DE" baseline="-25000" smtClean="0">
                <a:sym typeface="Symbol" pitchFamily="18" charset="2"/>
              </a:rPr>
              <a:t>	</a:t>
            </a:r>
            <a:r>
              <a:rPr lang="de-DE" smtClean="0"/>
              <a:t>w</a:t>
            </a:r>
            <a:r>
              <a:rPr lang="de-DE" sz="2000" b="0" smtClean="0"/>
              <a:t>(t)</a:t>
            </a:r>
            <a:r>
              <a:rPr lang="de-DE" b="0" smtClean="0"/>
              <a:t> = </a:t>
            </a:r>
            <a:r>
              <a:rPr lang="de-DE" smtClean="0"/>
              <a:t>w</a:t>
            </a:r>
            <a:r>
              <a:rPr lang="de-DE" sz="1800" b="0" smtClean="0"/>
              <a:t>(t-1)</a:t>
            </a:r>
            <a:r>
              <a:rPr lang="de-DE" b="0" smtClean="0"/>
              <a:t> - </a:t>
            </a:r>
            <a:r>
              <a:rPr lang="de-DE" b="0" smtClean="0">
                <a:sym typeface="Symbol" pitchFamily="18" charset="2"/>
              </a:rPr>
              <a:t></a:t>
            </a:r>
            <a:r>
              <a:rPr lang="de-DE" b="0" smtClean="0"/>
              <a:t>(t) </a:t>
            </a:r>
            <a:r>
              <a:rPr lang="de-DE" b="0" smtClean="0">
                <a:sym typeface="Symbol" pitchFamily="18" charset="2"/>
              </a:rPr>
              <a:t></a:t>
            </a:r>
            <a:r>
              <a:rPr lang="de-DE" baseline="-25000" smtClean="0"/>
              <a:t>w</a:t>
            </a:r>
            <a:r>
              <a:rPr lang="de-DE" b="0" smtClean="0">
                <a:sym typeface="Symbol" pitchFamily="18" charset="2"/>
              </a:rPr>
              <a:t>r(</a:t>
            </a:r>
            <a:r>
              <a:rPr lang="de-DE" smtClean="0">
                <a:sym typeface="Symbol" pitchFamily="18" charset="2"/>
              </a:rPr>
              <a:t>w</a:t>
            </a:r>
            <a:r>
              <a:rPr lang="de-DE" sz="1800" b="0" smtClean="0">
                <a:sym typeface="Symbol" pitchFamily="18" charset="2"/>
              </a:rPr>
              <a:t>(t-1)</a:t>
            </a:r>
            <a:r>
              <a:rPr lang="de-DE" b="0" smtClean="0">
                <a:sym typeface="Symbol" pitchFamily="18" charset="2"/>
              </a:rPr>
              <a:t>,</a:t>
            </a:r>
            <a:r>
              <a:rPr lang="de-DE" smtClean="0">
                <a:sym typeface="Symbol" pitchFamily="18" charset="2"/>
              </a:rPr>
              <a:t>x</a:t>
            </a:r>
            <a:r>
              <a:rPr lang="de-DE" sz="1800" b="0" smtClean="0">
                <a:sym typeface="Symbol" pitchFamily="18" charset="2"/>
              </a:rPr>
              <a:t>(t)</a:t>
            </a:r>
            <a:r>
              <a:rPr lang="de-DE" b="0" smtClean="0">
                <a:sym typeface="Symbol" pitchFamily="18" charset="2"/>
              </a:rPr>
              <a:t>)   	</a:t>
            </a:r>
            <a:r>
              <a:rPr lang="de-DE" b="0" i="1" smtClean="0">
                <a:solidFill>
                  <a:srgbClr val="3399FF"/>
                </a:solidFill>
                <a:sym typeface="Symbol" pitchFamily="18" charset="2"/>
              </a:rPr>
              <a:t>stoch</a:t>
            </a:r>
            <a:r>
              <a:rPr lang="de-DE" b="0" smtClean="0">
                <a:solidFill>
                  <a:srgbClr val="3399FF"/>
                </a:solidFill>
                <a:sym typeface="Symbol" pitchFamily="18" charset="2"/>
              </a:rPr>
              <a:t>. </a:t>
            </a:r>
            <a:r>
              <a:rPr lang="de-DE" b="0" i="1" smtClean="0">
                <a:solidFill>
                  <a:srgbClr val="3399FF"/>
                </a:solidFill>
                <a:sym typeface="Symbol" pitchFamily="18" charset="2"/>
              </a:rPr>
              <a:t>Gradient</a:t>
            </a:r>
            <a:endParaRPr lang="en-US" b="0" i="1" smtClean="0">
              <a:solidFill>
                <a:srgbClr val="3399FF"/>
              </a:solidFill>
              <a:sym typeface="Symbol" pitchFamily="18" charset="2"/>
            </a:endParaRPr>
          </a:p>
          <a:p>
            <a:pPr marL="0" indent="0">
              <a:lnSpc>
                <a:spcPct val="135000"/>
              </a:lnSpc>
              <a:buFontTx/>
              <a:buNone/>
            </a:pPr>
            <a:r>
              <a:rPr lang="de-DE" smtClean="0"/>
              <a:t>	w</a:t>
            </a:r>
            <a:r>
              <a:rPr lang="de-DE" sz="2000" b="0" smtClean="0"/>
              <a:t>(t)</a:t>
            </a:r>
            <a:r>
              <a:rPr lang="de-DE" b="0" smtClean="0"/>
              <a:t> = </a:t>
            </a:r>
            <a:r>
              <a:rPr lang="de-DE" smtClean="0"/>
              <a:t>w</a:t>
            </a:r>
            <a:r>
              <a:rPr lang="de-DE" sz="1800" b="0" smtClean="0"/>
              <a:t>(t-1)</a:t>
            </a:r>
            <a:r>
              <a:rPr lang="de-DE" b="0" smtClean="0"/>
              <a:t> - </a:t>
            </a:r>
            <a:r>
              <a:rPr lang="de-DE" b="0" smtClean="0">
                <a:sym typeface="Symbol" pitchFamily="18" charset="2"/>
              </a:rPr>
              <a:t></a:t>
            </a:r>
            <a:r>
              <a:rPr lang="de-DE" b="0" smtClean="0"/>
              <a:t>(t)</a:t>
            </a:r>
            <a:r>
              <a:rPr lang="de-DE" b="0" smtClean="0">
                <a:sym typeface="Symbol" pitchFamily="18" charset="2"/>
              </a:rPr>
              <a:t>(</a:t>
            </a:r>
            <a:r>
              <a:rPr lang="de-DE" smtClean="0">
                <a:sym typeface="Symbol" pitchFamily="18" charset="2"/>
              </a:rPr>
              <a:t>w</a:t>
            </a:r>
            <a:r>
              <a:rPr lang="de-DE" sz="1800" b="0" smtClean="0">
                <a:sym typeface="Symbol" pitchFamily="18" charset="2"/>
              </a:rPr>
              <a:t>(t-1)</a:t>
            </a:r>
            <a:r>
              <a:rPr lang="de-DE" b="0" smtClean="0">
                <a:sym typeface="Symbol" pitchFamily="18" charset="2"/>
              </a:rPr>
              <a:t>-</a:t>
            </a:r>
            <a:r>
              <a:rPr lang="de-DE" smtClean="0">
                <a:sym typeface="Symbol" pitchFamily="18" charset="2"/>
              </a:rPr>
              <a:t>x</a:t>
            </a:r>
            <a:r>
              <a:rPr lang="de-DE" sz="1800" b="0" smtClean="0">
                <a:sym typeface="Symbol" pitchFamily="18" charset="2"/>
              </a:rPr>
              <a:t>(t)</a:t>
            </a:r>
            <a:r>
              <a:rPr lang="de-DE" b="0" smtClean="0">
                <a:sym typeface="Symbol" pitchFamily="18" charset="2"/>
              </a:rPr>
              <a:t>)</a:t>
            </a:r>
            <a:endParaRPr lang="en-US" b="0" smtClean="0">
              <a:sym typeface="Symbol" pitchFamily="18" charset="2"/>
            </a:endParaRPr>
          </a:p>
        </p:txBody>
      </p:sp>
      <p:sp>
        <p:nvSpPr>
          <p:cNvPr id="43014" name="Rectangle 4"/>
          <p:cNvSpPr>
            <a:spLocks noChangeArrowheads="1"/>
          </p:cNvSpPr>
          <p:nvPr/>
        </p:nvSpPr>
        <p:spPr bwMode="auto">
          <a:xfrm>
            <a:off x="749300" y="4914900"/>
            <a:ext cx="80264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400" b="1"/>
              <a:t>Zeitabhängigkeit</a:t>
            </a:r>
          </a:p>
          <a:p>
            <a:pPr>
              <a:lnSpc>
                <a:spcPct val="80000"/>
              </a:lnSpc>
            </a:pPr>
            <a:r>
              <a:rPr lang="en-US" sz="2400"/>
              <a:t>R(w) </a:t>
            </a:r>
            <a:r>
              <a:rPr lang="en-US" sz="2400">
                <a:sym typeface="Symbol" pitchFamily="18" charset="2"/>
              </a:rPr>
              <a:t> R(w*)  bei w  w*       </a:t>
            </a:r>
          </a:p>
          <a:p>
            <a:pPr>
              <a:lnSpc>
                <a:spcPct val="50000"/>
              </a:lnSpc>
            </a:pPr>
            <a:r>
              <a:rPr lang="en-US" sz="2400">
                <a:sym typeface="Symbol" pitchFamily="18" charset="2"/>
              </a:rPr>
              <a:t>		</a:t>
            </a:r>
            <a:r>
              <a:rPr lang="en-US" sz="2400">
                <a:solidFill>
                  <a:srgbClr val="D62900"/>
                </a:solidFill>
                <a:sym typeface="Symbol" pitchFamily="18" charset="2"/>
              </a:rPr>
              <a:t>stoch. und erwarteter Verlauf?</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en-US" smtClean="0"/>
              <a:t>Stochastische Iteration: Konvergenz</a:t>
            </a:r>
          </a:p>
        </p:txBody>
      </p:sp>
      <p:sp>
        <p:nvSpPr>
          <p:cNvPr id="14342" name="Rectangle 3"/>
          <p:cNvSpPr>
            <a:spLocks noGrp="1" noChangeArrowheads="1"/>
          </p:cNvSpPr>
          <p:nvPr>
            <p:ph type="body" idx="1"/>
          </p:nvPr>
        </p:nvSpPr>
        <p:spPr>
          <a:xfrm>
            <a:off x="611188" y="1268413"/>
            <a:ext cx="8266112" cy="5184775"/>
          </a:xfrm>
        </p:spPr>
        <p:txBody>
          <a:bodyPr/>
          <a:lstStyle/>
          <a:p>
            <a:pPr marL="0" indent="0">
              <a:lnSpc>
                <a:spcPct val="65000"/>
              </a:lnSpc>
              <a:buFontTx/>
              <a:buNone/>
              <a:defRPr/>
            </a:pPr>
            <a:r>
              <a:rPr lang="de-DE" dirty="0" smtClean="0">
                <a:latin typeface="+mj-lt"/>
              </a:rPr>
              <a:t>Stochastische Iteration</a:t>
            </a:r>
          </a:p>
          <a:p>
            <a:pPr marL="0" indent="0">
              <a:lnSpc>
                <a:spcPct val="40000"/>
              </a:lnSpc>
              <a:spcBef>
                <a:spcPct val="50000"/>
              </a:spcBef>
              <a:buFontTx/>
              <a:buNone/>
              <a:defRPr/>
            </a:pPr>
            <a:r>
              <a:rPr lang="de-DE" dirty="0" smtClean="0">
                <a:latin typeface="+mj-lt"/>
                <a:cs typeface="Times New Roman" pitchFamily="18" charset="0"/>
              </a:rPr>
              <a:t>	w</a:t>
            </a:r>
            <a:r>
              <a:rPr lang="de-DE" b="0" dirty="0" smtClean="0">
                <a:latin typeface="+mj-lt"/>
                <a:cs typeface="Times New Roman" pitchFamily="18" charset="0"/>
              </a:rPr>
              <a:t>(</a:t>
            </a:r>
            <a:r>
              <a:rPr lang="de-DE" sz="2000" b="0" dirty="0" smtClean="0">
                <a:latin typeface="+mj-lt"/>
                <a:cs typeface="Times New Roman" pitchFamily="18" charset="0"/>
              </a:rPr>
              <a:t>t</a:t>
            </a:r>
            <a:r>
              <a:rPr lang="de-DE" b="0" dirty="0" smtClean="0">
                <a:latin typeface="+mj-lt"/>
                <a:cs typeface="Times New Roman" pitchFamily="18" charset="0"/>
              </a:rPr>
              <a:t>) = </a:t>
            </a:r>
            <a:r>
              <a:rPr lang="de-DE" dirty="0" smtClean="0">
                <a:latin typeface="+mj-lt"/>
                <a:cs typeface="Times New Roman" pitchFamily="18" charset="0"/>
              </a:rPr>
              <a:t>w</a:t>
            </a:r>
            <a:r>
              <a:rPr lang="de-DE" b="0" dirty="0" smtClean="0">
                <a:latin typeface="+mj-lt"/>
                <a:cs typeface="Times New Roman" pitchFamily="18" charset="0"/>
              </a:rPr>
              <a:t>(</a:t>
            </a:r>
            <a:r>
              <a:rPr lang="de-DE" sz="2000" b="0" dirty="0" smtClean="0">
                <a:latin typeface="+mj-lt"/>
                <a:cs typeface="Times New Roman" pitchFamily="18" charset="0"/>
              </a:rPr>
              <a:t>t-1</a:t>
            </a:r>
            <a:r>
              <a:rPr lang="de-DE" b="0" dirty="0" smtClean="0">
                <a:latin typeface="+mj-lt"/>
                <a:cs typeface="Times New Roman" pitchFamily="18" charset="0"/>
              </a:rPr>
              <a:t>) - </a:t>
            </a:r>
            <a:r>
              <a:rPr lang="de-DE" b="0" dirty="0" smtClean="0">
                <a:latin typeface="+mj-lt"/>
                <a:cs typeface="Times New Roman" pitchFamily="18" charset="0"/>
                <a:sym typeface="Symbol" pitchFamily="18" charset="2"/>
              </a:rPr>
              <a:t></a:t>
            </a:r>
            <a:r>
              <a:rPr lang="de-DE" sz="2000" b="0" dirty="0" smtClean="0">
                <a:latin typeface="+mj-lt"/>
                <a:cs typeface="Times New Roman" pitchFamily="18" charset="0"/>
              </a:rPr>
              <a:t>(t)</a:t>
            </a:r>
            <a:r>
              <a:rPr lang="de-DE" b="0" dirty="0" smtClean="0">
                <a:latin typeface="+mj-lt"/>
                <a:cs typeface="Times New Roman" pitchFamily="18" charset="0"/>
                <a:sym typeface="Symbol" pitchFamily="18" charset="2"/>
              </a:rPr>
              <a:t>(</a:t>
            </a:r>
            <a:r>
              <a:rPr lang="de-DE" dirty="0" smtClean="0">
                <a:latin typeface="+mj-lt"/>
                <a:cs typeface="Times New Roman" pitchFamily="18" charset="0"/>
                <a:sym typeface="Symbol" pitchFamily="18" charset="2"/>
              </a:rPr>
              <a:t>w</a:t>
            </a:r>
            <a:r>
              <a:rPr lang="de-DE" sz="2000" b="0" dirty="0" smtClean="0">
                <a:latin typeface="+mj-lt"/>
                <a:cs typeface="Times New Roman" pitchFamily="18" charset="0"/>
                <a:sym typeface="Symbol" pitchFamily="18" charset="2"/>
              </a:rPr>
              <a:t>(t-1)</a:t>
            </a:r>
            <a:r>
              <a:rPr lang="de-DE" b="0" dirty="0" smtClean="0">
                <a:latin typeface="+mj-lt"/>
                <a:cs typeface="Times New Roman" pitchFamily="18" charset="0"/>
                <a:sym typeface="Symbol" pitchFamily="18" charset="2"/>
              </a:rPr>
              <a:t>-</a:t>
            </a:r>
            <a:r>
              <a:rPr lang="de-DE" dirty="0" smtClean="0">
                <a:latin typeface="+mj-lt"/>
                <a:cs typeface="Times New Roman" pitchFamily="18" charset="0"/>
                <a:sym typeface="Symbol" pitchFamily="18" charset="2"/>
              </a:rPr>
              <a:t>x</a:t>
            </a:r>
            <a:r>
              <a:rPr lang="de-DE" sz="2000" b="0" dirty="0" smtClean="0">
                <a:latin typeface="+mj-lt"/>
                <a:cs typeface="Times New Roman" pitchFamily="18" charset="0"/>
                <a:sym typeface="Symbol" pitchFamily="18" charset="2"/>
              </a:rPr>
              <a:t>(t)</a:t>
            </a:r>
            <a:r>
              <a:rPr lang="de-DE" sz="2800" b="0" dirty="0" smtClean="0">
                <a:latin typeface="+mj-lt"/>
                <a:cs typeface="Times New Roman" pitchFamily="18" charset="0"/>
                <a:sym typeface="Symbol" pitchFamily="18" charset="2"/>
              </a:rPr>
              <a:t>)</a:t>
            </a:r>
            <a:endParaRPr lang="de-DE" sz="2800" dirty="0" smtClean="0">
              <a:latin typeface="+mj-lt"/>
            </a:endParaRPr>
          </a:p>
          <a:p>
            <a:pPr marL="0" indent="0">
              <a:lnSpc>
                <a:spcPct val="145000"/>
              </a:lnSpc>
              <a:buFontTx/>
              <a:buNone/>
              <a:defRPr/>
            </a:pPr>
            <a:r>
              <a:rPr lang="de-DE" dirty="0" smtClean="0"/>
              <a:t>Behauptung</a:t>
            </a:r>
          </a:p>
          <a:p>
            <a:pPr marL="0" indent="0">
              <a:lnSpc>
                <a:spcPct val="45000"/>
              </a:lnSpc>
              <a:buFontTx/>
              <a:buNone/>
              <a:defRPr/>
            </a:pPr>
            <a:r>
              <a:rPr lang="de-DE" b="0" dirty="0" smtClean="0"/>
              <a:t>	Bei</a:t>
            </a:r>
            <a:r>
              <a:rPr lang="de-DE" dirty="0" smtClean="0"/>
              <a:t> </a:t>
            </a:r>
            <a:r>
              <a:rPr lang="de-DE" b="0" dirty="0" smtClean="0">
                <a:solidFill>
                  <a:srgbClr val="000000"/>
                </a:solidFill>
                <a:latin typeface="TIMES" charset="0"/>
                <a:cs typeface="Times New Roman" pitchFamily="18" charset="0"/>
                <a:sym typeface="Symbol" pitchFamily="18" charset="2"/>
              </a:rPr>
              <a:t></a:t>
            </a:r>
            <a:r>
              <a:rPr lang="de-DE" b="0" dirty="0" smtClean="0">
                <a:solidFill>
                  <a:srgbClr val="000000"/>
                </a:solidFill>
                <a:latin typeface="TIMES" charset="0"/>
                <a:cs typeface="Times New Roman" pitchFamily="18" charset="0"/>
              </a:rPr>
              <a:t>(t) := 1/ t</a:t>
            </a:r>
            <a:r>
              <a:rPr lang="de-DE" b="0" dirty="0" smtClean="0"/>
              <a:t>  ist immer </a:t>
            </a:r>
            <a:r>
              <a:rPr lang="de-DE" dirty="0" smtClean="0"/>
              <a:t>w</a:t>
            </a:r>
            <a:r>
              <a:rPr lang="de-DE" b="0" dirty="0" smtClean="0"/>
              <a:t>(t) = </a:t>
            </a:r>
            <a:r>
              <a:rPr lang="de-DE" sz="2800" dirty="0" smtClean="0">
                <a:sym typeface="Symbol" pitchFamily="18" charset="2"/>
              </a:rPr>
              <a:t></a:t>
            </a:r>
            <a:r>
              <a:rPr lang="de-DE" dirty="0" err="1" smtClean="0"/>
              <a:t>x</a:t>
            </a:r>
            <a:r>
              <a:rPr lang="de-DE" sz="2800" dirty="0" err="1" smtClean="0">
                <a:sym typeface="Symbol" pitchFamily="18" charset="2"/>
              </a:rPr>
              <a:t></a:t>
            </a:r>
            <a:r>
              <a:rPr lang="de-DE" baseline="-25000" dirty="0" err="1" smtClean="0">
                <a:sym typeface="Symbol" pitchFamily="18" charset="2"/>
              </a:rPr>
              <a:t>x</a:t>
            </a:r>
            <a:endParaRPr lang="de-DE" dirty="0" smtClean="0"/>
          </a:p>
          <a:p>
            <a:pPr marL="0" indent="0">
              <a:lnSpc>
                <a:spcPct val="115000"/>
              </a:lnSpc>
              <a:buFontTx/>
              <a:buNone/>
              <a:defRPr/>
            </a:pPr>
            <a:r>
              <a:rPr lang="de-DE" dirty="0" smtClean="0"/>
              <a:t>Beweis </a:t>
            </a:r>
            <a:r>
              <a:rPr lang="de-DE" sz="2000" b="0" dirty="0" smtClean="0"/>
              <a:t>durch vollständige Induktion  w(0) </a:t>
            </a:r>
            <a:r>
              <a:rPr lang="de-DE" sz="2000" b="0" dirty="0" smtClean="0">
                <a:sym typeface="Symbol" pitchFamily="18" charset="2"/>
              </a:rPr>
              <a:t></a:t>
            </a:r>
            <a:r>
              <a:rPr lang="de-DE" sz="2000" b="0" dirty="0" smtClean="0"/>
              <a:t> 0                   </a:t>
            </a:r>
            <a:r>
              <a:rPr lang="de-DE" sz="2000" b="0" dirty="0" smtClean="0">
                <a:solidFill>
                  <a:schemeClr val="bg1">
                    <a:lumMod val="50000"/>
                  </a:schemeClr>
                </a:solidFill>
              </a:rPr>
              <a:t>Kap.2.3.2   </a:t>
            </a:r>
            <a:r>
              <a:rPr lang="de-DE" sz="2000" b="0" dirty="0" smtClean="0"/>
              <a:t>    </a:t>
            </a:r>
          </a:p>
          <a:p>
            <a:pPr marL="0" indent="0">
              <a:lnSpc>
                <a:spcPct val="115000"/>
              </a:lnSpc>
              <a:buClr>
                <a:schemeClr val="accent1"/>
              </a:buClr>
              <a:buSzPct val="135000"/>
              <a:buFont typeface="Wingdings" pitchFamily="2" charset="2"/>
              <a:buChar char="ü"/>
              <a:defRPr/>
            </a:pPr>
            <a:r>
              <a:rPr lang="de-DE" dirty="0" smtClean="0"/>
              <a:t>w</a:t>
            </a:r>
            <a:r>
              <a:rPr lang="de-DE" b="0" dirty="0" smtClean="0"/>
              <a:t>(</a:t>
            </a:r>
            <a:r>
              <a:rPr lang="de-DE" sz="2000" b="0" dirty="0" smtClean="0"/>
              <a:t>t=1</a:t>
            </a:r>
            <a:r>
              <a:rPr lang="de-DE" b="0" dirty="0" smtClean="0"/>
              <a:t>) = 0 - </a:t>
            </a:r>
            <a:r>
              <a:rPr lang="de-DE" b="0" dirty="0" smtClean="0">
                <a:solidFill>
                  <a:srgbClr val="000000"/>
                </a:solidFill>
                <a:latin typeface="TIMES" charset="0"/>
                <a:cs typeface="Times New Roman" pitchFamily="18" charset="0"/>
                <a:sym typeface="Symbol" pitchFamily="18" charset="2"/>
              </a:rPr>
              <a:t></a:t>
            </a:r>
            <a:r>
              <a:rPr lang="de-DE" b="0" dirty="0" smtClean="0">
                <a:solidFill>
                  <a:srgbClr val="000000"/>
                </a:solidFill>
                <a:latin typeface="TIMES" charset="0"/>
                <a:cs typeface="Times New Roman" pitchFamily="18" charset="0"/>
              </a:rPr>
              <a:t>(t)(0-x) = x = </a:t>
            </a:r>
            <a:r>
              <a:rPr lang="de-DE" sz="2800" dirty="0" smtClean="0">
                <a:sym typeface="Symbol" pitchFamily="18" charset="2"/>
              </a:rPr>
              <a:t></a:t>
            </a:r>
            <a:r>
              <a:rPr lang="de-DE" dirty="0" err="1" smtClean="0"/>
              <a:t>x</a:t>
            </a:r>
            <a:r>
              <a:rPr lang="de-DE" sz="2800" dirty="0" err="1" smtClean="0">
                <a:sym typeface="Symbol" pitchFamily="18" charset="2"/>
              </a:rPr>
              <a:t></a:t>
            </a:r>
            <a:r>
              <a:rPr lang="de-DE" baseline="-25000" dirty="0" err="1" smtClean="0">
                <a:sym typeface="Symbol" pitchFamily="18" charset="2"/>
              </a:rPr>
              <a:t>x</a:t>
            </a:r>
            <a:r>
              <a:rPr lang="de-DE" b="0" dirty="0" smtClean="0">
                <a:solidFill>
                  <a:srgbClr val="000000"/>
                </a:solidFill>
                <a:latin typeface="TIMES" charset="0"/>
                <a:cs typeface="Times New Roman" pitchFamily="18" charset="0"/>
              </a:rPr>
              <a:t> </a:t>
            </a:r>
            <a:r>
              <a:rPr lang="de-DE" dirty="0" smtClean="0"/>
              <a:t>	</a:t>
            </a:r>
            <a:r>
              <a:rPr lang="de-DE" sz="2000" b="0" i="1" dirty="0" smtClean="0"/>
              <a:t>Induktionsverankerung</a:t>
            </a:r>
          </a:p>
          <a:p>
            <a:pPr marL="0" indent="0">
              <a:lnSpc>
                <a:spcPct val="75000"/>
              </a:lnSpc>
              <a:buClr>
                <a:schemeClr val="accent1"/>
              </a:buClr>
              <a:buSzPct val="135000"/>
              <a:buFont typeface="Wingdings" pitchFamily="2" charset="2"/>
              <a:buNone/>
              <a:defRPr/>
            </a:pPr>
            <a:r>
              <a:rPr lang="de-DE" sz="2000" b="0" dirty="0" smtClean="0"/>
              <a:t>    Mit </a:t>
            </a:r>
            <a:r>
              <a:rPr lang="de-DE" dirty="0" smtClean="0"/>
              <a:t>w</a:t>
            </a:r>
            <a:r>
              <a:rPr lang="de-DE" b="0" dirty="0" smtClean="0"/>
              <a:t>(t-1) </a:t>
            </a:r>
            <a:r>
              <a:rPr lang="de-DE" sz="2000" b="0" dirty="0" smtClean="0"/>
              <a:t>= </a:t>
            </a:r>
            <a:r>
              <a:rPr lang="de-DE" sz="2800" b="0" dirty="0" smtClean="0">
                <a:sym typeface="Symbol" pitchFamily="18" charset="2"/>
              </a:rPr>
              <a:t></a:t>
            </a:r>
            <a:r>
              <a:rPr lang="de-DE" dirty="0" smtClean="0"/>
              <a:t>x</a:t>
            </a:r>
            <a:r>
              <a:rPr lang="de-DE" sz="2800" b="0" dirty="0" smtClean="0">
                <a:sym typeface="Symbol" pitchFamily="18" charset="2"/>
              </a:rPr>
              <a:t></a:t>
            </a:r>
            <a:r>
              <a:rPr lang="de-DE" b="0" baseline="-25000" dirty="0" smtClean="0">
                <a:sym typeface="Symbol" pitchFamily="18" charset="2"/>
              </a:rPr>
              <a:t>t-1</a:t>
            </a:r>
            <a:r>
              <a:rPr lang="de-DE" baseline="-25000" dirty="0" smtClean="0">
                <a:sym typeface="Symbol" pitchFamily="18" charset="2"/>
              </a:rPr>
              <a:t> </a:t>
            </a:r>
            <a:r>
              <a:rPr lang="de-DE" sz="2000" b="0" dirty="0" smtClean="0">
                <a:sym typeface="Symbol" pitchFamily="18" charset="2"/>
              </a:rPr>
              <a:t>= 			</a:t>
            </a:r>
            <a:r>
              <a:rPr lang="de-DE" sz="2000" b="0" i="1" dirty="0" smtClean="0">
                <a:sym typeface="Symbol" pitchFamily="18" charset="2"/>
              </a:rPr>
              <a:t>Induktionsvoraussetzung</a:t>
            </a:r>
            <a:endParaRPr lang="de-DE" sz="1800" b="0" i="1" dirty="0" smtClean="0"/>
          </a:p>
          <a:p>
            <a:pPr marL="0" indent="0">
              <a:lnSpc>
                <a:spcPct val="115000"/>
              </a:lnSpc>
              <a:buClr>
                <a:schemeClr val="accent1"/>
              </a:buClr>
              <a:buSzPct val="135000"/>
              <a:buFont typeface="Wingdings" pitchFamily="2" charset="2"/>
              <a:buChar char="ü"/>
              <a:defRPr/>
            </a:pPr>
            <a:r>
              <a:rPr lang="de-DE" sz="2000" b="0" dirty="0" smtClean="0"/>
              <a:t>gilt</a:t>
            </a:r>
            <a:r>
              <a:rPr lang="de-DE" sz="2000" b="0" i="1" dirty="0" smtClean="0"/>
              <a:t> </a:t>
            </a:r>
            <a:r>
              <a:rPr lang="de-DE" dirty="0" smtClean="0">
                <a:sym typeface="Symbol" pitchFamily="18" charset="2"/>
              </a:rPr>
              <a:t>w</a:t>
            </a:r>
            <a:r>
              <a:rPr lang="de-DE" b="0" dirty="0" smtClean="0">
                <a:sym typeface="Symbol" pitchFamily="18" charset="2"/>
              </a:rPr>
              <a:t>(t)</a:t>
            </a:r>
            <a:r>
              <a:rPr lang="de-DE" b="0" i="1" dirty="0" smtClean="0"/>
              <a:t> </a:t>
            </a:r>
            <a:r>
              <a:rPr lang="de-DE" b="0" dirty="0" smtClean="0">
                <a:sym typeface="Symbol" pitchFamily="18" charset="2"/>
              </a:rPr>
              <a:t>= ...  </a:t>
            </a:r>
            <a:r>
              <a:rPr lang="de-DE" sz="2000" b="0" dirty="0" smtClean="0">
                <a:sym typeface="Symbol" pitchFamily="18" charset="2"/>
              </a:rPr>
              <a:t>= </a:t>
            </a:r>
            <a:r>
              <a:rPr lang="de-DE" sz="2800" b="0" dirty="0" smtClean="0">
                <a:sym typeface="Symbol" pitchFamily="18" charset="2"/>
              </a:rPr>
              <a:t></a:t>
            </a:r>
            <a:r>
              <a:rPr lang="de-DE" dirty="0" err="1" smtClean="0"/>
              <a:t>x</a:t>
            </a:r>
            <a:r>
              <a:rPr lang="de-DE" sz="2800" b="0" dirty="0" err="1" smtClean="0">
                <a:sym typeface="Symbol" pitchFamily="18" charset="2"/>
              </a:rPr>
              <a:t></a:t>
            </a:r>
            <a:r>
              <a:rPr lang="de-DE" b="0" baseline="-25000" dirty="0" err="1" smtClean="0">
                <a:sym typeface="Symbol" pitchFamily="18" charset="2"/>
              </a:rPr>
              <a:t>t</a:t>
            </a:r>
            <a:r>
              <a:rPr lang="de-DE" sz="2000" b="0" dirty="0" smtClean="0">
                <a:sym typeface="Symbol" pitchFamily="18" charset="2"/>
              </a:rPr>
              <a:t> 			</a:t>
            </a:r>
            <a:r>
              <a:rPr lang="de-DE" sz="2000" b="0" i="1" dirty="0" smtClean="0">
                <a:sym typeface="Symbol" pitchFamily="18" charset="2"/>
              </a:rPr>
              <a:t>Induktionsschritt</a:t>
            </a:r>
            <a:endParaRPr lang="en-US" sz="2000" b="0" i="1" dirty="0" smtClean="0">
              <a:sym typeface="Symbol" pitchFamily="18" charset="2"/>
            </a:endParaRPr>
          </a:p>
        </p:txBody>
      </p:sp>
      <p:graphicFrame>
        <p:nvGraphicFramePr>
          <p:cNvPr id="14338" name="Object 4"/>
          <p:cNvGraphicFramePr>
            <a:graphicFrameLocks noChangeAspect="1"/>
          </p:cNvGraphicFramePr>
          <p:nvPr/>
        </p:nvGraphicFramePr>
        <p:xfrm>
          <a:off x="3403600" y="4202113"/>
          <a:ext cx="933450" cy="955675"/>
        </p:xfrm>
        <a:graphic>
          <a:graphicData uri="http://schemas.openxmlformats.org/presentationml/2006/ole">
            <mc:AlternateContent xmlns:mc="http://schemas.openxmlformats.org/markup-compatibility/2006">
              <mc:Choice xmlns:v="urn:schemas-microsoft-com:vml" Requires="v">
                <p:oleObj spid="_x0000_s14396" name="Equation" r:id="rId3" imgW="406224" imgH="418918" progId="Equation.DSMT4">
                  <p:embed/>
                </p:oleObj>
              </mc:Choice>
              <mc:Fallback>
                <p:oleObj name="Equation" r:id="rId3" imgW="406224" imgH="418918"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4202113"/>
                        <a:ext cx="933450"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6"/>
          <p:cNvSpPr>
            <a:spLocks noChangeArrowheads="1"/>
          </p:cNvSpPr>
          <p:nvPr/>
        </p:nvSpPr>
        <p:spPr bwMode="auto">
          <a:xfrm>
            <a:off x="755650" y="5924550"/>
            <a:ext cx="97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de-DE" sz="2400" b="1">
                <a:sym typeface="Symbol" pitchFamily="18" charset="2"/>
              </a:rPr>
              <a:t>q.e.d.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smtClean="0"/>
              <a:t>Konvergenzverlauf</a:t>
            </a:r>
          </a:p>
        </p:txBody>
      </p:sp>
      <p:sp>
        <p:nvSpPr>
          <p:cNvPr id="15366" name="Rectangle 5"/>
          <p:cNvSpPr>
            <a:spLocks noChangeArrowheads="1"/>
          </p:cNvSpPr>
          <p:nvPr/>
        </p:nvSpPr>
        <p:spPr bwMode="auto">
          <a:xfrm>
            <a:off x="0" y="2395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5362" name="Object 4"/>
          <p:cNvGraphicFramePr>
            <a:graphicFrameLocks noChangeAspect="1"/>
          </p:cNvGraphicFramePr>
          <p:nvPr/>
        </p:nvGraphicFramePr>
        <p:xfrm>
          <a:off x="457200" y="1316038"/>
          <a:ext cx="7915275" cy="5316537"/>
        </p:xfrm>
        <a:graphic>
          <a:graphicData uri="http://schemas.openxmlformats.org/presentationml/2006/ole">
            <mc:AlternateContent xmlns:mc="http://schemas.openxmlformats.org/markup-compatibility/2006">
              <mc:Choice xmlns:v="urn:schemas-microsoft-com:vml" Requires="v">
                <p:oleObj spid="_x0000_s15420" name="Dokument" r:id="rId3" imgW="3792373" imgH="2543494" progId="Word.Document.8">
                  <p:embed/>
                </p:oleObj>
              </mc:Choice>
              <mc:Fallback>
                <p:oleObj name="Dokument" r:id="rId3" imgW="3792373" imgH="2543494"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16038"/>
                        <a:ext cx="7915275" cy="531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Text Box 8"/>
          <p:cNvSpPr txBox="1">
            <a:spLocks noChangeArrowheads="1"/>
          </p:cNvSpPr>
          <p:nvPr/>
        </p:nvSpPr>
        <p:spPr bwMode="auto">
          <a:xfrm>
            <a:off x="7912100" y="3606800"/>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ym typeface="Symbol" pitchFamily="18" charset="2"/>
              </a:rPr>
              <a:t></a:t>
            </a:r>
            <a:r>
              <a:rPr lang="de-DE"/>
              <a:t>x</a:t>
            </a:r>
            <a:r>
              <a:rPr lang="de-DE">
                <a:sym typeface="Symbol" pitchFamily="18" charset="2"/>
              </a:rPr>
              <a:t> =</a:t>
            </a:r>
            <a:r>
              <a:rPr lang="de-DE"/>
              <a:t> 1</a:t>
            </a:r>
          </a:p>
        </p:txBody>
      </p:sp>
      <p:sp>
        <p:nvSpPr>
          <p:cNvPr id="2" name="Rechteck 1"/>
          <p:cNvSpPr/>
          <p:nvPr/>
        </p:nvSpPr>
        <p:spPr bwMode="auto">
          <a:xfrm>
            <a:off x="1940560" y="2032000"/>
            <a:ext cx="5971540" cy="36372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smtClean="0"/>
              <a:t>Erwarteter Konvergenzverlauf</a:t>
            </a:r>
          </a:p>
        </p:txBody>
      </p:sp>
      <p:sp>
        <p:nvSpPr>
          <p:cNvPr id="43013" name="Rectangle 3"/>
          <p:cNvSpPr>
            <a:spLocks noGrp="1" noChangeArrowheads="1"/>
          </p:cNvSpPr>
          <p:nvPr>
            <p:ph type="body" idx="1"/>
          </p:nvPr>
        </p:nvSpPr>
        <p:spPr>
          <a:xfrm>
            <a:off x="611188" y="1268413"/>
            <a:ext cx="7351712" cy="4003675"/>
          </a:xfrm>
        </p:spPr>
        <p:txBody>
          <a:bodyPr/>
          <a:lstStyle/>
          <a:p>
            <a:pPr marL="0" indent="0">
              <a:buFontTx/>
              <a:buNone/>
              <a:defRPr/>
            </a:pPr>
            <a:r>
              <a:rPr lang="en-US" dirty="0" err="1" smtClean="0"/>
              <a:t>Rechnung</a:t>
            </a:r>
            <a:r>
              <a:rPr lang="en-US" dirty="0" smtClean="0"/>
              <a:t>				</a:t>
            </a:r>
            <a:r>
              <a:rPr lang="en-US" sz="2000" b="0" dirty="0" err="1" smtClean="0">
                <a:solidFill>
                  <a:schemeClr val="bg1">
                    <a:lumMod val="50000"/>
                  </a:schemeClr>
                </a:solidFill>
              </a:rPr>
              <a:t>Anhang</a:t>
            </a:r>
            <a:r>
              <a:rPr lang="en-US" sz="2000" b="0" dirty="0" smtClean="0">
                <a:solidFill>
                  <a:schemeClr val="bg1">
                    <a:lumMod val="50000"/>
                  </a:schemeClr>
                </a:solidFill>
              </a:rPr>
              <a:t> D.4</a:t>
            </a:r>
            <a:endParaRPr lang="en-US" b="0" dirty="0" smtClean="0">
              <a:solidFill>
                <a:schemeClr val="bg1">
                  <a:lumMod val="50000"/>
                </a:schemeClr>
              </a:solidFill>
            </a:endParaRPr>
          </a:p>
          <a:p>
            <a:pPr lvl="1">
              <a:defRPr/>
            </a:pPr>
            <a:r>
              <a:rPr lang="en-US" dirty="0" err="1" smtClean="0"/>
              <a:t>mittl</a:t>
            </a:r>
            <a:r>
              <a:rPr lang="en-US" dirty="0" smtClean="0"/>
              <a:t>. </a:t>
            </a:r>
            <a:r>
              <a:rPr lang="en-US" dirty="0" err="1" smtClean="0"/>
              <a:t>quadrat</a:t>
            </a:r>
            <a:r>
              <a:rPr lang="en-US" dirty="0" smtClean="0"/>
              <a:t>. </a:t>
            </a:r>
            <a:r>
              <a:rPr lang="en-US" dirty="0" err="1" smtClean="0"/>
              <a:t>Abweichung</a:t>
            </a:r>
            <a:endParaRPr lang="en-US" dirty="0" smtClean="0"/>
          </a:p>
          <a:p>
            <a:pPr lvl="1">
              <a:defRPr/>
            </a:pPr>
            <a:r>
              <a:rPr lang="en-US" dirty="0" err="1" smtClean="0"/>
              <a:t>Erwartungswert</a:t>
            </a:r>
            <a:r>
              <a:rPr lang="en-US" dirty="0" smtClean="0"/>
              <a:t> </a:t>
            </a:r>
            <a:r>
              <a:rPr lang="en-US" dirty="0" err="1" smtClean="0"/>
              <a:t>aller</a:t>
            </a:r>
            <a:r>
              <a:rPr lang="en-US" dirty="0" smtClean="0"/>
              <a:t> </a:t>
            </a:r>
            <a:r>
              <a:rPr lang="en-US" dirty="0" err="1" smtClean="0"/>
              <a:t>Verläufe</a:t>
            </a:r>
            <a:endParaRPr lang="en-US" dirty="0" smtClean="0"/>
          </a:p>
          <a:p>
            <a:pPr lvl="1">
              <a:defRPr/>
            </a:pPr>
            <a:r>
              <a:rPr lang="en-US" dirty="0" err="1" smtClean="0"/>
              <a:t>Abweichung</a:t>
            </a:r>
            <a:r>
              <a:rPr lang="en-US" dirty="0" smtClean="0"/>
              <a:t> </a:t>
            </a:r>
            <a:r>
              <a:rPr lang="en-US" dirty="0" err="1" smtClean="0"/>
              <a:t>durch</a:t>
            </a:r>
            <a:r>
              <a:rPr lang="en-US" dirty="0" smtClean="0"/>
              <a:t> </a:t>
            </a:r>
            <a:r>
              <a:rPr lang="en-US" dirty="0" err="1" smtClean="0"/>
              <a:t>Standardabweichung</a:t>
            </a:r>
            <a:r>
              <a:rPr lang="en-US" dirty="0" smtClean="0"/>
              <a:t> </a:t>
            </a:r>
            <a:r>
              <a:rPr lang="en-US" dirty="0" err="1" smtClean="0"/>
              <a:t>beschreibbar</a:t>
            </a:r>
            <a:endParaRPr lang="en-US" dirty="0" smtClean="0"/>
          </a:p>
          <a:p>
            <a:pPr lvl="1">
              <a:buFont typeface="Wingdings" pitchFamily="2" charset="2"/>
              <a:buNone/>
              <a:defRPr/>
            </a:pPr>
            <a:endParaRPr lang="en-US" dirty="0" smtClean="0"/>
          </a:p>
          <a:p>
            <a:pPr lvl="1">
              <a:buFont typeface="Wingdings" pitchFamily="2" charset="2"/>
              <a:buNone/>
              <a:defRPr/>
            </a:pPr>
            <a:r>
              <a:rPr lang="en-US" dirty="0" smtClean="0">
                <a:sym typeface="Symbol" pitchFamily="18" charset="2"/>
              </a:rPr>
              <a:t>		</a:t>
            </a:r>
            <a:r>
              <a:rPr lang="en-US" sz="2400" dirty="0" smtClean="0">
                <a:sym typeface="Symbol" pitchFamily="18" charset="2"/>
              </a:rPr>
              <a:t> </a:t>
            </a:r>
            <a:r>
              <a:rPr lang="en-US" sz="3200" b="1" dirty="0" smtClean="0">
                <a:sym typeface="Symbol" pitchFamily="18" charset="2"/>
              </a:rPr>
              <a:t></a:t>
            </a:r>
            <a:r>
              <a:rPr lang="en-US" sz="3200" dirty="0" smtClean="0">
                <a:sym typeface="Symbol" pitchFamily="18" charset="2"/>
              </a:rPr>
              <a:t> |w* - w(t)|</a:t>
            </a:r>
            <a:r>
              <a:rPr lang="en-US" sz="3200" b="1" dirty="0" smtClean="0">
                <a:sym typeface="Symbol" pitchFamily="18" charset="2"/>
              </a:rPr>
              <a:t> </a:t>
            </a:r>
            <a:r>
              <a:rPr lang="en-US" sz="3200" dirty="0" smtClean="0">
                <a:sym typeface="Symbol" pitchFamily="18" charset="2"/>
              </a:rPr>
              <a:t> = </a:t>
            </a:r>
            <a:r>
              <a:rPr lang="en-US" sz="3200" baseline="-25000" dirty="0" smtClean="0">
                <a:sym typeface="Symbol" pitchFamily="18" charset="2"/>
              </a:rPr>
              <a:t>t</a:t>
            </a:r>
            <a:r>
              <a:rPr lang="en-US" sz="3200" dirty="0" smtClean="0">
                <a:sym typeface="Symbol" pitchFamily="18" charset="2"/>
              </a:rPr>
              <a:t> = </a:t>
            </a:r>
            <a:r>
              <a:rPr lang="en-US" sz="3200" baseline="-25000" dirty="0" smtClean="0">
                <a:sym typeface="Symbol" pitchFamily="18" charset="2"/>
              </a:rPr>
              <a:t>x </a:t>
            </a:r>
            <a:r>
              <a:rPr lang="en-US" sz="3200" dirty="0" smtClean="0">
                <a:sym typeface="Symbol" pitchFamily="18" charset="2"/>
              </a:rPr>
              <a:t>/ t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r>
              <a:rPr lang="en-US" smtClean="0"/>
              <a:t>Konvergenzverlauf</a:t>
            </a:r>
          </a:p>
        </p:txBody>
      </p:sp>
      <p:sp>
        <p:nvSpPr>
          <p:cNvPr id="16390" name="Rectangle 3"/>
          <p:cNvSpPr>
            <a:spLocks noChangeArrowheads="1"/>
          </p:cNvSpPr>
          <p:nvPr/>
        </p:nvSpPr>
        <p:spPr bwMode="auto">
          <a:xfrm>
            <a:off x="0" y="2395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6391" name="Rectangle 6"/>
          <p:cNvSpPr>
            <a:spLocks noChangeArrowheads="1"/>
          </p:cNvSpPr>
          <p:nvPr/>
        </p:nvSpPr>
        <p:spPr bwMode="auto">
          <a:xfrm>
            <a:off x="0" y="2395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6386" name="Object 5"/>
          <p:cNvGraphicFramePr>
            <a:graphicFrameLocks noChangeAspect="1"/>
          </p:cNvGraphicFramePr>
          <p:nvPr/>
        </p:nvGraphicFramePr>
        <p:xfrm>
          <a:off x="241300" y="1506538"/>
          <a:ext cx="8902700" cy="4746625"/>
        </p:xfrm>
        <a:graphic>
          <a:graphicData uri="http://schemas.openxmlformats.org/presentationml/2006/ole">
            <mc:AlternateContent xmlns:mc="http://schemas.openxmlformats.org/markup-compatibility/2006">
              <mc:Choice xmlns:v="urn:schemas-microsoft-com:vml" Requires="v">
                <p:oleObj spid="_x0000_s16446" name="Dokument" r:id="rId3" imgW="4783348" imgH="2543494" progId="Word.Document.8">
                  <p:embed/>
                </p:oleObj>
              </mc:Choice>
              <mc:Fallback>
                <p:oleObj name="Dokument" r:id="rId3" imgW="4783348" imgH="2543494"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1506538"/>
                        <a:ext cx="8902700" cy="474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Text Box 7"/>
          <p:cNvSpPr txBox="1">
            <a:spLocks noChangeArrowheads="1"/>
          </p:cNvSpPr>
          <p:nvPr/>
        </p:nvSpPr>
        <p:spPr bwMode="auto">
          <a:xfrm>
            <a:off x="5464175" y="6107113"/>
            <a:ext cx="310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a:t>w* = 1,    </a:t>
            </a:r>
            <a:r>
              <a:rPr lang="en-US">
                <a:sym typeface="Symbol" pitchFamily="18" charset="2"/>
              </a:rPr>
              <a:t></a:t>
            </a:r>
            <a:r>
              <a:rPr lang="en-US" baseline="-25000">
                <a:sym typeface="Symbol" pitchFamily="18" charset="2"/>
              </a:rPr>
              <a:t>x</a:t>
            </a:r>
            <a:r>
              <a:rPr lang="en-US">
                <a:sym typeface="Symbol" pitchFamily="18" charset="2"/>
              </a:rPr>
              <a:t> </a:t>
            </a:r>
            <a:r>
              <a:rPr lang="en-US" sz="1800">
                <a:sym typeface="Symbol" pitchFamily="18" charset="2"/>
              </a:rPr>
              <a:t>= 0,288</a:t>
            </a:r>
            <a:r>
              <a:rPr lang="en-US"/>
              <a:t> </a:t>
            </a:r>
          </a:p>
        </p:txBody>
      </p:sp>
      <p:sp>
        <p:nvSpPr>
          <p:cNvPr id="16393" name="Text Box 8"/>
          <p:cNvSpPr txBox="1">
            <a:spLocks noChangeArrowheads="1"/>
          </p:cNvSpPr>
          <p:nvPr/>
        </p:nvSpPr>
        <p:spPr bwMode="auto">
          <a:xfrm rot="-5400000">
            <a:off x="-914399" y="3594100"/>
            <a:ext cx="3200400" cy="3968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a:r>
              <a:rPr lang="en-US"/>
              <a:t>Abweichung w*(t)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de-DE" dirty="0" smtClean="0"/>
              <a:t>Probleme Stochastisches Lernen</a:t>
            </a:r>
          </a:p>
        </p:txBody>
      </p:sp>
      <p:sp>
        <p:nvSpPr>
          <p:cNvPr id="45061" name="Rectangle 3"/>
          <p:cNvSpPr>
            <a:spLocks noGrp="1" noChangeArrowheads="1"/>
          </p:cNvSpPr>
          <p:nvPr>
            <p:ph type="body" idx="1"/>
          </p:nvPr>
        </p:nvSpPr>
        <p:spPr>
          <a:xfrm>
            <a:off x="611188" y="1268413"/>
            <a:ext cx="8343900" cy="2886728"/>
          </a:xfrm>
        </p:spPr>
        <p:txBody>
          <a:bodyPr/>
          <a:lstStyle/>
          <a:p>
            <a:pPr marL="536575" indent="-536575">
              <a:buFontTx/>
              <a:buNone/>
              <a:tabLst>
                <a:tab pos="5297488" algn="l"/>
              </a:tabLst>
            </a:pPr>
            <a:r>
              <a:rPr lang="de-DE" dirty="0" smtClean="0"/>
              <a:t>Beispiel Klassentrennung</a:t>
            </a:r>
          </a:p>
          <a:p>
            <a:pPr marL="536575" indent="-536575">
              <a:lnSpc>
                <a:spcPct val="40000"/>
              </a:lnSpc>
              <a:spcBef>
                <a:spcPct val="50000"/>
              </a:spcBef>
              <a:buFontTx/>
              <a:buNone/>
              <a:tabLst>
                <a:tab pos="5297488" algn="l"/>
              </a:tabLst>
            </a:pPr>
            <a:r>
              <a:rPr lang="de-DE" sz="2000" dirty="0" smtClean="0">
                <a:latin typeface="TIMES" charset="0"/>
                <a:cs typeface="Times New Roman" pitchFamily="18" charset="0"/>
              </a:rPr>
              <a:t>	</a:t>
            </a:r>
            <a:r>
              <a:rPr lang="de-DE" dirty="0" err="1" smtClean="0">
                <a:latin typeface="+mj-lt"/>
                <a:cs typeface="Times New Roman" pitchFamily="18" charset="0"/>
              </a:rPr>
              <a:t>w</a:t>
            </a:r>
            <a:r>
              <a:rPr lang="de-DE" b="0" baseline="-25000" dirty="0" err="1" smtClean="0">
                <a:latin typeface="+mj-lt"/>
                <a:cs typeface="Times New Roman" pitchFamily="18" charset="0"/>
              </a:rPr>
              <a:t>i</a:t>
            </a:r>
            <a:r>
              <a:rPr lang="de-DE" b="0" dirty="0" smtClean="0">
                <a:latin typeface="+mj-lt"/>
                <a:cs typeface="Times New Roman" pitchFamily="18" charset="0"/>
              </a:rPr>
              <a:t>(</a:t>
            </a:r>
            <a:r>
              <a:rPr lang="de-DE" sz="2000" b="0" dirty="0" smtClean="0">
                <a:latin typeface="+mj-lt"/>
                <a:cs typeface="Times New Roman" pitchFamily="18" charset="0"/>
              </a:rPr>
              <a:t>t</a:t>
            </a:r>
            <a:r>
              <a:rPr lang="de-DE" b="0" dirty="0" smtClean="0">
                <a:latin typeface="+mj-lt"/>
                <a:cs typeface="Times New Roman" pitchFamily="18" charset="0"/>
              </a:rPr>
              <a:t>) = </a:t>
            </a:r>
            <a:r>
              <a:rPr lang="de-DE" dirty="0" err="1" smtClean="0">
                <a:latin typeface="+mj-lt"/>
                <a:cs typeface="Times New Roman" pitchFamily="18" charset="0"/>
              </a:rPr>
              <a:t>w</a:t>
            </a:r>
            <a:r>
              <a:rPr lang="de-DE" b="0" baseline="-25000" dirty="0" err="1" smtClean="0">
                <a:latin typeface="+mj-lt"/>
                <a:cs typeface="Times New Roman" pitchFamily="18" charset="0"/>
              </a:rPr>
              <a:t>i</a:t>
            </a:r>
            <a:r>
              <a:rPr lang="de-DE" b="0" dirty="0" smtClean="0">
                <a:latin typeface="+mj-lt"/>
                <a:cs typeface="Times New Roman" pitchFamily="18" charset="0"/>
              </a:rPr>
              <a:t>(</a:t>
            </a:r>
            <a:r>
              <a:rPr lang="de-DE" sz="2000" b="0" dirty="0" smtClean="0">
                <a:latin typeface="+mj-lt"/>
                <a:cs typeface="Times New Roman" pitchFamily="18" charset="0"/>
              </a:rPr>
              <a:t>t-1</a:t>
            </a:r>
            <a:r>
              <a:rPr lang="de-DE" b="0" dirty="0" smtClean="0">
                <a:latin typeface="+mj-lt"/>
                <a:cs typeface="Times New Roman" pitchFamily="18" charset="0"/>
              </a:rPr>
              <a:t>) - </a:t>
            </a:r>
            <a:r>
              <a:rPr lang="de-DE" b="0" dirty="0" smtClean="0">
                <a:latin typeface="+mj-lt"/>
                <a:cs typeface="Times New Roman" pitchFamily="18" charset="0"/>
                <a:sym typeface="Symbol" pitchFamily="18" charset="2"/>
              </a:rPr>
              <a:t></a:t>
            </a:r>
            <a:r>
              <a:rPr lang="de-DE" sz="2000" b="0" dirty="0" smtClean="0">
                <a:latin typeface="+mj-lt"/>
                <a:cs typeface="Times New Roman" pitchFamily="18" charset="0"/>
              </a:rPr>
              <a:t>(t)</a:t>
            </a:r>
            <a:r>
              <a:rPr lang="de-DE" b="0" dirty="0" smtClean="0">
                <a:latin typeface="+mj-lt"/>
                <a:cs typeface="Times New Roman" pitchFamily="18" charset="0"/>
                <a:sym typeface="Symbol" pitchFamily="18" charset="2"/>
              </a:rPr>
              <a:t>(</a:t>
            </a:r>
            <a:r>
              <a:rPr lang="de-DE" dirty="0" err="1" smtClean="0">
                <a:latin typeface="+mj-lt"/>
                <a:cs typeface="Times New Roman" pitchFamily="18" charset="0"/>
                <a:sym typeface="Symbol" pitchFamily="18" charset="2"/>
              </a:rPr>
              <a:t>w</a:t>
            </a:r>
            <a:r>
              <a:rPr lang="de-DE" b="0" baseline="-25000" dirty="0" err="1" smtClean="0">
                <a:latin typeface="+mj-lt"/>
                <a:cs typeface="Times New Roman" pitchFamily="18" charset="0"/>
              </a:rPr>
              <a:t>i</a:t>
            </a:r>
            <a:r>
              <a:rPr lang="de-DE" sz="2000" b="0" dirty="0" smtClean="0">
                <a:latin typeface="+mj-lt"/>
                <a:cs typeface="Times New Roman" pitchFamily="18" charset="0"/>
                <a:sym typeface="Symbol" pitchFamily="18" charset="2"/>
              </a:rPr>
              <a:t>(t-1)</a:t>
            </a:r>
            <a:r>
              <a:rPr lang="de-DE" b="0" dirty="0" smtClean="0">
                <a:latin typeface="+mj-lt"/>
                <a:cs typeface="Times New Roman" pitchFamily="18" charset="0"/>
                <a:sym typeface="Symbol" pitchFamily="18" charset="2"/>
              </a:rPr>
              <a:t>-</a:t>
            </a:r>
            <a:r>
              <a:rPr lang="de-DE" dirty="0" smtClean="0">
                <a:latin typeface="+mj-lt"/>
                <a:cs typeface="Times New Roman" pitchFamily="18" charset="0"/>
                <a:sym typeface="Symbol" pitchFamily="18" charset="2"/>
              </a:rPr>
              <a:t>x</a:t>
            </a:r>
            <a:r>
              <a:rPr lang="de-DE" sz="2000" b="0" dirty="0" smtClean="0">
                <a:latin typeface="+mj-lt"/>
                <a:cs typeface="Times New Roman" pitchFamily="18" charset="0"/>
                <a:sym typeface="Symbol" pitchFamily="18" charset="2"/>
              </a:rPr>
              <a:t>(t)</a:t>
            </a:r>
            <a:r>
              <a:rPr lang="de-DE" sz="2800" b="0" dirty="0" smtClean="0">
                <a:latin typeface="+mj-lt"/>
                <a:cs typeface="Times New Roman" pitchFamily="18" charset="0"/>
                <a:sym typeface="Symbol" pitchFamily="18" charset="2"/>
              </a:rPr>
              <a:t>)</a:t>
            </a:r>
            <a:endParaRPr lang="de-DE" sz="2800" dirty="0" smtClean="0">
              <a:latin typeface="+mj-lt"/>
            </a:endParaRPr>
          </a:p>
          <a:p>
            <a:pPr marL="536575" indent="-536575">
              <a:lnSpc>
                <a:spcPct val="155000"/>
              </a:lnSpc>
              <a:buFontTx/>
              <a:buNone/>
              <a:tabLst>
                <a:tab pos="5297488" algn="l"/>
              </a:tabLst>
            </a:pPr>
            <a:r>
              <a:rPr lang="de-DE" dirty="0" smtClean="0"/>
              <a:t>Behauptung</a:t>
            </a:r>
          </a:p>
          <a:p>
            <a:pPr marL="536575" indent="-536575">
              <a:lnSpc>
                <a:spcPct val="45000"/>
              </a:lnSpc>
              <a:buFontTx/>
              <a:buNone/>
              <a:tabLst>
                <a:tab pos="5297488" algn="l"/>
              </a:tabLst>
            </a:pPr>
            <a:r>
              <a:rPr lang="de-DE" b="0" dirty="0" smtClean="0"/>
              <a:t>	Trotz </a:t>
            </a:r>
            <a:r>
              <a:rPr lang="de-DE" b="0" dirty="0" smtClean="0">
                <a:solidFill>
                  <a:srgbClr val="000000"/>
                </a:solidFill>
                <a:latin typeface="TIMES" charset="0"/>
                <a:cs typeface="Times New Roman" pitchFamily="18" charset="0"/>
                <a:sym typeface="Symbol" pitchFamily="18" charset="2"/>
              </a:rPr>
              <a:t></a:t>
            </a:r>
            <a:r>
              <a:rPr lang="de-DE" b="0" dirty="0" smtClean="0">
                <a:solidFill>
                  <a:srgbClr val="000000"/>
                </a:solidFill>
                <a:latin typeface="TIMES" charset="0"/>
                <a:cs typeface="Times New Roman" pitchFamily="18" charset="0"/>
              </a:rPr>
              <a:t>(t) := 1/ t</a:t>
            </a:r>
            <a:r>
              <a:rPr lang="de-DE" b="0" dirty="0" smtClean="0"/>
              <a:t>  ist der Klassenprototyp</a:t>
            </a:r>
          </a:p>
          <a:p>
            <a:pPr marL="536575" indent="-536575">
              <a:lnSpc>
                <a:spcPct val="45000"/>
              </a:lnSpc>
              <a:buFontTx/>
              <a:buNone/>
              <a:tabLst>
                <a:tab pos="5297488" algn="l"/>
              </a:tabLst>
            </a:pPr>
            <a:r>
              <a:rPr lang="de-DE" b="0" dirty="0"/>
              <a:t>	 </a:t>
            </a:r>
            <a:r>
              <a:rPr lang="de-DE" b="0" dirty="0" smtClean="0"/>
              <a:t> </a:t>
            </a:r>
          </a:p>
          <a:p>
            <a:pPr marL="536575" indent="-536575">
              <a:lnSpc>
                <a:spcPct val="45000"/>
              </a:lnSpc>
              <a:buFontTx/>
              <a:buNone/>
              <a:tabLst>
                <a:tab pos="5297488" algn="l"/>
              </a:tabLst>
            </a:pPr>
            <a:r>
              <a:rPr lang="de-DE" b="0" dirty="0"/>
              <a:t>	</a:t>
            </a:r>
            <a:r>
              <a:rPr lang="de-DE" dirty="0" err="1" smtClean="0"/>
              <a:t>w</a:t>
            </a:r>
            <a:r>
              <a:rPr lang="de-DE" b="0" baseline="-25000" dirty="0" err="1" smtClean="0">
                <a:cs typeface="Times New Roman" pitchFamily="18" charset="0"/>
              </a:rPr>
              <a:t>i</a:t>
            </a:r>
            <a:r>
              <a:rPr lang="de-DE" b="0" dirty="0" smtClean="0"/>
              <a:t>(t) ≠  </a:t>
            </a:r>
            <a:r>
              <a:rPr lang="de-DE" sz="2800" dirty="0" smtClean="0">
                <a:sym typeface="Symbol" pitchFamily="18" charset="2"/>
              </a:rPr>
              <a:t></a:t>
            </a:r>
            <a:r>
              <a:rPr lang="de-DE" dirty="0" err="1" smtClean="0"/>
              <a:t>x</a:t>
            </a:r>
            <a:r>
              <a:rPr lang="de-DE" sz="2800" dirty="0" err="1" smtClean="0">
                <a:sym typeface="Symbol" pitchFamily="18" charset="2"/>
              </a:rPr>
              <a:t></a:t>
            </a:r>
            <a:r>
              <a:rPr lang="de-DE" baseline="-25000" dirty="0" err="1" smtClean="0">
                <a:sym typeface="Symbol" pitchFamily="18" charset="2"/>
              </a:rPr>
              <a:t>x</a:t>
            </a:r>
            <a:endParaRPr lang="de-DE" baseline="-25000" dirty="0" smtClean="0">
              <a:sym typeface="Symbol" pitchFamily="18" charset="2"/>
            </a:endParaRPr>
          </a:p>
          <a:p>
            <a:pPr marL="536575" indent="-536575">
              <a:lnSpc>
                <a:spcPct val="45000"/>
              </a:lnSpc>
              <a:buFontTx/>
              <a:buNone/>
              <a:tabLst>
                <a:tab pos="5297488" algn="l"/>
              </a:tabLst>
            </a:pPr>
            <a:endParaRPr lang="de-DE" b="0" i="1" baseline="-25000" dirty="0">
              <a:solidFill>
                <a:srgbClr val="3399FF"/>
              </a:solidFill>
              <a:sym typeface="Symbol" pitchFamily="18" charset="2"/>
            </a:endParaRPr>
          </a:p>
          <a:p>
            <a:pPr marL="536575" indent="-536575">
              <a:lnSpc>
                <a:spcPct val="45000"/>
              </a:lnSpc>
              <a:buFontTx/>
              <a:buNone/>
              <a:tabLst>
                <a:tab pos="5297488" algn="l"/>
              </a:tabLst>
            </a:pPr>
            <a:endParaRPr lang="de-DE" b="0" i="1" baseline="-25000" dirty="0" smtClean="0">
              <a:solidFill>
                <a:srgbClr val="3399FF"/>
              </a:solidFill>
              <a:sym typeface="Symbol" pitchFamily="18" charset="2"/>
            </a:endParaRPr>
          </a:p>
          <a:p>
            <a:pPr marL="536575" indent="-536575">
              <a:lnSpc>
                <a:spcPct val="45000"/>
              </a:lnSpc>
              <a:buFontTx/>
              <a:buNone/>
              <a:tabLst>
                <a:tab pos="5297488" algn="l"/>
              </a:tabLst>
            </a:pPr>
            <a:endParaRPr lang="de-DE" sz="4400" dirty="0" smtClean="0">
              <a:solidFill>
                <a:srgbClr val="FF0000"/>
              </a:solidFill>
              <a:sym typeface="Symbol" pitchFamily="18" charset="2"/>
            </a:endParaRPr>
          </a:p>
          <a:p>
            <a:pPr marL="536575" indent="-536575">
              <a:lnSpc>
                <a:spcPct val="45000"/>
              </a:lnSpc>
              <a:buFontTx/>
              <a:buNone/>
              <a:tabLst>
                <a:tab pos="5297488" algn="l"/>
              </a:tabLst>
            </a:pPr>
            <a:r>
              <a:rPr lang="de-DE" sz="4400" dirty="0" smtClean="0">
                <a:solidFill>
                  <a:srgbClr val="FF0000"/>
                </a:solidFill>
                <a:sym typeface="Symbol" pitchFamily="18" charset="2"/>
              </a:rPr>
              <a:t>Warum ?</a:t>
            </a:r>
            <a:endParaRPr lang="de-DE" sz="4400" dirty="0" smtClean="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dirty="0" smtClean="0">
                <a:latin typeface="Tahoma" pitchFamily="34" charset="0"/>
              </a:rPr>
              <a:t>Rüdiger Brause: Adaptive Systeme AS-2 WS 2013</a:t>
            </a:r>
          </a:p>
        </p:txBody>
      </p:sp>
      <p:sp>
        <p:nvSpPr>
          <p:cNvPr id="31749"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9EA806EC-3B79-4FB1-89C0-1666562EC8F7}" type="slidenum">
              <a:rPr lang="de-DE" sz="1000"/>
              <a:pPr>
                <a:spcBef>
                  <a:spcPct val="0"/>
                </a:spcBef>
              </a:pPr>
              <a:t>5</a:t>
            </a:fld>
            <a:r>
              <a:rPr lang="de-DE" sz="1000"/>
              <a:t> -</a:t>
            </a:r>
          </a:p>
        </p:txBody>
      </p:sp>
      <p:sp>
        <p:nvSpPr>
          <p:cNvPr id="31750" name="Rectangle 2"/>
          <p:cNvSpPr>
            <a:spLocks noGrp="1" noChangeArrowheads="1"/>
          </p:cNvSpPr>
          <p:nvPr>
            <p:ph type="title" idx="4294967295"/>
          </p:nvPr>
        </p:nvSpPr>
        <p:spPr/>
        <p:txBody>
          <a:bodyPr/>
          <a:lstStyle/>
          <a:p>
            <a:r>
              <a:rPr lang="de-DE" smtClean="0"/>
              <a:t>Trennung mehrerer Klassen</a:t>
            </a:r>
          </a:p>
        </p:txBody>
      </p:sp>
      <p:sp>
        <p:nvSpPr>
          <p:cNvPr id="31751" name="Rectangle 3"/>
          <p:cNvSpPr>
            <a:spLocks noGrp="1" noChangeArrowheads="1"/>
          </p:cNvSpPr>
          <p:nvPr>
            <p:ph type="body" idx="4294967295"/>
          </p:nvPr>
        </p:nvSpPr>
        <p:spPr>
          <a:xfrm>
            <a:off x="560388" y="1268413"/>
            <a:ext cx="8583612" cy="460375"/>
          </a:xfrm>
        </p:spPr>
        <p:txBody>
          <a:bodyPr/>
          <a:lstStyle/>
          <a:p>
            <a:pPr marL="0" indent="0">
              <a:buFontTx/>
              <a:buNone/>
            </a:pPr>
            <a:r>
              <a:rPr lang="de-DE" smtClean="0"/>
              <a:t>Erinnerung: Lineare Separierung</a:t>
            </a:r>
          </a:p>
        </p:txBody>
      </p:sp>
      <p:sp>
        <p:nvSpPr>
          <p:cNvPr id="31752" name="Line 4"/>
          <p:cNvSpPr>
            <a:spLocks noChangeShapeType="1"/>
          </p:cNvSpPr>
          <p:nvPr/>
        </p:nvSpPr>
        <p:spPr bwMode="auto">
          <a:xfrm flipV="1">
            <a:off x="1574800" y="2782888"/>
            <a:ext cx="695325" cy="2881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53" name="Line 5"/>
          <p:cNvSpPr>
            <a:spLocks noChangeShapeType="1"/>
          </p:cNvSpPr>
          <p:nvPr/>
        </p:nvSpPr>
        <p:spPr bwMode="auto">
          <a:xfrm flipV="1">
            <a:off x="1600200" y="5330825"/>
            <a:ext cx="1630363" cy="3444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54" name="Line 6"/>
          <p:cNvSpPr>
            <a:spLocks noChangeShapeType="1"/>
          </p:cNvSpPr>
          <p:nvPr/>
        </p:nvSpPr>
        <p:spPr bwMode="auto">
          <a:xfrm flipV="1">
            <a:off x="1587500" y="3497263"/>
            <a:ext cx="2389188" cy="21542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55" name="Line 7"/>
          <p:cNvSpPr>
            <a:spLocks noChangeShapeType="1"/>
          </p:cNvSpPr>
          <p:nvPr/>
        </p:nvSpPr>
        <p:spPr bwMode="auto">
          <a:xfrm flipV="1">
            <a:off x="1574800" y="3311525"/>
            <a:ext cx="3906838" cy="23637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56" name="Text Box 8"/>
          <p:cNvSpPr txBox="1">
            <a:spLocks noChangeArrowheads="1"/>
          </p:cNvSpPr>
          <p:nvPr/>
        </p:nvSpPr>
        <p:spPr bwMode="auto">
          <a:xfrm>
            <a:off x="2193925" y="2478088"/>
            <a:ext cx="2016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r</a:t>
            </a:r>
            <a:endParaRPr lang="de-DE"/>
          </a:p>
        </p:txBody>
      </p:sp>
      <p:sp>
        <p:nvSpPr>
          <p:cNvPr id="31757" name="Text Box 9"/>
          <p:cNvSpPr txBox="1">
            <a:spLocks noChangeArrowheads="1"/>
          </p:cNvSpPr>
          <p:nvPr/>
        </p:nvSpPr>
        <p:spPr bwMode="auto">
          <a:xfrm>
            <a:off x="4052888" y="3365500"/>
            <a:ext cx="303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p</a:t>
            </a:r>
            <a:endParaRPr lang="de-DE"/>
          </a:p>
        </p:txBody>
      </p:sp>
      <p:sp>
        <p:nvSpPr>
          <p:cNvPr id="31758" name="Text Box 10"/>
          <p:cNvSpPr txBox="1">
            <a:spLocks noChangeArrowheads="1"/>
          </p:cNvSpPr>
          <p:nvPr/>
        </p:nvSpPr>
        <p:spPr bwMode="auto">
          <a:xfrm>
            <a:off x="3167063" y="5299075"/>
            <a:ext cx="3413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k</a:t>
            </a:r>
            <a:endParaRPr lang="de-DE"/>
          </a:p>
        </p:txBody>
      </p:sp>
      <p:sp>
        <p:nvSpPr>
          <p:cNvPr id="31759" name="Text Box 11"/>
          <p:cNvSpPr txBox="1">
            <a:spLocks noChangeArrowheads="1"/>
          </p:cNvSpPr>
          <p:nvPr/>
        </p:nvSpPr>
        <p:spPr bwMode="auto">
          <a:xfrm>
            <a:off x="5494338" y="3303588"/>
            <a:ext cx="3286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q</a:t>
            </a:r>
            <a:r>
              <a:rPr lang="de-DE" sz="1600"/>
              <a:t>  </a:t>
            </a:r>
          </a:p>
          <a:p>
            <a:endParaRPr lang="de-DE"/>
          </a:p>
        </p:txBody>
      </p:sp>
      <p:sp>
        <p:nvSpPr>
          <p:cNvPr id="110604" name="Line 12"/>
          <p:cNvSpPr>
            <a:spLocks noChangeShapeType="1"/>
          </p:cNvSpPr>
          <p:nvPr/>
        </p:nvSpPr>
        <p:spPr bwMode="auto">
          <a:xfrm>
            <a:off x="2586038" y="2384425"/>
            <a:ext cx="1770062" cy="3533775"/>
          </a:xfrm>
          <a:prstGeom prst="line">
            <a:avLst/>
          </a:prstGeom>
          <a:noFill/>
          <a:ln w="28575">
            <a:solidFill>
              <a:srgbClr val="3366CC"/>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761" name="Line 13"/>
          <p:cNvSpPr>
            <a:spLocks noChangeShapeType="1"/>
          </p:cNvSpPr>
          <p:nvPr/>
        </p:nvSpPr>
        <p:spPr bwMode="auto">
          <a:xfrm>
            <a:off x="1131888" y="5684838"/>
            <a:ext cx="50069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62" name="Line 14"/>
          <p:cNvSpPr>
            <a:spLocks noChangeShapeType="1"/>
          </p:cNvSpPr>
          <p:nvPr/>
        </p:nvSpPr>
        <p:spPr bwMode="auto">
          <a:xfrm flipV="1">
            <a:off x="1574800" y="2409825"/>
            <a:ext cx="0" cy="3482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63" name="Text Box 15"/>
          <p:cNvSpPr txBox="1">
            <a:spLocks noChangeArrowheads="1"/>
          </p:cNvSpPr>
          <p:nvPr/>
        </p:nvSpPr>
        <p:spPr bwMode="auto">
          <a:xfrm>
            <a:off x="1295400" y="2454275"/>
            <a:ext cx="2794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x</a:t>
            </a:r>
            <a:r>
              <a:rPr lang="de-DE" sz="1600" baseline="-25000"/>
              <a:t>2</a:t>
            </a:r>
            <a:endParaRPr lang="de-DE"/>
          </a:p>
        </p:txBody>
      </p:sp>
      <p:sp>
        <p:nvSpPr>
          <p:cNvPr id="31764" name="Text Box 16"/>
          <p:cNvSpPr txBox="1">
            <a:spLocks noChangeArrowheads="1"/>
          </p:cNvSpPr>
          <p:nvPr/>
        </p:nvSpPr>
        <p:spPr bwMode="auto">
          <a:xfrm>
            <a:off x="5695950" y="5384800"/>
            <a:ext cx="2778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x</a:t>
            </a:r>
            <a:r>
              <a:rPr lang="de-DE" sz="1600" baseline="-25000"/>
              <a:t>1</a:t>
            </a:r>
            <a:endParaRPr lang="de-DE"/>
          </a:p>
        </p:txBody>
      </p:sp>
      <p:sp>
        <p:nvSpPr>
          <p:cNvPr id="110609" name="Line 17"/>
          <p:cNvSpPr>
            <a:spLocks noChangeShapeType="1"/>
          </p:cNvSpPr>
          <p:nvPr/>
        </p:nvSpPr>
        <p:spPr bwMode="auto">
          <a:xfrm flipV="1">
            <a:off x="739775" y="2397125"/>
            <a:ext cx="5715000" cy="3484563"/>
          </a:xfrm>
          <a:prstGeom prst="line">
            <a:avLst/>
          </a:prstGeom>
          <a:noFill/>
          <a:ln w="28575">
            <a:solidFill>
              <a:srgbClr val="FF3300"/>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110610" name="Text Box 18"/>
          <p:cNvSpPr txBox="1">
            <a:spLocks noChangeArrowheads="1"/>
          </p:cNvSpPr>
          <p:nvPr/>
        </p:nvSpPr>
        <p:spPr bwMode="auto">
          <a:xfrm>
            <a:off x="5084763" y="4348163"/>
            <a:ext cx="5699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(1,0)</a:t>
            </a:r>
            <a:endParaRPr lang="de-DE" b="1"/>
          </a:p>
        </p:txBody>
      </p:sp>
      <p:sp>
        <p:nvSpPr>
          <p:cNvPr id="110611" name="Text Box 19"/>
          <p:cNvSpPr txBox="1">
            <a:spLocks noChangeArrowheads="1"/>
          </p:cNvSpPr>
          <p:nvPr/>
        </p:nvSpPr>
        <p:spPr bwMode="auto">
          <a:xfrm>
            <a:off x="2986088" y="4852988"/>
            <a:ext cx="568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(0,0)</a:t>
            </a:r>
            <a:endParaRPr lang="de-DE" b="1"/>
          </a:p>
        </p:txBody>
      </p:sp>
      <p:sp>
        <p:nvSpPr>
          <p:cNvPr id="110612" name="Text Box 20"/>
          <p:cNvSpPr txBox="1">
            <a:spLocks noChangeArrowheads="1"/>
          </p:cNvSpPr>
          <p:nvPr/>
        </p:nvSpPr>
        <p:spPr bwMode="auto">
          <a:xfrm>
            <a:off x="2303463" y="3683000"/>
            <a:ext cx="5683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(0,1)</a:t>
            </a:r>
            <a:endParaRPr lang="de-DE" b="1"/>
          </a:p>
        </p:txBody>
      </p:sp>
      <p:sp>
        <p:nvSpPr>
          <p:cNvPr id="110613" name="Text Box 21"/>
          <p:cNvSpPr txBox="1">
            <a:spLocks noChangeArrowheads="1"/>
          </p:cNvSpPr>
          <p:nvPr/>
        </p:nvSpPr>
        <p:spPr bwMode="auto">
          <a:xfrm>
            <a:off x="3871913" y="2636838"/>
            <a:ext cx="568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a:t>
            </a:r>
            <a:r>
              <a:rPr lang="de-DE" sz="1600" b="1"/>
              <a:t>1,1</a:t>
            </a:r>
            <a:r>
              <a:rPr lang="de-DE" sz="1600"/>
              <a:t>)</a:t>
            </a:r>
            <a:endParaRPr lang="de-DE"/>
          </a:p>
        </p:txBody>
      </p:sp>
      <p:sp>
        <p:nvSpPr>
          <p:cNvPr id="110614" name="Text Box 22"/>
          <p:cNvSpPr txBox="1">
            <a:spLocks noChangeArrowheads="1"/>
          </p:cNvSpPr>
          <p:nvPr/>
        </p:nvSpPr>
        <p:spPr bwMode="auto">
          <a:xfrm>
            <a:off x="5778500" y="1676400"/>
            <a:ext cx="306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00"/>
              </a:buClr>
              <a:buSzPct val="130000"/>
            </a:pPr>
            <a:r>
              <a:rPr lang="de-DE"/>
              <a:t> 1 Neuron:  1 Trennlinie</a:t>
            </a:r>
          </a:p>
          <a:p>
            <a:pPr algn="r">
              <a:lnSpc>
                <a:spcPct val="40000"/>
              </a:lnSpc>
            </a:pPr>
            <a:r>
              <a:rPr lang="de-DE"/>
              <a:t>(Ebene)</a:t>
            </a:r>
          </a:p>
        </p:txBody>
      </p:sp>
      <p:sp>
        <p:nvSpPr>
          <p:cNvPr id="110615" name="Text Box 23"/>
          <p:cNvSpPr txBox="1">
            <a:spLocks noChangeArrowheads="1"/>
          </p:cNvSpPr>
          <p:nvPr/>
        </p:nvSpPr>
        <p:spPr bwMode="auto">
          <a:xfrm>
            <a:off x="5778500" y="2768600"/>
            <a:ext cx="3187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00"/>
              </a:buClr>
            </a:pPr>
            <a:r>
              <a:rPr lang="de-DE"/>
              <a:t> 2 Neurone: 2 Trennlinien</a:t>
            </a:r>
          </a:p>
          <a:p>
            <a:pPr algn="r">
              <a:buClr>
                <a:srgbClr val="FF9900"/>
              </a:buClr>
            </a:pPr>
            <a:r>
              <a:rPr lang="de-DE"/>
              <a:t> (Ebenen)</a:t>
            </a:r>
          </a:p>
        </p:txBody>
      </p:sp>
      <p:sp>
        <p:nvSpPr>
          <p:cNvPr id="110616" name="Text Box 24"/>
          <p:cNvSpPr txBox="1">
            <a:spLocks noChangeArrowheads="1"/>
          </p:cNvSpPr>
          <p:nvPr/>
        </p:nvSpPr>
        <p:spPr bwMode="auto">
          <a:xfrm>
            <a:off x="5765800" y="3886200"/>
            <a:ext cx="318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00"/>
              </a:buClr>
              <a:buFontTx/>
              <a:buBlip>
                <a:blip r:embed="rId2"/>
              </a:buBlip>
            </a:pPr>
            <a:r>
              <a:rPr lang="de-DE"/>
              <a:t> Bereiche trennbar</a:t>
            </a:r>
          </a:p>
        </p:txBody>
      </p:sp>
    </p:spTree>
    <p:extLst>
      <p:ext uri="{BB962C8B-B14F-4D97-AF65-F5344CB8AC3E}">
        <p14:creationId xmlns:p14="http://schemas.microsoft.com/office/powerpoint/2010/main" val="173464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6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6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6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6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6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6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6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4" grpId="0" animBg="1"/>
      <p:bldP spid="110609" grpId="0" animBg="1"/>
      <p:bldP spid="110610" grpId="0"/>
      <p:bldP spid="110611" grpId="0"/>
      <p:bldP spid="110612" grpId="0"/>
      <p:bldP spid="110613" grpId="0"/>
      <p:bldP spid="110614" grpId="0"/>
      <p:bldP spid="110615" grpId="0"/>
      <p:bldP spid="1106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29699" name="Titel 1"/>
          <p:cNvSpPr>
            <a:spLocks noGrp="1"/>
          </p:cNvSpPr>
          <p:nvPr>
            <p:ph type="title" idx="4294967295"/>
          </p:nvPr>
        </p:nvSpPr>
        <p:spPr>
          <a:xfrm>
            <a:off x="540773" y="4189207"/>
            <a:ext cx="8229600" cy="703416"/>
          </a:xfr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r>
              <a:rPr kumimoji="1" lang="de-DE" sz="3800" kern="1200" dirty="0" err="1">
                <a:solidFill>
                  <a:schemeClr val="tx1"/>
                </a:solidFill>
                <a:ea typeface="+mn-ea"/>
                <a:cs typeface="Arial" pitchFamily="34" charset="0"/>
              </a:rPr>
              <a:t>Stochast</a:t>
            </a:r>
            <a:r>
              <a:rPr kumimoji="1" lang="de-DE" sz="3800" kern="1200" dirty="0">
                <a:solidFill>
                  <a:schemeClr val="tx1"/>
                </a:solidFill>
                <a:ea typeface="+mn-ea"/>
                <a:cs typeface="Arial" pitchFamily="34" charset="0"/>
              </a:rPr>
              <a:t>. Klassifikation</a:t>
            </a:r>
          </a:p>
        </p:txBody>
      </p:sp>
      <p:sp>
        <p:nvSpPr>
          <p:cNvPr id="29700" name="Titel 1"/>
          <p:cNvSpPr txBox="1">
            <a:spLocks/>
          </p:cNvSpPr>
          <p:nvPr/>
        </p:nvSpPr>
        <p:spPr bwMode="auto">
          <a:xfrm>
            <a:off x="569997" y="3420345"/>
            <a:ext cx="7676909" cy="7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kumimoji="0" lang="de-DE" sz="3800" b="0" i="0" u="none" strike="noStrike" kern="0" cap="none" spc="0" normalizeH="0" baseline="0" noProof="0" dirty="0" smtClean="0">
                <a:ln>
                  <a:noFill/>
                </a:ln>
                <a:solidFill>
                  <a:srgbClr val="BFBFBF"/>
                </a:solidFill>
                <a:effectLst/>
                <a:uLnTx/>
                <a:uFillTx/>
                <a:latin typeface="Arial Black" pitchFamily="34" charset="0"/>
                <a:ea typeface="+mj-ea"/>
                <a:cs typeface="Arial" pitchFamily="34" charset="0"/>
              </a:rPr>
              <a:t>Lernen und Zielfunktion</a:t>
            </a:r>
            <a:endParaRPr lang="de-DE" sz="4000" b="1" dirty="0">
              <a:solidFill>
                <a:srgbClr val="BFBFBF"/>
              </a:solidFill>
              <a:latin typeface="Arial Black" pitchFamily="34" charset="0"/>
              <a:cs typeface="Arial" pitchFamily="34" charset="0"/>
            </a:endParaRPr>
          </a:p>
        </p:txBody>
      </p:sp>
      <p:sp>
        <p:nvSpPr>
          <p:cNvPr id="29701" name="Titel 1"/>
          <p:cNvSpPr txBox="1">
            <a:spLocks/>
          </p:cNvSpPr>
          <p:nvPr/>
        </p:nvSpPr>
        <p:spPr bwMode="auto">
          <a:xfrm>
            <a:off x="540773" y="2608595"/>
            <a:ext cx="8603227" cy="76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Lernen linearer Klassifikation</a:t>
            </a:r>
          </a:p>
        </p:txBody>
      </p:sp>
      <p:sp>
        <p:nvSpPr>
          <p:cNvPr id="29703" name="Titel 1"/>
          <p:cNvSpPr>
            <a:spLocks/>
          </p:cNvSpPr>
          <p:nvPr/>
        </p:nvSpPr>
        <p:spPr bwMode="auto">
          <a:xfrm>
            <a:off x="623888" y="2444750"/>
            <a:ext cx="85201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endParaRPr lang="de-DE" sz="3800" dirty="0">
              <a:solidFill>
                <a:srgbClr val="BFBFBF"/>
              </a:solidFill>
              <a:latin typeface="Arial Black" pitchFamily="34" charset="0"/>
              <a:cs typeface="Arial" pitchFamily="34" charset="0"/>
            </a:endParaRPr>
          </a:p>
        </p:txBody>
      </p:sp>
      <p:sp>
        <p:nvSpPr>
          <p:cNvPr id="29704" name="Titel 1"/>
          <p:cNvSpPr>
            <a:spLocks/>
          </p:cNvSpPr>
          <p:nvPr/>
        </p:nvSpPr>
        <p:spPr bwMode="auto">
          <a:xfrm>
            <a:off x="569997" y="4866968"/>
            <a:ext cx="8411057" cy="77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dirty="0">
                <a:solidFill>
                  <a:srgbClr val="BFBFBF"/>
                </a:solidFill>
                <a:latin typeface="Arial Black" pitchFamily="34" charset="0"/>
                <a:cs typeface="Arial" pitchFamily="34" charset="0"/>
              </a:rPr>
              <a:t>Lernen in </a:t>
            </a:r>
            <a:r>
              <a:rPr lang="de-DE" sz="3800" dirty="0" err="1">
                <a:solidFill>
                  <a:srgbClr val="BFBFBF"/>
                </a:solidFill>
                <a:latin typeface="Arial Black" pitchFamily="34" charset="0"/>
                <a:cs typeface="Arial" pitchFamily="34" charset="0"/>
              </a:rPr>
              <a:t>Multilayer</a:t>
            </a:r>
            <a:r>
              <a:rPr lang="de-DE" sz="3800" dirty="0">
                <a:solidFill>
                  <a:srgbClr val="BFBFBF"/>
                </a:solidFill>
                <a:latin typeface="Arial Black" pitchFamily="34" charset="0"/>
                <a:cs typeface="Arial" pitchFamily="34" charset="0"/>
              </a:rPr>
              <a:t>-Netzen</a:t>
            </a:r>
          </a:p>
        </p:txBody>
      </p:sp>
      <p:sp>
        <p:nvSpPr>
          <p:cNvPr id="29705" name="Titel 1"/>
          <p:cNvSpPr>
            <a:spLocks/>
          </p:cNvSpPr>
          <p:nvPr/>
        </p:nvSpPr>
        <p:spPr bwMode="auto">
          <a:xfrm>
            <a:off x="584078" y="5639620"/>
            <a:ext cx="8396976" cy="86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r>
              <a:rPr lang="de-DE" sz="3800" dirty="0">
                <a:solidFill>
                  <a:srgbClr val="BFBFBF"/>
                </a:solidFill>
                <a:latin typeface="Arial Black" pitchFamily="34" charset="0"/>
                <a:cs typeface="Arial" pitchFamily="34" charset="0"/>
              </a:rPr>
              <a:t>Backpropagation-Lernen</a:t>
            </a:r>
          </a:p>
        </p:txBody>
      </p:sp>
      <p:sp>
        <p:nvSpPr>
          <p:cNvPr id="10" name="Titel 1"/>
          <p:cNvSpPr txBox="1">
            <a:spLocks/>
          </p:cNvSpPr>
          <p:nvPr/>
        </p:nvSpPr>
        <p:spPr bwMode="auto">
          <a:xfrm>
            <a:off x="522250" y="1735741"/>
            <a:ext cx="8248123" cy="8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Lineare Klassifikation</a:t>
            </a:r>
          </a:p>
        </p:txBody>
      </p:sp>
      <p:sp>
        <p:nvSpPr>
          <p:cNvPr id="11" name="Titel 1"/>
          <p:cNvSpPr txBox="1">
            <a:spLocks/>
          </p:cNvSpPr>
          <p:nvPr/>
        </p:nvSpPr>
        <p:spPr bwMode="auto">
          <a:xfrm>
            <a:off x="522250" y="998567"/>
            <a:ext cx="7772400" cy="8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Assoziativspeicher</a:t>
            </a:r>
          </a:p>
        </p:txBody>
      </p:sp>
    </p:spTree>
    <p:extLst>
      <p:ext uri="{BB962C8B-B14F-4D97-AF65-F5344CB8AC3E}">
        <p14:creationId xmlns:p14="http://schemas.microsoft.com/office/powerpoint/2010/main" val="402850584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47107"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7EC458CD-C97C-4F39-B163-502F28CC5538}" type="slidenum">
              <a:rPr lang="de-DE" sz="1000"/>
              <a:pPr>
                <a:spcBef>
                  <a:spcPct val="0"/>
                </a:spcBef>
              </a:pPr>
              <a:t>51</a:t>
            </a:fld>
            <a:r>
              <a:rPr lang="de-DE" sz="1000"/>
              <a:t> -</a:t>
            </a:r>
          </a:p>
        </p:txBody>
      </p:sp>
      <p:sp>
        <p:nvSpPr>
          <p:cNvPr id="47108" name="Rectangle 2"/>
          <p:cNvSpPr>
            <a:spLocks noGrp="1" noChangeArrowheads="1"/>
          </p:cNvSpPr>
          <p:nvPr>
            <p:ph type="title" idx="4294967295"/>
          </p:nvPr>
        </p:nvSpPr>
        <p:spPr/>
        <p:txBody>
          <a:bodyPr/>
          <a:lstStyle/>
          <a:p>
            <a:r>
              <a:rPr lang="de-DE" smtClean="0"/>
              <a:t>Stochastische Musterklassifikation</a:t>
            </a:r>
          </a:p>
        </p:txBody>
      </p:sp>
      <p:sp>
        <p:nvSpPr>
          <p:cNvPr id="47109" name="Rectangle 3"/>
          <p:cNvSpPr>
            <a:spLocks noGrp="1" noChangeArrowheads="1"/>
          </p:cNvSpPr>
          <p:nvPr>
            <p:ph type="body" idx="4294967295"/>
          </p:nvPr>
        </p:nvSpPr>
        <p:spPr>
          <a:xfrm>
            <a:off x="611188" y="1331913"/>
            <a:ext cx="8532812" cy="341312"/>
          </a:xfrm>
        </p:spPr>
        <p:txBody>
          <a:bodyPr/>
          <a:lstStyle/>
          <a:p>
            <a:pPr marL="0" indent="0">
              <a:buFontTx/>
              <a:buNone/>
            </a:pPr>
            <a:r>
              <a:rPr lang="de-DE" smtClean="0"/>
              <a:t>Grundsituation der Erkennung</a:t>
            </a:r>
          </a:p>
        </p:txBody>
      </p:sp>
      <p:grpSp>
        <p:nvGrpSpPr>
          <p:cNvPr id="2" name="Group 4"/>
          <p:cNvGrpSpPr>
            <a:grpSpLocks/>
          </p:cNvGrpSpPr>
          <p:nvPr/>
        </p:nvGrpSpPr>
        <p:grpSpPr bwMode="auto">
          <a:xfrm>
            <a:off x="584200" y="1785938"/>
            <a:ext cx="2027238" cy="1193800"/>
            <a:chOff x="384" y="1285"/>
            <a:chExt cx="1277" cy="752"/>
          </a:xfrm>
        </p:grpSpPr>
        <p:sp>
          <p:nvSpPr>
            <p:cNvPr id="47218" name="Rectangle 5"/>
            <p:cNvSpPr>
              <a:spLocks noChangeArrowheads="1"/>
            </p:cNvSpPr>
            <p:nvPr/>
          </p:nvSpPr>
          <p:spPr bwMode="auto">
            <a:xfrm>
              <a:off x="384" y="1755"/>
              <a:ext cx="19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19" name="Rectangle 6"/>
            <p:cNvSpPr>
              <a:spLocks noChangeArrowheads="1"/>
            </p:cNvSpPr>
            <p:nvPr/>
          </p:nvSpPr>
          <p:spPr bwMode="auto">
            <a:xfrm>
              <a:off x="384" y="1751"/>
              <a:ext cx="1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Symbol" pitchFamily="18" charset="2"/>
                </a:rPr>
                <a:t>w</a:t>
              </a:r>
              <a:endParaRPr lang="en-US" sz="2400">
                <a:latin typeface="Times New Roman" pitchFamily="18" charset="0"/>
              </a:endParaRPr>
            </a:p>
          </p:txBody>
        </p:sp>
        <p:sp>
          <p:nvSpPr>
            <p:cNvPr id="47220" name="Rectangle 7"/>
            <p:cNvSpPr>
              <a:spLocks noChangeArrowheads="1"/>
            </p:cNvSpPr>
            <p:nvPr/>
          </p:nvSpPr>
          <p:spPr bwMode="auto">
            <a:xfrm>
              <a:off x="493" y="1871"/>
              <a:ext cx="15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21" name="Rectangle 8"/>
            <p:cNvSpPr>
              <a:spLocks noChangeArrowheads="1"/>
            </p:cNvSpPr>
            <p:nvPr/>
          </p:nvSpPr>
          <p:spPr bwMode="auto">
            <a:xfrm>
              <a:off x="493" y="1871"/>
              <a:ext cx="10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a:solidFill>
                    <a:srgbClr val="000000"/>
                  </a:solidFill>
                  <a:latin typeface="Times New Roman" pitchFamily="18" charset="0"/>
                </a:rPr>
                <a:t>M</a:t>
              </a:r>
              <a:endParaRPr lang="en-US" sz="2400">
                <a:latin typeface="Times New Roman" pitchFamily="18" charset="0"/>
              </a:endParaRPr>
            </a:p>
          </p:txBody>
        </p:sp>
        <p:grpSp>
          <p:nvGrpSpPr>
            <p:cNvPr id="47222" name="Group 9"/>
            <p:cNvGrpSpPr>
              <a:grpSpLocks/>
            </p:cNvGrpSpPr>
            <p:nvPr/>
          </p:nvGrpSpPr>
          <p:grpSpPr bwMode="auto">
            <a:xfrm>
              <a:off x="384" y="1285"/>
              <a:ext cx="1277" cy="655"/>
              <a:chOff x="384" y="1285"/>
              <a:chExt cx="1277" cy="655"/>
            </a:xfrm>
          </p:grpSpPr>
          <p:sp>
            <p:nvSpPr>
              <p:cNvPr id="47223" name="Rectangle 10"/>
              <p:cNvSpPr>
                <a:spLocks noChangeArrowheads="1"/>
              </p:cNvSpPr>
              <p:nvPr/>
            </p:nvSpPr>
            <p:spPr bwMode="auto">
              <a:xfrm>
                <a:off x="966" y="1285"/>
                <a:ext cx="695" cy="655"/>
              </a:xfrm>
              <a:prstGeom prst="rect">
                <a:avLst/>
              </a:prstGeom>
              <a:solidFill>
                <a:srgbClr val="FFFF99"/>
              </a:solidFill>
              <a:ln w="6350">
                <a:solidFill>
                  <a:srgbClr val="000000"/>
                </a:solidFill>
                <a:miter lim="800000"/>
                <a:headEnd/>
                <a:tailEnd/>
              </a:ln>
            </p:spPr>
            <p:txBody>
              <a:bodyPr/>
              <a:lstStyle/>
              <a:p>
                <a:endParaRPr lang="de-DE"/>
              </a:p>
            </p:txBody>
          </p:sp>
          <p:sp>
            <p:nvSpPr>
              <p:cNvPr id="47224" name="Rectangle 11"/>
              <p:cNvSpPr>
                <a:spLocks noChangeArrowheads="1"/>
              </p:cNvSpPr>
              <p:nvPr/>
            </p:nvSpPr>
            <p:spPr bwMode="auto">
              <a:xfrm>
                <a:off x="384" y="1288"/>
                <a:ext cx="19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25" name="Rectangle 12"/>
              <p:cNvSpPr>
                <a:spLocks noChangeArrowheads="1"/>
              </p:cNvSpPr>
              <p:nvPr/>
            </p:nvSpPr>
            <p:spPr bwMode="auto">
              <a:xfrm>
                <a:off x="384" y="1285"/>
                <a:ext cx="1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Symbol" pitchFamily="18" charset="2"/>
                  </a:rPr>
                  <a:t>w</a:t>
                </a:r>
                <a:endParaRPr lang="en-US" sz="2400">
                  <a:latin typeface="Times New Roman" pitchFamily="18" charset="0"/>
                </a:endParaRPr>
              </a:p>
            </p:txBody>
          </p:sp>
          <p:sp>
            <p:nvSpPr>
              <p:cNvPr id="47226" name="Rectangle 13"/>
              <p:cNvSpPr>
                <a:spLocks noChangeArrowheads="1"/>
              </p:cNvSpPr>
              <p:nvPr/>
            </p:nvSpPr>
            <p:spPr bwMode="auto">
              <a:xfrm>
                <a:off x="493" y="1404"/>
                <a:ext cx="1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27" name="Rectangle 14"/>
              <p:cNvSpPr>
                <a:spLocks noChangeArrowheads="1"/>
              </p:cNvSpPr>
              <p:nvPr/>
            </p:nvSpPr>
            <p:spPr bwMode="auto">
              <a:xfrm>
                <a:off x="493" y="1404"/>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a:solidFill>
                      <a:srgbClr val="000000"/>
                    </a:solidFill>
                    <a:latin typeface="Times New Roman" pitchFamily="18" charset="0"/>
                  </a:rPr>
                  <a:t>1</a:t>
                </a:r>
                <a:endParaRPr lang="en-US" sz="2400">
                  <a:latin typeface="Times New Roman" pitchFamily="18" charset="0"/>
                </a:endParaRPr>
              </a:p>
            </p:txBody>
          </p:sp>
          <p:sp>
            <p:nvSpPr>
              <p:cNvPr id="47228" name="Rectangle 15"/>
              <p:cNvSpPr>
                <a:spLocks noChangeArrowheads="1"/>
              </p:cNvSpPr>
              <p:nvPr/>
            </p:nvSpPr>
            <p:spPr bwMode="auto">
              <a:xfrm>
                <a:off x="384" y="1447"/>
                <a:ext cx="19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29" name="Rectangle 16"/>
              <p:cNvSpPr>
                <a:spLocks noChangeArrowheads="1"/>
              </p:cNvSpPr>
              <p:nvPr/>
            </p:nvSpPr>
            <p:spPr bwMode="auto">
              <a:xfrm>
                <a:off x="384" y="1444"/>
                <a:ext cx="1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Symbol" pitchFamily="18" charset="2"/>
                  </a:rPr>
                  <a:t>w</a:t>
                </a:r>
                <a:endParaRPr lang="en-US" sz="2400">
                  <a:latin typeface="Times New Roman" pitchFamily="18" charset="0"/>
                </a:endParaRPr>
              </a:p>
            </p:txBody>
          </p:sp>
          <p:sp>
            <p:nvSpPr>
              <p:cNvPr id="47230" name="Rectangle 17"/>
              <p:cNvSpPr>
                <a:spLocks noChangeArrowheads="1"/>
              </p:cNvSpPr>
              <p:nvPr/>
            </p:nvSpPr>
            <p:spPr bwMode="auto">
              <a:xfrm>
                <a:off x="493" y="1560"/>
                <a:ext cx="11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31" name="Rectangle 18"/>
              <p:cNvSpPr>
                <a:spLocks noChangeArrowheads="1"/>
              </p:cNvSpPr>
              <p:nvPr/>
            </p:nvSpPr>
            <p:spPr bwMode="auto">
              <a:xfrm>
                <a:off x="493" y="1560"/>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a:solidFill>
                      <a:srgbClr val="000000"/>
                    </a:solidFill>
                    <a:latin typeface="Times New Roman" pitchFamily="18" charset="0"/>
                  </a:rPr>
                  <a:t>2</a:t>
                </a:r>
                <a:endParaRPr lang="en-US" sz="2400">
                  <a:latin typeface="Times New Roman" pitchFamily="18" charset="0"/>
                </a:endParaRPr>
              </a:p>
            </p:txBody>
          </p:sp>
          <p:sp>
            <p:nvSpPr>
              <p:cNvPr id="47232" name="Rectangle 19"/>
              <p:cNvSpPr>
                <a:spLocks noChangeArrowheads="1"/>
              </p:cNvSpPr>
              <p:nvPr/>
            </p:nvSpPr>
            <p:spPr bwMode="auto">
              <a:xfrm>
                <a:off x="1162" y="1462"/>
                <a:ext cx="15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33" name="Rectangle 20"/>
              <p:cNvSpPr>
                <a:spLocks noChangeArrowheads="1"/>
              </p:cNvSpPr>
              <p:nvPr/>
            </p:nvSpPr>
            <p:spPr bwMode="auto">
              <a:xfrm>
                <a:off x="1162" y="1466"/>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P</a:t>
                </a:r>
                <a:endParaRPr lang="en-US" sz="2400">
                  <a:latin typeface="Times New Roman" pitchFamily="18" charset="0"/>
                </a:endParaRPr>
              </a:p>
            </p:txBody>
          </p:sp>
          <p:sp>
            <p:nvSpPr>
              <p:cNvPr id="47234" name="Rectangle 21"/>
              <p:cNvSpPr>
                <a:spLocks noChangeArrowheads="1"/>
              </p:cNvSpPr>
              <p:nvPr/>
            </p:nvSpPr>
            <p:spPr bwMode="auto">
              <a:xfrm>
                <a:off x="1246" y="1462"/>
                <a:ext cx="11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35" name="Rectangle 22"/>
              <p:cNvSpPr>
                <a:spLocks noChangeArrowheads="1"/>
              </p:cNvSpPr>
              <p:nvPr/>
            </p:nvSpPr>
            <p:spPr bwMode="auto">
              <a:xfrm>
                <a:off x="1246" y="1466"/>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236" name="Rectangle 23"/>
              <p:cNvSpPr>
                <a:spLocks noChangeArrowheads="1"/>
              </p:cNvSpPr>
              <p:nvPr/>
            </p:nvSpPr>
            <p:spPr bwMode="auto">
              <a:xfrm>
                <a:off x="1297" y="1447"/>
                <a:ext cx="19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37" name="Rectangle 24"/>
              <p:cNvSpPr>
                <a:spLocks noChangeArrowheads="1"/>
              </p:cNvSpPr>
              <p:nvPr/>
            </p:nvSpPr>
            <p:spPr bwMode="auto">
              <a:xfrm>
                <a:off x="1297" y="1444"/>
                <a:ext cx="1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Symbol" pitchFamily="18" charset="2"/>
                  </a:rPr>
                  <a:t>w</a:t>
                </a:r>
                <a:endParaRPr lang="en-US" sz="2400">
                  <a:latin typeface="Times New Roman" pitchFamily="18" charset="0"/>
                </a:endParaRPr>
              </a:p>
            </p:txBody>
          </p:sp>
          <p:sp>
            <p:nvSpPr>
              <p:cNvPr id="47238" name="Rectangle 25"/>
              <p:cNvSpPr>
                <a:spLocks noChangeArrowheads="1"/>
              </p:cNvSpPr>
              <p:nvPr/>
            </p:nvSpPr>
            <p:spPr bwMode="auto">
              <a:xfrm>
                <a:off x="1406" y="1560"/>
                <a:ext cx="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39" name="Rectangle 26"/>
              <p:cNvSpPr>
                <a:spLocks noChangeArrowheads="1"/>
              </p:cNvSpPr>
              <p:nvPr/>
            </p:nvSpPr>
            <p:spPr bwMode="auto">
              <a:xfrm>
                <a:off x="1406" y="1560"/>
                <a:ext cx="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a:solidFill>
                      <a:srgbClr val="000000"/>
                    </a:solidFill>
                    <a:latin typeface="Times New Roman" pitchFamily="18" charset="0"/>
                  </a:rPr>
                  <a:t>i</a:t>
                </a:r>
                <a:endParaRPr lang="en-US" sz="2400">
                  <a:latin typeface="Times New Roman" pitchFamily="18" charset="0"/>
                </a:endParaRPr>
              </a:p>
            </p:txBody>
          </p:sp>
          <p:sp>
            <p:nvSpPr>
              <p:cNvPr id="47240" name="Rectangle 27"/>
              <p:cNvSpPr>
                <a:spLocks noChangeArrowheads="1"/>
              </p:cNvSpPr>
              <p:nvPr/>
            </p:nvSpPr>
            <p:spPr bwMode="auto">
              <a:xfrm>
                <a:off x="1439" y="1462"/>
                <a:ext cx="11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41" name="Rectangle 28"/>
              <p:cNvSpPr>
                <a:spLocks noChangeArrowheads="1"/>
              </p:cNvSpPr>
              <p:nvPr/>
            </p:nvSpPr>
            <p:spPr bwMode="auto">
              <a:xfrm>
                <a:off x="1439" y="1466"/>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242" name="Rectangle 29"/>
              <p:cNvSpPr>
                <a:spLocks noChangeArrowheads="1"/>
              </p:cNvSpPr>
              <p:nvPr/>
            </p:nvSpPr>
            <p:spPr bwMode="auto">
              <a:xfrm>
                <a:off x="384" y="1618"/>
                <a:ext cx="10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43" name="Rectangle 30"/>
              <p:cNvSpPr>
                <a:spLocks noChangeArrowheads="1"/>
              </p:cNvSpPr>
              <p:nvPr/>
            </p:nvSpPr>
            <p:spPr bwMode="auto">
              <a:xfrm>
                <a:off x="384" y="1618"/>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244" name="Rectangle 31"/>
              <p:cNvSpPr>
                <a:spLocks noChangeArrowheads="1"/>
              </p:cNvSpPr>
              <p:nvPr/>
            </p:nvSpPr>
            <p:spPr bwMode="auto">
              <a:xfrm>
                <a:off x="420" y="1618"/>
                <a:ext cx="1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45" name="Rectangle 32"/>
              <p:cNvSpPr>
                <a:spLocks noChangeArrowheads="1"/>
              </p:cNvSpPr>
              <p:nvPr/>
            </p:nvSpPr>
            <p:spPr bwMode="auto">
              <a:xfrm>
                <a:off x="420" y="1618"/>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246" name="Rectangle 33"/>
              <p:cNvSpPr>
                <a:spLocks noChangeArrowheads="1"/>
              </p:cNvSpPr>
              <p:nvPr/>
            </p:nvSpPr>
            <p:spPr bwMode="auto">
              <a:xfrm>
                <a:off x="460" y="1618"/>
                <a:ext cx="1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47" name="Rectangle 34"/>
              <p:cNvSpPr>
                <a:spLocks noChangeArrowheads="1"/>
              </p:cNvSpPr>
              <p:nvPr/>
            </p:nvSpPr>
            <p:spPr bwMode="auto">
              <a:xfrm>
                <a:off x="464" y="1618"/>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248" name="Freeform 35"/>
              <p:cNvSpPr>
                <a:spLocks/>
              </p:cNvSpPr>
              <p:nvPr/>
            </p:nvSpPr>
            <p:spPr bwMode="auto">
              <a:xfrm>
                <a:off x="828" y="1353"/>
                <a:ext cx="91" cy="73"/>
              </a:xfrm>
              <a:custGeom>
                <a:avLst/>
                <a:gdLst>
                  <a:gd name="T0" fmla="*/ 0 w 91"/>
                  <a:gd name="T1" fmla="*/ 37 h 73"/>
                  <a:gd name="T2" fmla="*/ 0 w 91"/>
                  <a:gd name="T3" fmla="*/ 73 h 73"/>
                  <a:gd name="T4" fmla="*/ 91 w 91"/>
                  <a:gd name="T5" fmla="*/ 37 h 73"/>
                  <a:gd name="T6" fmla="*/ 0 w 91"/>
                  <a:gd name="T7" fmla="*/ 0 h 73"/>
                  <a:gd name="T8" fmla="*/ 0 w 91"/>
                  <a:gd name="T9" fmla="*/ 37 h 73"/>
                  <a:gd name="T10" fmla="*/ 0 60000 65536"/>
                  <a:gd name="T11" fmla="*/ 0 60000 65536"/>
                  <a:gd name="T12" fmla="*/ 0 60000 65536"/>
                  <a:gd name="T13" fmla="*/ 0 60000 65536"/>
                  <a:gd name="T14" fmla="*/ 0 60000 65536"/>
                  <a:gd name="T15" fmla="*/ 0 w 91"/>
                  <a:gd name="T16" fmla="*/ 0 h 73"/>
                  <a:gd name="T17" fmla="*/ 91 w 91"/>
                  <a:gd name="T18" fmla="*/ 73 h 73"/>
                </a:gdLst>
                <a:ahLst/>
                <a:cxnLst>
                  <a:cxn ang="T10">
                    <a:pos x="T0" y="T1"/>
                  </a:cxn>
                  <a:cxn ang="T11">
                    <a:pos x="T2" y="T3"/>
                  </a:cxn>
                  <a:cxn ang="T12">
                    <a:pos x="T4" y="T5"/>
                  </a:cxn>
                  <a:cxn ang="T13">
                    <a:pos x="T6" y="T7"/>
                  </a:cxn>
                  <a:cxn ang="T14">
                    <a:pos x="T8" y="T9"/>
                  </a:cxn>
                </a:cxnLst>
                <a:rect l="T15" t="T16" r="T17" b="T18"/>
                <a:pathLst>
                  <a:path w="91" h="73">
                    <a:moveTo>
                      <a:pt x="0" y="37"/>
                    </a:moveTo>
                    <a:lnTo>
                      <a:pt x="0" y="73"/>
                    </a:lnTo>
                    <a:lnTo>
                      <a:pt x="91" y="37"/>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9" name="Freeform 36"/>
              <p:cNvSpPr>
                <a:spLocks/>
              </p:cNvSpPr>
              <p:nvPr/>
            </p:nvSpPr>
            <p:spPr bwMode="auto">
              <a:xfrm>
                <a:off x="551" y="1371"/>
                <a:ext cx="277" cy="33"/>
              </a:xfrm>
              <a:custGeom>
                <a:avLst/>
                <a:gdLst>
                  <a:gd name="T0" fmla="*/ 0 w 277"/>
                  <a:gd name="T1" fmla="*/ 19 h 33"/>
                  <a:gd name="T2" fmla="*/ 0 w 277"/>
                  <a:gd name="T3" fmla="*/ 33 h 33"/>
                  <a:gd name="T4" fmla="*/ 277 w 277"/>
                  <a:gd name="T5" fmla="*/ 33 h 33"/>
                  <a:gd name="T6" fmla="*/ 277 w 277"/>
                  <a:gd name="T7" fmla="*/ 0 h 33"/>
                  <a:gd name="T8" fmla="*/ 0 w 277"/>
                  <a:gd name="T9" fmla="*/ 0 h 33"/>
                  <a:gd name="T10" fmla="*/ 0 w 277"/>
                  <a:gd name="T11" fmla="*/ 19 h 33"/>
                  <a:gd name="T12" fmla="*/ 0 60000 65536"/>
                  <a:gd name="T13" fmla="*/ 0 60000 65536"/>
                  <a:gd name="T14" fmla="*/ 0 60000 65536"/>
                  <a:gd name="T15" fmla="*/ 0 60000 65536"/>
                  <a:gd name="T16" fmla="*/ 0 60000 65536"/>
                  <a:gd name="T17" fmla="*/ 0 60000 65536"/>
                  <a:gd name="T18" fmla="*/ 0 w 277"/>
                  <a:gd name="T19" fmla="*/ 0 h 33"/>
                  <a:gd name="T20" fmla="*/ 277 w 27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77" h="33">
                    <a:moveTo>
                      <a:pt x="0" y="19"/>
                    </a:moveTo>
                    <a:lnTo>
                      <a:pt x="0" y="33"/>
                    </a:lnTo>
                    <a:lnTo>
                      <a:pt x="277" y="33"/>
                    </a:lnTo>
                    <a:lnTo>
                      <a:pt x="277" y="0"/>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0" name="Freeform 37"/>
              <p:cNvSpPr>
                <a:spLocks/>
              </p:cNvSpPr>
              <p:nvPr/>
            </p:nvSpPr>
            <p:spPr bwMode="auto">
              <a:xfrm>
                <a:off x="828" y="1534"/>
                <a:ext cx="91" cy="73"/>
              </a:xfrm>
              <a:custGeom>
                <a:avLst/>
                <a:gdLst>
                  <a:gd name="T0" fmla="*/ 0 w 91"/>
                  <a:gd name="T1" fmla="*/ 36 h 73"/>
                  <a:gd name="T2" fmla="*/ 0 w 91"/>
                  <a:gd name="T3" fmla="*/ 73 h 73"/>
                  <a:gd name="T4" fmla="*/ 91 w 91"/>
                  <a:gd name="T5" fmla="*/ 36 h 73"/>
                  <a:gd name="T6" fmla="*/ 0 w 91"/>
                  <a:gd name="T7" fmla="*/ 0 h 73"/>
                  <a:gd name="T8" fmla="*/ 0 w 91"/>
                  <a:gd name="T9" fmla="*/ 36 h 73"/>
                  <a:gd name="T10" fmla="*/ 0 60000 65536"/>
                  <a:gd name="T11" fmla="*/ 0 60000 65536"/>
                  <a:gd name="T12" fmla="*/ 0 60000 65536"/>
                  <a:gd name="T13" fmla="*/ 0 60000 65536"/>
                  <a:gd name="T14" fmla="*/ 0 60000 65536"/>
                  <a:gd name="T15" fmla="*/ 0 w 91"/>
                  <a:gd name="T16" fmla="*/ 0 h 73"/>
                  <a:gd name="T17" fmla="*/ 91 w 91"/>
                  <a:gd name="T18" fmla="*/ 73 h 73"/>
                </a:gdLst>
                <a:ahLst/>
                <a:cxnLst>
                  <a:cxn ang="T10">
                    <a:pos x="T0" y="T1"/>
                  </a:cxn>
                  <a:cxn ang="T11">
                    <a:pos x="T2" y="T3"/>
                  </a:cxn>
                  <a:cxn ang="T12">
                    <a:pos x="T4" y="T5"/>
                  </a:cxn>
                  <a:cxn ang="T13">
                    <a:pos x="T6" y="T7"/>
                  </a:cxn>
                  <a:cxn ang="T14">
                    <a:pos x="T8" y="T9"/>
                  </a:cxn>
                </a:cxnLst>
                <a:rect l="T15" t="T16" r="T17" b="T18"/>
                <a:pathLst>
                  <a:path w="91" h="73">
                    <a:moveTo>
                      <a:pt x="0" y="36"/>
                    </a:moveTo>
                    <a:lnTo>
                      <a:pt x="0" y="73"/>
                    </a:lnTo>
                    <a:lnTo>
                      <a:pt x="91" y="36"/>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1" name="Freeform 38"/>
              <p:cNvSpPr>
                <a:spLocks/>
              </p:cNvSpPr>
              <p:nvPr/>
            </p:nvSpPr>
            <p:spPr bwMode="auto">
              <a:xfrm>
                <a:off x="551" y="1556"/>
                <a:ext cx="277" cy="29"/>
              </a:xfrm>
              <a:custGeom>
                <a:avLst/>
                <a:gdLst>
                  <a:gd name="T0" fmla="*/ 0 w 277"/>
                  <a:gd name="T1" fmla="*/ 14 h 29"/>
                  <a:gd name="T2" fmla="*/ 0 w 277"/>
                  <a:gd name="T3" fmla="*/ 29 h 29"/>
                  <a:gd name="T4" fmla="*/ 277 w 277"/>
                  <a:gd name="T5" fmla="*/ 29 h 29"/>
                  <a:gd name="T6" fmla="*/ 277 w 277"/>
                  <a:gd name="T7" fmla="*/ 0 h 29"/>
                  <a:gd name="T8" fmla="*/ 0 w 277"/>
                  <a:gd name="T9" fmla="*/ 0 h 29"/>
                  <a:gd name="T10" fmla="*/ 0 w 277"/>
                  <a:gd name="T11" fmla="*/ 14 h 29"/>
                  <a:gd name="T12" fmla="*/ 0 60000 65536"/>
                  <a:gd name="T13" fmla="*/ 0 60000 65536"/>
                  <a:gd name="T14" fmla="*/ 0 60000 65536"/>
                  <a:gd name="T15" fmla="*/ 0 60000 65536"/>
                  <a:gd name="T16" fmla="*/ 0 60000 65536"/>
                  <a:gd name="T17" fmla="*/ 0 60000 65536"/>
                  <a:gd name="T18" fmla="*/ 0 w 277"/>
                  <a:gd name="T19" fmla="*/ 0 h 29"/>
                  <a:gd name="T20" fmla="*/ 277 w 27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7" h="29">
                    <a:moveTo>
                      <a:pt x="0" y="14"/>
                    </a:moveTo>
                    <a:lnTo>
                      <a:pt x="0" y="29"/>
                    </a:lnTo>
                    <a:lnTo>
                      <a:pt x="277" y="29"/>
                    </a:lnTo>
                    <a:lnTo>
                      <a:pt x="277" y="0"/>
                    </a:lnTo>
                    <a:lnTo>
                      <a:pt x="0"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2" name="Freeform 39"/>
              <p:cNvSpPr>
                <a:spLocks/>
              </p:cNvSpPr>
              <p:nvPr/>
            </p:nvSpPr>
            <p:spPr bwMode="auto">
              <a:xfrm>
                <a:off x="820" y="1813"/>
                <a:ext cx="91" cy="72"/>
              </a:xfrm>
              <a:custGeom>
                <a:avLst/>
                <a:gdLst>
                  <a:gd name="T0" fmla="*/ 0 w 91"/>
                  <a:gd name="T1" fmla="*/ 36 h 72"/>
                  <a:gd name="T2" fmla="*/ 0 w 91"/>
                  <a:gd name="T3" fmla="*/ 72 h 72"/>
                  <a:gd name="T4" fmla="*/ 91 w 91"/>
                  <a:gd name="T5" fmla="*/ 36 h 72"/>
                  <a:gd name="T6" fmla="*/ 0 w 91"/>
                  <a:gd name="T7" fmla="*/ 0 h 72"/>
                  <a:gd name="T8" fmla="*/ 0 w 91"/>
                  <a:gd name="T9" fmla="*/ 36 h 72"/>
                  <a:gd name="T10" fmla="*/ 0 60000 65536"/>
                  <a:gd name="T11" fmla="*/ 0 60000 65536"/>
                  <a:gd name="T12" fmla="*/ 0 60000 65536"/>
                  <a:gd name="T13" fmla="*/ 0 60000 65536"/>
                  <a:gd name="T14" fmla="*/ 0 60000 65536"/>
                  <a:gd name="T15" fmla="*/ 0 w 91"/>
                  <a:gd name="T16" fmla="*/ 0 h 72"/>
                  <a:gd name="T17" fmla="*/ 91 w 91"/>
                  <a:gd name="T18" fmla="*/ 72 h 72"/>
                </a:gdLst>
                <a:ahLst/>
                <a:cxnLst>
                  <a:cxn ang="T10">
                    <a:pos x="T0" y="T1"/>
                  </a:cxn>
                  <a:cxn ang="T11">
                    <a:pos x="T2" y="T3"/>
                  </a:cxn>
                  <a:cxn ang="T12">
                    <a:pos x="T4" y="T5"/>
                  </a:cxn>
                  <a:cxn ang="T13">
                    <a:pos x="T6" y="T7"/>
                  </a:cxn>
                  <a:cxn ang="T14">
                    <a:pos x="T8" y="T9"/>
                  </a:cxn>
                </a:cxnLst>
                <a:rect l="T15" t="T16" r="T17" b="T18"/>
                <a:pathLst>
                  <a:path w="91" h="72">
                    <a:moveTo>
                      <a:pt x="0" y="36"/>
                    </a:moveTo>
                    <a:lnTo>
                      <a:pt x="0" y="72"/>
                    </a:lnTo>
                    <a:lnTo>
                      <a:pt x="91" y="36"/>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3" name="Freeform 40"/>
              <p:cNvSpPr>
                <a:spLocks/>
              </p:cNvSpPr>
              <p:nvPr/>
            </p:nvSpPr>
            <p:spPr bwMode="auto">
              <a:xfrm>
                <a:off x="544" y="1835"/>
                <a:ext cx="276" cy="29"/>
              </a:xfrm>
              <a:custGeom>
                <a:avLst/>
                <a:gdLst>
                  <a:gd name="T0" fmla="*/ 0 w 276"/>
                  <a:gd name="T1" fmla="*/ 14 h 29"/>
                  <a:gd name="T2" fmla="*/ 0 w 276"/>
                  <a:gd name="T3" fmla="*/ 29 h 29"/>
                  <a:gd name="T4" fmla="*/ 276 w 276"/>
                  <a:gd name="T5" fmla="*/ 29 h 29"/>
                  <a:gd name="T6" fmla="*/ 276 w 276"/>
                  <a:gd name="T7" fmla="*/ 0 h 29"/>
                  <a:gd name="T8" fmla="*/ 0 w 276"/>
                  <a:gd name="T9" fmla="*/ 0 h 29"/>
                  <a:gd name="T10" fmla="*/ 0 w 276"/>
                  <a:gd name="T11" fmla="*/ 14 h 29"/>
                  <a:gd name="T12" fmla="*/ 0 60000 65536"/>
                  <a:gd name="T13" fmla="*/ 0 60000 65536"/>
                  <a:gd name="T14" fmla="*/ 0 60000 65536"/>
                  <a:gd name="T15" fmla="*/ 0 60000 65536"/>
                  <a:gd name="T16" fmla="*/ 0 60000 65536"/>
                  <a:gd name="T17" fmla="*/ 0 60000 65536"/>
                  <a:gd name="T18" fmla="*/ 0 w 276"/>
                  <a:gd name="T19" fmla="*/ 0 h 29"/>
                  <a:gd name="T20" fmla="*/ 276 w 27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6" h="29">
                    <a:moveTo>
                      <a:pt x="0" y="14"/>
                    </a:moveTo>
                    <a:lnTo>
                      <a:pt x="0" y="29"/>
                    </a:lnTo>
                    <a:lnTo>
                      <a:pt x="276" y="29"/>
                    </a:lnTo>
                    <a:lnTo>
                      <a:pt x="276" y="0"/>
                    </a:lnTo>
                    <a:lnTo>
                      <a:pt x="0"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4" name="Group 41"/>
          <p:cNvGrpSpPr>
            <a:grpSpLocks/>
          </p:cNvGrpSpPr>
          <p:nvPr/>
        </p:nvGrpSpPr>
        <p:grpSpPr bwMode="auto">
          <a:xfrm>
            <a:off x="2692400" y="1790700"/>
            <a:ext cx="1760538" cy="1039813"/>
            <a:chOff x="1712" y="1288"/>
            <a:chExt cx="1109" cy="655"/>
          </a:xfrm>
        </p:grpSpPr>
        <p:sp>
          <p:nvSpPr>
            <p:cNvPr id="47193" name="Rectangle 42"/>
            <p:cNvSpPr>
              <a:spLocks noChangeArrowheads="1"/>
            </p:cNvSpPr>
            <p:nvPr/>
          </p:nvSpPr>
          <p:spPr bwMode="auto">
            <a:xfrm>
              <a:off x="2126" y="1288"/>
              <a:ext cx="695" cy="655"/>
            </a:xfrm>
            <a:prstGeom prst="rect">
              <a:avLst/>
            </a:prstGeom>
            <a:solidFill>
              <a:srgbClr val="FFFF99"/>
            </a:solidFill>
            <a:ln w="6350">
              <a:solidFill>
                <a:srgbClr val="000000"/>
              </a:solidFill>
              <a:miter lim="800000"/>
              <a:headEnd/>
              <a:tailEnd/>
            </a:ln>
          </p:spPr>
          <p:txBody>
            <a:bodyPr/>
            <a:lstStyle/>
            <a:p>
              <a:endParaRPr lang="de-DE"/>
            </a:p>
          </p:txBody>
        </p:sp>
        <p:grpSp>
          <p:nvGrpSpPr>
            <p:cNvPr id="47194" name="Group 43"/>
            <p:cNvGrpSpPr>
              <a:grpSpLocks/>
            </p:cNvGrpSpPr>
            <p:nvPr/>
          </p:nvGrpSpPr>
          <p:grpSpPr bwMode="auto">
            <a:xfrm>
              <a:off x="1712" y="1444"/>
              <a:ext cx="1044" cy="278"/>
              <a:chOff x="1712" y="1444"/>
              <a:chExt cx="1044" cy="278"/>
            </a:xfrm>
          </p:grpSpPr>
          <p:sp>
            <p:nvSpPr>
              <p:cNvPr id="47195" name="Rectangle 44"/>
              <p:cNvSpPr>
                <a:spLocks noChangeArrowheads="1"/>
              </p:cNvSpPr>
              <p:nvPr/>
            </p:nvSpPr>
            <p:spPr bwMode="auto">
              <a:xfrm>
                <a:off x="1952" y="1462"/>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96" name="Rectangle 45"/>
              <p:cNvSpPr>
                <a:spLocks noChangeArrowheads="1"/>
              </p:cNvSpPr>
              <p:nvPr/>
            </p:nvSpPr>
            <p:spPr bwMode="auto">
              <a:xfrm>
                <a:off x="1992" y="1462"/>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97" name="Rectangle 46"/>
              <p:cNvSpPr>
                <a:spLocks noChangeArrowheads="1"/>
              </p:cNvSpPr>
              <p:nvPr/>
            </p:nvSpPr>
            <p:spPr bwMode="auto">
              <a:xfrm>
                <a:off x="2028" y="1462"/>
                <a:ext cx="10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98" name="Rectangle 47"/>
              <p:cNvSpPr>
                <a:spLocks noChangeArrowheads="1"/>
              </p:cNvSpPr>
              <p:nvPr/>
            </p:nvSpPr>
            <p:spPr bwMode="auto">
              <a:xfrm>
                <a:off x="2068" y="1462"/>
                <a:ext cx="10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99" name="Rectangle 48"/>
              <p:cNvSpPr>
                <a:spLocks noChangeArrowheads="1"/>
              </p:cNvSpPr>
              <p:nvPr/>
            </p:nvSpPr>
            <p:spPr bwMode="auto">
              <a:xfrm>
                <a:off x="2181" y="1462"/>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00" name="Rectangle 49"/>
              <p:cNvSpPr>
                <a:spLocks noChangeArrowheads="1"/>
              </p:cNvSpPr>
              <p:nvPr/>
            </p:nvSpPr>
            <p:spPr bwMode="auto">
              <a:xfrm>
                <a:off x="2217" y="1462"/>
                <a:ext cx="10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01" name="Rectangle 50"/>
              <p:cNvSpPr>
                <a:spLocks noChangeArrowheads="1"/>
              </p:cNvSpPr>
              <p:nvPr/>
            </p:nvSpPr>
            <p:spPr bwMode="auto">
              <a:xfrm>
                <a:off x="2254" y="1462"/>
                <a:ext cx="14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02" name="Rectangle 51"/>
              <p:cNvSpPr>
                <a:spLocks noChangeArrowheads="1"/>
              </p:cNvSpPr>
              <p:nvPr/>
            </p:nvSpPr>
            <p:spPr bwMode="auto">
              <a:xfrm>
                <a:off x="2254" y="1466"/>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P</a:t>
                </a:r>
                <a:endParaRPr lang="en-US" sz="2400">
                  <a:latin typeface="Times New Roman" pitchFamily="18" charset="0"/>
                </a:endParaRPr>
              </a:p>
            </p:txBody>
          </p:sp>
          <p:sp>
            <p:nvSpPr>
              <p:cNvPr id="47203" name="Rectangle 52"/>
              <p:cNvSpPr>
                <a:spLocks noChangeArrowheads="1"/>
              </p:cNvSpPr>
              <p:nvPr/>
            </p:nvSpPr>
            <p:spPr bwMode="auto">
              <a:xfrm>
                <a:off x="2334" y="1462"/>
                <a:ext cx="11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04" name="Rectangle 53"/>
              <p:cNvSpPr>
                <a:spLocks noChangeArrowheads="1"/>
              </p:cNvSpPr>
              <p:nvPr/>
            </p:nvSpPr>
            <p:spPr bwMode="auto">
              <a:xfrm>
                <a:off x="2334" y="1466"/>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205" name="Rectangle 54"/>
              <p:cNvSpPr>
                <a:spLocks noChangeArrowheads="1"/>
              </p:cNvSpPr>
              <p:nvPr/>
            </p:nvSpPr>
            <p:spPr bwMode="auto">
              <a:xfrm>
                <a:off x="2381" y="1509"/>
                <a:ext cx="14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06" name="Rectangle 55"/>
              <p:cNvSpPr>
                <a:spLocks noChangeArrowheads="1"/>
              </p:cNvSpPr>
              <p:nvPr/>
            </p:nvSpPr>
            <p:spPr bwMode="auto">
              <a:xfrm>
                <a:off x="2381" y="1509"/>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b="1">
                    <a:solidFill>
                      <a:srgbClr val="000000"/>
                    </a:solidFill>
                    <a:latin typeface="Times New Roman" pitchFamily="18" charset="0"/>
                  </a:rPr>
                  <a:t>X</a:t>
                </a:r>
                <a:endParaRPr lang="en-US" sz="2400">
                  <a:latin typeface="Times New Roman" pitchFamily="18" charset="0"/>
                </a:endParaRPr>
              </a:p>
            </p:txBody>
          </p:sp>
          <p:sp>
            <p:nvSpPr>
              <p:cNvPr id="47207" name="Rectangle 56"/>
              <p:cNvSpPr>
                <a:spLocks noChangeArrowheads="1"/>
              </p:cNvSpPr>
              <p:nvPr/>
            </p:nvSpPr>
            <p:spPr bwMode="auto">
              <a:xfrm>
                <a:off x="2465" y="1462"/>
                <a:ext cx="9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08" name="Rectangle 57"/>
              <p:cNvSpPr>
                <a:spLocks noChangeArrowheads="1"/>
              </p:cNvSpPr>
              <p:nvPr/>
            </p:nvSpPr>
            <p:spPr bwMode="auto">
              <a:xfrm>
                <a:off x="2465" y="1466"/>
                <a:ext cx="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209" name="Rectangle 58"/>
              <p:cNvSpPr>
                <a:spLocks noChangeArrowheads="1"/>
              </p:cNvSpPr>
              <p:nvPr/>
            </p:nvSpPr>
            <p:spPr bwMode="auto">
              <a:xfrm>
                <a:off x="2497" y="1447"/>
                <a:ext cx="19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10" name="Rectangle 59"/>
              <p:cNvSpPr>
                <a:spLocks noChangeArrowheads="1"/>
              </p:cNvSpPr>
              <p:nvPr/>
            </p:nvSpPr>
            <p:spPr bwMode="auto">
              <a:xfrm>
                <a:off x="2497" y="1444"/>
                <a:ext cx="1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Symbol" pitchFamily="18" charset="2"/>
                  </a:rPr>
                  <a:t>w</a:t>
                </a:r>
                <a:endParaRPr lang="en-US" sz="2400">
                  <a:latin typeface="Times New Roman" pitchFamily="18" charset="0"/>
                </a:endParaRPr>
              </a:p>
            </p:txBody>
          </p:sp>
          <p:sp>
            <p:nvSpPr>
              <p:cNvPr id="47211" name="Rectangle 60"/>
              <p:cNvSpPr>
                <a:spLocks noChangeArrowheads="1"/>
              </p:cNvSpPr>
              <p:nvPr/>
            </p:nvSpPr>
            <p:spPr bwMode="auto">
              <a:xfrm>
                <a:off x="2603" y="1560"/>
                <a:ext cx="8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12" name="Rectangle 61"/>
              <p:cNvSpPr>
                <a:spLocks noChangeArrowheads="1"/>
              </p:cNvSpPr>
              <p:nvPr/>
            </p:nvSpPr>
            <p:spPr bwMode="auto">
              <a:xfrm>
                <a:off x="2603" y="1560"/>
                <a:ext cx="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a:solidFill>
                      <a:srgbClr val="000000"/>
                    </a:solidFill>
                    <a:latin typeface="Times New Roman" pitchFamily="18" charset="0"/>
                  </a:rPr>
                  <a:t>i</a:t>
                </a:r>
                <a:endParaRPr lang="en-US" sz="2400">
                  <a:latin typeface="Times New Roman" pitchFamily="18" charset="0"/>
                </a:endParaRPr>
              </a:p>
            </p:txBody>
          </p:sp>
          <p:sp>
            <p:nvSpPr>
              <p:cNvPr id="47213" name="Rectangle 62"/>
              <p:cNvSpPr>
                <a:spLocks noChangeArrowheads="1"/>
              </p:cNvSpPr>
              <p:nvPr/>
            </p:nvSpPr>
            <p:spPr bwMode="auto">
              <a:xfrm>
                <a:off x="2639" y="1462"/>
                <a:ext cx="11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214" name="Rectangle 63"/>
              <p:cNvSpPr>
                <a:spLocks noChangeArrowheads="1"/>
              </p:cNvSpPr>
              <p:nvPr/>
            </p:nvSpPr>
            <p:spPr bwMode="auto">
              <a:xfrm>
                <a:off x="2639" y="1466"/>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grpSp>
            <p:nvGrpSpPr>
              <p:cNvPr id="47215" name="Group 64"/>
              <p:cNvGrpSpPr>
                <a:grpSpLocks/>
              </p:cNvGrpSpPr>
              <p:nvPr/>
            </p:nvGrpSpPr>
            <p:grpSpPr bwMode="auto">
              <a:xfrm>
                <a:off x="1712" y="1578"/>
                <a:ext cx="367" cy="69"/>
                <a:chOff x="1712" y="1527"/>
                <a:chExt cx="367" cy="69"/>
              </a:xfrm>
            </p:grpSpPr>
            <p:sp>
              <p:nvSpPr>
                <p:cNvPr id="47216" name="Freeform 65"/>
                <p:cNvSpPr>
                  <a:spLocks/>
                </p:cNvSpPr>
                <p:nvPr/>
              </p:nvSpPr>
              <p:spPr bwMode="auto">
                <a:xfrm>
                  <a:off x="1992" y="1527"/>
                  <a:ext cx="87" cy="69"/>
                </a:xfrm>
                <a:custGeom>
                  <a:avLst/>
                  <a:gdLst>
                    <a:gd name="T0" fmla="*/ 0 w 87"/>
                    <a:gd name="T1" fmla="*/ 36 h 69"/>
                    <a:gd name="T2" fmla="*/ 0 w 87"/>
                    <a:gd name="T3" fmla="*/ 69 h 69"/>
                    <a:gd name="T4" fmla="*/ 87 w 87"/>
                    <a:gd name="T5" fmla="*/ 36 h 69"/>
                    <a:gd name="T6" fmla="*/ 0 w 87"/>
                    <a:gd name="T7" fmla="*/ 0 h 69"/>
                    <a:gd name="T8" fmla="*/ 0 w 87"/>
                    <a:gd name="T9" fmla="*/ 36 h 69"/>
                    <a:gd name="T10" fmla="*/ 0 60000 65536"/>
                    <a:gd name="T11" fmla="*/ 0 60000 65536"/>
                    <a:gd name="T12" fmla="*/ 0 60000 65536"/>
                    <a:gd name="T13" fmla="*/ 0 60000 65536"/>
                    <a:gd name="T14" fmla="*/ 0 60000 65536"/>
                    <a:gd name="T15" fmla="*/ 0 w 87"/>
                    <a:gd name="T16" fmla="*/ 0 h 69"/>
                    <a:gd name="T17" fmla="*/ 87 w 87"/>
                    <a:gd name="T18" fmla="*/ 69 h 69"/>
                  </a:gdLst>
                  <a:ahLst/>
                  <a:cxnLst>
                    <a:cxn ang="T10">
                      <a:pos x="T0" y="T1"/>
                    </a:cxn>
                    <a:cxn ang="T11">
                      <a:pos x="T2" y="T3"/>
                    </a:cxn>
                    <a:cxn ang="T12">
                      <a:pos x="T4" y="T5"/>
                    </a:cxn>
                    <a:cxn ang="T13">
                      <a:pos x="T6" y="T7"/>
                    </a:cxn>
                    <a:cxn ang="T14">
                      <a:pos x="T8" y="T9"/>
                    </a:cxn>
                  </a:cxnLst>
                  <a:rect l="T15" t="T16" r="T17" b="T18"/>
                  <a:pathLst>
                    <a:path w="87" h="69">
                      <a:moveTo>
                        <a:pt x="0" y="36"/>
                      </a:moveTo>
                      <a:lnTo>
                        <a:pt x="0" y="69"/>
                      </a:lnTo>
                      <a:lnTo>
                        <a:pt x="87" y="36"/>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7" name="Freeform 66"/>
                <p:cNvSpPr>
                  <a:spLocks/>
                </p:cNvSpPr>
                <p:nvPr/>
              </p:nvSpPr>
              <p:spPr bwMode="auto">
                <a:xfrm>
                  <a:off x="1712" y="1545"/>
                  <a:ext cx="280" cy="33"/>
                </a:xfrm>
                <a:custGeom>
                  <a:avLst/>
                  <a:gdLst>
                    <a:gd name="T0" fmla="*/ 0 w 280"/>
                    <a:gd name="T1" fmla="*/ 18 h 33"/>
                    <a:gd name="T2" fmla="*/ 0 w 280"/>
                    <a:gd name="T3" fmla="*/ 33 h 33"/>
                    <a:gd name="T4" fmla="*/ 280 w 280"/>
                    <a:gd name="T5" fmla="*/ 33 h 33"/>
                    <a:gd name="T6" fmla="*/ 280 w 280"/>
                    <a:gd name="T7" fmla="*/ 0 h 33"/>
                    <a:gd name="T8" fmla="*/ 0 w 280"/>
                    <a:gd name="T9" fmla="*/ 0 h 33"/>
                    <a:gd name="T10" fmla="*/ 0 w 280"/>
                    <a:gd name="T11" fmla="*/ 18 h 33"/>
                    <a:gd name="T12" fmla="*/ 0 60000 65536"/>
                    <a:gd name="T13" fmla="*/ 0 60000 65536"/>
                    <a:gd name="T14" fmla="*/ 0 60000 65536"/>
                    <a:gd name="T15" fmla="*/ 0 60000 65536"/>
                    <a:gd name="T16" fmla="*/ 0 60000 65536"/>
                    <a:gd name="T17" fmla="*/ 0 60000 65536"/>
                    <a:gd name="T18" fmla="*/ 0 w 280"/>
                    <a:gd name="T19" fmla="*/ 0 h 33"/>
                    <a:gd name="T20" fmla="*/ 280 w 28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80" h="33">
                      <a:moveTo>
                        <a:pt x="0" y="18"/>
                      </a:moveTo>
                      <a:lnTo>
                        <a:pt x="0" y="33"/>
                      </a:lnTo>
                      <a:lnTo>
                        <a:pt x="280" y="33"/>
                      </a:lnTo>
                      <a:lnTo>
                        <a:pt x="280" y="0"/>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grpSp>
        <p:nvGrpSpPr>
          <p:cNvPr id="7" name="Group 67"/>
          <p:cNvGrpSpPr>
            <a:grpSpLocks/>
          </p:cNvGrpSpPr>
          <p:nvPr/>
        </p:nvGrpSpPr>
        <p:grpSpPr bwMode="auto">
          <a:xfrm>
            <a:off x="4579938" y="1825625"/>
            <a:ext cx="1974850" cy="1143000"/>
            <a:chOff x="2901" y="1310"/>
            <a:chExt cx="1244" cy="720"/>
          </a:xfrm>
        </p:grpSpPr>
        <p:sp>
          <p:nvSpPr>
            <p:cNvPr id="47186" name="Freeform 68"/>
            <p:cNvSpPr>
              <a:spLocks/>
            </p:cNvSpPr>
            <p:nvPr/>
          </p:nvSpPr>
          <p:spPr bwMode="auto">
            <a:xfrm>
              <a:off x="4054" y="1520"/>
              <a:ext cx="91" cy="72"/>
            </a:xfrm>
            <a:custGeom>
              <a:avLst/>
              <a:gdLst>
                <a:gd name="T0" fmla="*/ 0 w 91"/>
                <a:gd name="T1" fmla="*/ 36 h 72"/>
                <a:gd name="T2" fmla="*/ 0 w 91"/>
                <a:gd name="T3" fmla="*/ 72 h 72"/>
                <a:gd name="T4" fmla="*/ 91 w 91"/>
                <a:gd name="T5" fmla="*/ 36 h 72"/>
                <a:gd name="T6" fmla="*/ 0 w 91"/>
                <a:gd name="T7" fmla="*/ 0 h 72"/>
                <a:gd name="T8" fmla="*/ 0 w 91"/>
                <a:gd name="T9" fmla="*/ 36 h 72"/>
                <a:gd name="T10" fmla="*/ 0 60000 65536"/>
                <a:gd name="T11" fmla="*/ 0 60000 65536"/>
                <a:gd name="T12" fmla="*/ 0 60000 65536"/>
                <a:gd name="T13" fmla="*/ 0 60000 65536"/>
                <a:gd name="T14" fmla="*/ 0 60000 65536"/>
                <a:gd name="T15" fmla="*/ 0 w 91"/>
                <a:gd name="T16" fmla="*/ 0 h 72"/>
                <a:gd name="T17" fmla="*/ 91 w 91"/>
                <a:gd name="T18" fmla="*/ 72 h 72"/>
              </a:gdLst>
              <a:ahLst/>
              <a:cxnLst>
                <a:cxn ang="T10">
                  <a:pos x="T0" y="T1"/>
                </a:cxn>
                <a:cxn ang="T11">
                  <a:pos x="T2" y="T3"/>
                </a:cxn>
                <a:cxn ang="T12">
                  <a:pos x="T4" y="T5"/>
                </a:cxn>
                <a:cxn ang="T13">
                  <a:pos x="T6" y="T7"/>
                </a:cxn>
                <a:cxn ang="T14">
                  <a:pos x="T8" y="T9"/>
                </a:cxn>
              </a:cxnLst>
              <a:rect l="T15" t="T16" r="T17" b="T18"/>
              <a:pathLst>
                <a:path w="91" h="72">
                  <a:moveTo>
                    <a:pt x="0" y="36"/>
                  </a:moveTo>
                  <a:lnTo>
                    <a:pt x="0" y="72"/>
                  </a:lnTo>
                  <a:lnTo>
                    <a:pt x="91" y="36"/>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7" name="Freeform 69"/>
            <p:cNvSpPr>
              <a:spLocks/>
            </p:cNvSpPr>
            <p:nvPr/>
          </p:nvSpPr>
          <p:spPr bwMode="auto">
            <a:xfrm>
              <a:off x="2901" y="1542"/>
              <a:ext cx="1153" cy="28"/>
            </a:xfrm>
            <a:custGeom>
              <a:avLst/>
              <a:gdLst>
                <a:gd name="T0" fmla="*/ 0 w 1153"/>
                <a:gd name="T1" fmla="*/ 14 h 28"/>
                <a:gd name="T2" fmla="*/ 0 w 1153"/>
                <a:gd name="T3" fmla="*/ 28 h 28"/>
                <a:gd name="T4" fmla="*/ 1153 w 1153"/>
                <a:gd name="T5" fmla="*/ 28 h 28"/>
                <a:gd name="T6" fmla="*/ 1153 w 1153"/>
                <a:gd name="T7" fmla="*/ 0 h 28"/>
                <a:gd name="T8" fmla="*/ 0 w 1153"/>
                <a:gd name="T9" fmla="*/ 0 h 28"/>
                <a:gd name="T10" fmla="*/ 0 w 1153"/>
                <a:gd name="T11" fmla="*/ 14 h 28"/>
                <a:gd name="T12" fmla="*/ 0 60000 65536"/>
                <a:gd name="T13" fmla="*/ 0 60000 65536"/>
                <a:gd name="T14" fmla="*/ 0 60000 65536"/>
                <a:gd name="T15" fmla="*/ 0 60000 65536"/>
                <a:gd name="T16" fmla="*/ 0 60000 65536"/>
                <a:gd name="T17" fmla="*/ 0 60000 65536"/>
                <a:gd name="T18" fmla="*/ 0 w 1153"/>
                <a:gd name="T19" fmla="*/ 0 h 28"/>
                <a:gd name="T20" fmla="*/ 1153 w 115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153" h="28">
                  <a:moveTo>
                    <a:pt x="0" y="14"/>
                  </a:moveTo>
                  <a:lnTo>
                    <a:pt x="0" y="28"/>
                  </a:lnTo>
                  <a:lnTo>
                    <a:pt x="1153" y="28"/>
                  </a:lnTo>
                  <a:lnTo>
                    <a:pt x="1153" y="0"/>
                  </a:lnTo>
                  <a:lnTo>
                    <a:pt x="0"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8" name="Rectangle 70"/>
            <p:cNvSpPr>
              <a:spLocks noChangeArrowheads="1"/>
            </p:cNvSpPr>
            <p:nvPr/>
          </p:nvSpPr>
          <p:spPr bwMode="auto">
            <a:xfrm>
              <a:off x="3032" y="1596"/>
              <a:ext cx="877" cy="4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89" name="Rectangle 71"/>
            <p:cNvSpPr>
              <a:spLocks noChangeArrowheads="1"/>
            </p:cNvSpPr>
            <p:nvPr/>
          </p:nvSpPr>
          <p:spPr bwMode="auto">
            <a:xfrm>
              <a:off x="3170" y="1599"/>
              <a:ext cx="60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mit P(</a:t>
              </a:r>
              <a:r>
                <a:rPr lang="en-US" sz="2300" b="1">
                  <a:solidFill>
                    <a:srgbClr val="000000"/>
                  </a:solidFill>
                  <a:latin typeface="Times New Roman" pitchFamily="18" charset="0"/>
                </a:rPr>
                <a:t>x</a:t>
              </a:r>
              <a:r>
                <a:rPr lang="en-US" sz="2300">
                  <a:solidFill>
                    <a:srgbClr val="000000"/>
                  </a:solidFill>
                  <a:latin typeface="Times New Roman" pitchFamily="18" charset="0"/>
                </a:rPr>
                <a:t>)</a:t>
              </a:r>
              <a:endParaRPr lang="en-US" sz="2400">
                <a:latin typeface="Times New Roman" pitchFamily="18" charset="0"/>
              </a:endParaRPr>
            </a:p>
          </p:txBody>
        </p:sp>
        <p:sp>
          <p:nvSpPr>
            <p:cNvPr id="47190" name="Rectangle 72"/>
            <p:cNvSpPr>
              <a:spLocks noChangeArrowheads="1"/>
            </p:cNvSpPr>
            <p:nvPr/>
          </p:nvSpPr>
          <p:spPr bwMode="auto">
            <a:xfrm>
              <a:off x="3068" y="1809"/>
              <a:ext cx="81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empfangen</a:t>
              </a:r>
              <a:endParaRPr lang="en-US" sz="2400">
                <a:latin typeface="Times New Roman" pitchFamily="18" charset="0"/>
              </a:endParaRPr>
            </a:p>
          </p:txBody>
        </p:sp>
        <p:sp>
          <p:nvSpPr>
            <p:cNvPr id="47191" name="Rectangle 73"/>
            <p:cNvSpPr>
              <a:spLocks noChangeArrowheads="1"/>
            </p:cNvSpPr>
            <p:nvPr/>
          </p:nvSpPr>
          <p:spPr bwMode="auto">
            <a:xfrm>
              <a:off x="3032" y="1310"/>
              <a:ext cx="837" cy="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92" name="Rectangle 74"/>
            <p:cNvSpPr>
              <a:spLocks noChangeArrowheads="1"/>
            </p:cNvSpPr>
            <p:nvPr/>
          </p:nvSpPr>
          <p:spPr bwMode="auto">
            <a:xfrm>
              <a:off x="3123" y="1314"/>
              <a:ext cx="6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Muster </a:t>
              </a:r>
              <a:r>
                <a:rPr lang="en-US" sz="2300" b="1">
                  <a:solidFill>
                    <a:srgbClr val="000000"/>
                  </a:solidFill>
                  <a:latin typeface="Times New Roman" pitchFamily="18" charset="0"/>
                </a:rPr>
                <a:t>x</a:t>
              </a:r>
              <a:endParaRPr lang="en-US" sz="2400" b="1">
                <a:latin typeface="Times New Roman" pitchFamily="18" charset="0"/>
              </a:endParaRPr>
            </a:p>
          </p:txBody>
        </p:sp>
      </p:grpSp>
      <p:grpSp>
        <p:nvGrpSpPr>
          <p:cNvPr id="8" name="Group 75"/>
          <p:cNvGrpSpPr>
            <a:grpSpLocks/>
          </p:cNvGrpSpPr>
          <p:nvPr/>
        </p:nvGrpSpPr>
        <p:grpSpPr bwMode="auto">
          <a:xfrm>
            <a:off x="1030288" y="3095625"/>
            <a:ext cx="7448550" cy="1033463"/>
            <a:chOff x="649" y="1950"/>
            <a:chExt cx="4692" cy="651"/>
          </a:xfrm>
        </p:grpSpPr>
        <p:grpSp>
          <p:nvGrpSpPr>
            <p:cNvPr id="47181" name="Group 76"/>
            <p:cNvGrpSpPr>
              <a:grpSpLocks/>
            </p:cNvGrpSpPr>
            <p:nvPr/>
          </p:nvGrpSpPr>
          <p:grpSpPr bwMode="auto">
            <a:xfrm>
              <a:off x="649" y="1950"/>
              <a:ext cx="4692" cy="392"/>
              <a:chOff x="649" y="1950"/>
              <a:chExt cx="4692" cy="392"/>
            </a:xfrm>
          </p:grpSpPr>
          <p:sp>
            <p:nvSpPr>
              <p:cNvPr id="47183" name="Rectangle 77"/>
              <p:cNvSpPr>
                <a:spLocks noChangeArrowheads="1"/>
              </p:cNvSpPr>
              <p:nvPr/>
            </p:nvSpPr>
            <p:spPr bwMode="auto">
              <a:xfrm>
                <a:off x="863" y="2089"/>
                <a:ext cx="4478" cy="2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84" name="Rectangle 78"/>
              <p:cNvSpPr>
                <a:spLocks noChangeArrowheads="1"/>
              </p:cNvSpPr>
              <p:nvPr/>
            </p:nvSpPr>
            <p:spPr bwMode="auto">
              <a:xfrm>
                <a:off x="1588" y="2099"/>
                <a:ext cx="110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200" b="1">
                    <a:solidFill>
                      <a:srgbClr val="000000"/>
                    </a:solidFill>
                    <a:latin typeface="Times New Roman" pitchFamily="18" charset="0"/>
                  </a:rPr>
                  <a:t>Quelle, Sender</a:t>
                </a:r>
                <a:endParaRPr lang="en-US">
                  <a:latin typeface="Times New Roman" pitchFamily="18" charset="0"/>
                </a:endParaRPr>
              </a:p>
            </p:txBody>
          </p:sp>
          <p:sp>
            <p:nvSpPr>
              <p:cNvPr id="47185" name="AutoShape 79"/>
              <p:cNvSpPr>
                <a:spLocks/>
              </p:cNvSpPr>
              <p:nvPr/>
            </p:nvSpPr>
            <p:spPr bwMode="auto">
              <a:xfrm rot="-5428463">
                <a:off x="1704" y="895"/>
                <a:ext cx="144" cy="2254"/>
              </a:xfrm>
              <a:prstGeom prst="leftBrace">
                <a:avLst>
                  <a:gd name="adj1" fmla="val 168050"/>
                  <a:gd name="adj2" fmla="val 50000"/>
                </a:avLst>
              </a:prstGeom>
              <a:noFill/>
              <a:ln w="254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7182" name="Text Box 80"/>
            <p:cNvSpPr txBox="1">
              <a:spLocks noChangeArrowheads="1"/>
            </p:cNvSpPr>
            <p:nvPr/>
          </p:nvSpPr>
          <p:spPr bwMode="auto">
            <a:xfrm>
              <a:off x="1629" y="2313"/>
              <a:ext cx="7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2400" i="1">
                  <a:latin typeface="Times New Roman" pitchFamily="18" charset="0"/>
                </a:rPr>
                <a:t>a priori</a:t>
              </a:r>
            </a:p>
          </p:txBody>
        </p:sp>
      </p:grpSp>
      <p:grpSp>
        <p:nvGrpSpPr>
          <p:cNvPr id="10" name="Group 81"/>
          <p:cNvGrpSpPr>
            <a:grpSpLocks/>
          </p:cNvGrpSpPr>
          <p:nvPr/>
        </p:nvGrpSpPr>
        <p:grpSpPr bwMode="auto">
          <a:xfrm>
            <a:off x="6516688" y="2039938"/>
            <a:ext cx="2125662" cy="2089150"/>
            <a:chOff x="4105" y="1285"/>
            <a:chExt cx="1339" cy="1316"/>
          </a:xfrm>
        </p:grpSpPr>
        <p:grpSp>
          <p:nvGrpSpPr>
            <p:cNvPr id="47118" name="Group 82"/>
            <p:cNvGrpSpPr>
              <a:grpSpLocks/>
            </p:cNvGrpSpPr>
            <p:nvPr/>
          </p:nvGrpSpPr>
          <p:grpSpPr bwMode="auto">
            <a:xfrm>
              <a:off x="4203" y="1285"/>
              <a:ext cx="1241" cy="752"/>
              <a:chOff x="4203" y="1285"/>
              <a:chExt cx="1241" cy="752"/>
            </a:xfrm>
          </p:grpSpPr>
          <p:sp>
            <p:nvSpPr>
              <p:cNvPr id="47121" name="Rectangle 83"/>
              <p:cNvSpPr>
                <a:spLocks noChangeArrowheads="1"/>
              </p:cNvSpPr>
              <p:nvPr/>
            </p:nvSpPr>
            <p:spPr bwMode="auto">
              <a:xfrm>
                <a:off x="4203" y="1295"/>
                <a:ext cx="691" cy="652"/>
              </a:xfrm>
              <a:prstGeom prst="rect">
                <a:avLst/>
              </a:prstGeom>
              <a:solidFill>
                <a:srgbClr val="FF6600">
                  <a:alpha val="50195"/>
                </a:srgbClr>
              </a:solidFill>
              <a:ln w="6350">
                <a:solidFill>
                  <a:srgbClr val="000000"/>
                </a:solidFill>
                <a:miter lim="800000"/>
                <a:headEnd/>
                <a:tailEnd/>
              </a:ln>
            </p:spPr>
            <p:txBody>
              <a:bodyPr/>
              <a:lstStyle/>
              <a:p>
                <a:endParaRPr lang="de-DE"/>
              </a:p>
            </p:txBody>
          </p:sp>
          <p:sp>
            <p:nvSpPr>
              <p:cNvPr id="47122" name="Rectangle 84"/>
              <p:cNvSpPr>
                <a:spLocks noChangeArrowheads="1"/>
              </p:cNvSpPr>
              <p:nvPr/>
            </p:nvSpPr>
            <p:spPr bwMode="auto">
              <a:xfrm>
                <a:off x="5029" y="1303"/>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23" name="Rectangle 85"/>
              <p:cNvSpPr>
                <a:spLocks noChangeArrowheads="1"/>
              </p:cNvSpPr>
              <p:nvPr/>
            </p:nvSpPr>
            <p:spPr bwMode="auto">
              <a:xfrm>
                <a:off x="5065" y="1303"/>
                <a:ext cx="10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24" name="Rectangle 86"/>
              <p:cNvSpPr>
                <a:spLocks noChangeArrowheads="1"/>
              </p:cNvSpPr>
              <p:nvPr/>
            </p:nvSpPr>
            <p:spPr bwMode="auto">
              <a:xfrm>
                <a:off x="5105" y="1303"/>
                <a:ext cx="10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25" name="Rectangle 87"/>
              <p:cNvSpPr>
                <a:spLocks noChangeArrowheads="1"/>
              </p:cNvSpPr>
              <p:nvPr/>
            </p:nvSpPr>
            <p:spPr bwMode="auto">
              <a:xfrm>
                <a:off x="5142" y="1303"/>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26" name="Rectangle 88"/>
              <p:cNvSpPr>
                <a:spLocks noChangeArrowheads="1"/>
              </p:cNvSpPr>
              <p:nvPr/>
            </p:nvSpPr>
            <p:spPr bwMode="auto">
              <a:xfrm>
                <a:off x="5182" y="1288"/>
                <a:ext cx="19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27" name="Rectangle 89"/>
              <p:cNvSpPr>
                <a:spLocks noChangeArrowheads="1"/>
              </p:cNvSpPr>
              <p:nvPr/>
            </p:nvSpPr>
            <p:spPr bwMode="auto">
              <a:xfrm>
                <a:off x="5182" y="1285"/>
                <a:ext cx="23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Symbol" pitchFamily="18" charset="2"/>
                  </a:rPr>
                  <a:t>w</a:t>
                </a:r>
                <a:endParaRPr lang="en-US" sz="2400">
                  <a:latin typeface="Times New Roman" pitchFamily="18" charset="0"/>
                </a:endParaRPr>
              </a:p>
            </p:txBody>
          </p:sp>
          <p:sp>
            <p:nvSpPr>
              <p:cNvPr id="47128" name="Rectangle 90"/>
              <p:cNvSpPr>
                <a:spLocks noChangeArrowheads="1"/>
              </p:cNvSpPr>
              <p:nvPr/>
            </p:nvSpPr>
            <p:spPr bwMode="auto">
              <a:xfrm>
                <a:off x="5287" y="1404"/>
                <a:ext cx="1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29" name="Rectangle 91"/>
              <p:cNvSpPr>
                <a:spLocks noChangeArrowheads="1"/>
              </p:cNvSpPr>
              <p:nvPr/>
            </p:nvSpPr>
            <p:spPr bwMode="auto">
              <a:xfrm>
                <a:off x="5287" y="1404"/>
                <a:ext cx="10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a:solidFill>
                      <a:srgbClr val="000000"/>
                    </a:solidFill>
                    <a:latin typeface="Times New Roman" pitchFamily="18" charset="0"/>
                  </a:rPr>
                  <a:t>1</a:t>
                </a:r>
                <a:endParaRPr lang="en-US" sz="2400">
                  <a:latin typeface="Times New Roman" pitchFamily="18" charset="0"/>
                </a:endParaRPr>
              </a:p>
            </p:txBody>
          </p:sp>
          <p:sp>
            <p:nvSpPr>
              <p:cNvPr id="47130" name="Rectangle 92"/>
              <p:cNvSpPr>
                <a:spLocks noChangeArrowheads="1"/>
              </p:cNvSpPr>
              <p:nvPr/>
            </p:nvSpPr>
            <p:spPr bwMode="auto">
              <a:xfrm>
                <a:off x="4378" y="1462"/>
                <a:ext cx="15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31" name="Rectangle 93"/>
              <p:cNvSpPr>
                <a:spLocks noChangeArrowheads="1"/>
              </p:cNvSpPr>
              <p:nvPr/>
            </p:nvSpPr>
            <p:spPr bwMode="auto">
              <a:xfrm>
                <a:off x="4378" y="1466"/>
                <a:ext cx="1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P</a:t>
                </a:r>
                <a:endParaRPr lang="en-US" sz="2400">
                  <a:latin typeface="Times New Roman" pitchFamily="18" charset="0"/>
                </a:endParaRPr>
              </a:p>
            </p:txBody>
          </p:sp>
          <p:sp>
            <p:nvSpPr>
              <p:cNvPr id="47132" name="Rectangle 94"/>
              <p:cNvSpPr>
                <a:spLocks noChangeArrowheads="1"/>
              </p:cNvSpPr>
              <p:nvPr/>
            </p:nvSpPr>
            <p:spPr bwMode="auto">
              <a:xfrm>
                <a:off x="4462" y="1462"/>
                <a:ext cx="11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33" name="Rectangle 95"/>
              <p:cNvSpPr>
                <a:spLocks noChangeArrowheads="1"/>
              </p:cNvSpPr>
              <p:nvPr/>
            </p:nvSpPr>
            <p:spPr bwMode="auto">
              <a:xfrm>
                <a:off x="4462" y="1466"/>
                <a:ext cx="1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134" name="Rectangle 96"/>
              <p:cNvSpPr>
                <a:spLocks noChangeArrowheads="1"/>
              </p:cNvSpPr>
              <p:nvPr/>
            </p:nvSpPr>
            <p:spPr bwMode="auto">
              <a:xfrm>
                <a:off x="4512" y="1447"/>
                <a:ext cx="190"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35" name="Rectangle 97"/>
              <p:cNvSpPr>
                <a:spLocks noChangeArrowheads="1"/>
              </p:cNvSpPr>
              <p:nvPr/>
            </p:nvSpPr>
            <p:spPr bwMode="auto">
              <a:xfrm>
                <a:off x="4512" y="1444"/>
                <a:ext cx="23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Symbol" pitchFamily="18" charset="2"/>
                  </a:rPr>
                  <a:t>w</a:t>
                </a:r>
                <a:endParaRPr lang="en-US" sz="2400">
                  <a:latin typeface="Times New Roman" pitchFamily="18" charset="0"/>
                </a:endParaRPr>
              </a:p>
            </p:txBody>
          </p:sp>
          <p:sp>
            <p:nvSpPr>
              <p:cNvPr id="47136" name="Rectangle 98"/>
              <p:cNvSpPr>
                <a:spLocks noChangeArrowheads="1"/>
              </p:cNvSpPr>
              <p:nvPr/>
            </p:nvSpPr>
            <p:spPr bwMode="auto">
              <a:xfrm>
                <a:off x="4618" y="1560"/>
                <a:ext cx="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37" name="Rectangle 99"/>
              <p:cNvSpPr>
                <a:spLocks noChangeArrowheads="1"/>
              </p:cNvSpPr>
              <p:nvPr/>
            </p:nvSpPr>
            <p:spPr bwMode="auto">
              <a:xfrm>
                <a:off x="4618" y="1560"/>
                <a:ext cx="8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a:solidFill>
                      <a:srgbClr val="000000"/>
                    </a:solidFill>
                    <a:latin typeface="Times New Roman" pitchFamily="18" charset="0"/>
                  </a:rPr>
                  <a:t>i</a:t>
                </a:r>
                <a:endParaRPr lang="en-US" sz="2400">
                  <a:latin typeface="Times New Roman" pitchFamily="18" charset="0"/>
                </a:endParaRPr>
              </a:p>
            </p:txBody>
          </p:sp>
          <p:sp>
            <p:nvSpPr>
              <p:cNvPr id="47138" name="Rectangle 100"/>
              <p:cNvSpPr>
                <a:spLocks noChangeArrowheads="1"/>
              </p:cNvSpPr>
              <p:nvPr/>
            </p:nvSpPr>
            <p:spPr bwMode="auto">
              <a:xfrm>
                <a:off x="4654" y="1462"/>
                <a:ext cx="9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39" name="Rectangle 101"/>
              <p:cNvSpPr>
                <a:spLocks noChangeArrowheads="1"/>
              </p:cNvSpPr>
              <p:nvPr/>
            </p:nvSpPr>
            <p:spPr bwMode="auto">
              <a:xfrm>
                <a:off x="4654" y="1466"/>
                <a:ext cx="1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140" name="Rectangle 102"/>
              <p:cNvSpPr>
                <a:spLocks noChangeArrowheads="1"/>
              </p:cNvSpPr>
              <p:nvPr/>
            </p:nvSpPr>
            <p:spPr bwMode="auto">
              <a:xfrm>
                <a:off x="4680" y="1527"/>
                <a:ext cx="14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41" name="Rectangle 103"/>
              <p:cNvSpPr>
                <a:spLocks noChangeArrowheads="1"/>
              </p:cNvSpPr>
              <p:nvPr/>
            </p:nvSpPr>
            <p:spPr bwMode="auto">
              <a:xfrm>
                <a:off x="4680" y="1523"/>
                <a:ext cx="13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b="1">
                    <a:solidFill>
                      <a:srgbClr val="000000"/>
                    </a:solidFill>
                    <a:latin typeface="Times New Roman" pitchFamily="18" charset="0"/>
                  </a:rPr>
                  <a:t>X</a:t>
                </a:r>
                <a:endParaRPr lang="en-US" sz="2400">
                  <a:latin typeface="Times New Roman" pitchFamily="18" charset="0"/>
                </a:endParaRPr>
              </a:p>
            </p:txBody>
          </p:sp>
          <p:sp>
            <p:nvSpPr>
              <p:cNvPr id="47142" name="Rectangle 104"/>
              <p:cNvSpPr>
                <a:spLocks noChangeArrowheads="1"/>
              </p:cNvSpPr>
              <p:nvPr/>
            </p:nvSpPr>
            <p:spPr bwMode="auto">
              <a:xfrm>
                <a:off x="4767" y="1462"/>
                <a:ext cx="11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43" name="Rectangle 105"/>
              <p:cNvSpPr>
                <a:spLocks noChangeArrowheads="1"/>
              </p:cNvSpPr>
              <p:nvPr/>
            </p:nvSpPr>
            <p:spPr bwMode="auto">
              <a:xfrm>
                <a:off x="4767" y="1466"/>
                <a:ext cx="1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144" name="Rectangle 106"/>
              <p:cNvSpPr>
                <a:spLocks noChangeArrowheads="1"/>
              </p:cNvSpPr>
              <p:nvPr/>
            </p:nvSpPr>
            <p:spPr bwMode="auto">
              <a:xfrm>
                <a:off x="4814" y="1462"/>
                <a:ext cx="10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45" name="Rectangle 107"/>
              <p:cNvSpPr>
                <a:spLocks noChangeArrowheads="1"/>
              </p:cNvSpPr>
              <p:nvPr/>
            </p:nvSpPr>
            <p:spPr bwMode="auto">
              <a:xfrm>
                <a:off x="4854" y="1462"/>
                <a:ext cx="10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46" name="Rectangle 108"/>
              <p:cNvSpPr>
                <a:spLocks noChangeArrowheads="1"/>
              </p:cNvSpPr>
              <p:nvPr/>
            </p:nvSpPr>
            <p:spPr bwMode="auto">
              <a:xfrm>
                <a:off x="4891" y="1462"/>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47" name="Rectangle 109"/>
              <p:cNvSpPr>
                <a:spLocks noChangeArrowheads="1"/>
              </p:cNvSpPr>
              <p:nvPr/>
            </p:nvSpPr>
            <p:spPr bwMode="auto">
              <a:xfrm>
                <a:off x="4931" y="1462"/>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48" name="Rectangle 110"/>
              <p:cNvSpPr>
                <a:spLocks noChangeArrowheads="1"/>
              </p:cNvSpPr>
              <p:nvPr/>
            </p:nvSpPr>
            <p:spPr bwMode="auto">
              <a:xfrm>
                <a:off x="4967" y="1462"/>
                <a:ext cx="10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49" name="Rectangle 111"/>
              <p:cNvSpPr>
                <a:spLocks noChangeArrowheads="1"/>
              </p:cNvSpPr>
              <p:nvPr/>
            </p:nvSpPr>
            <p:spPr bwMode="auto">
              <a:xfrm>
                <a:off x="5007" y="1462"/>
                <a:ext cx="10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50" name="Rectangle 112"/>
              <p:cNvSpPr>
                <a:spLocks noChangeArrowheads="1"/>
              </p:cNvSpPr>
              <p:nvPr/>
            </p:nvSpPr>
            <p:spPr bwMode="auto">
              <a:xfrm>
                <a:off x="5044" y="1462"/>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51" name="Rectangle 113"/>
              <p:cNvSpPr>
                <a:spLocks noChangeArrowheads="1"/>
              </p:cNvSpPr>
              <p:nvPr/>
            </p:nvSpPr>
            <p:spPr bwMode="auto">
              <a:xfrm>
                <a:off x="5080" y="1462"/>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52" name="Rectangle 114"/>
              <p:cNvSpPr>
                <a:spLocks noChangeArrowheads="1"/>
              </p:cNvSpPr>
              <p:nvPr/>
            </p:nvSpPr>
            <p:spPr bwMode="auto">
              <a:xfrm>
                <a:off x="5120" y="1462"/>
                <a:ext cx="10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53" name="Rectangle 115"/>
              <p:cNvSpPr>
                <a:spLocks noChangeArrowheads="1"/>
              </p:cNvSpPr>
              <p:nvPr/>
            </p:nvSpPr>
            <p:spPr bwMode="auto">
              <a:xfrm>
                <a:off x="5156" y="1447"/>
                <a:ext cx="19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54" name="Rectangle 116"/>
              <p:cNvSpPr>
                <a:spLocks noChangeArrowheads="1"/>
              </p:cNvSpPr>
              <p:nvPr/>
            </p:nvSpPr>
            <p:spPr bwMode="auto">
              <a:xfrm>
                <a:off x="5156" y="1444"/>
                <a:ext cx="23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Symbol" pitchFamily="18" charset="2"/>
                  </a:rPr>
                  <a:t>w</a:t>
                </a:r>
                <a:endParaRPr lang="en-US" sz="2400">
                  <a:latin typeface="Times New Roman" pitchFamily="18" charset="0"/>
                </a:endParaRPr>
              </a:p>
            </p:txBody>
          </p:sp>
          <p:sp>
            <p:nvSpPr>
              <p:cNvPr id="47155" name="Rectangle 117"/>
              <p:cNvSpPr>
                <a:spLocks noChangeArrowheads="1"/>
              </p:cNvSpPr>
              <p:nvPr/>
            </p:nvSpPr>
            <p:spPr bwMode="auto">
              <a:xfrm>
                <a:off x="5265" y="1560"/>
                <a:ext cx="11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56" name="Rectangle 118"/>
              <p:cNvSpPr>
                <a:spLocks noChangeArrowheads="1"/>
              </p:cNvSpPr>
              <p:nvPr/>
            </p:nvSpPr>
            <p:spPr bwMode="auto">
              <a:xfrm>
                <a:off x="5265" y="1560"/>
                <a:ext cx="10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a:solidFill>
                      <a:srgbClr val="000000"/>
                    </a:solidFill>
                    <a:latin typeface="Times New Roman" pitchFamily="18" charset="0"/>
                  </a:rPr>
                  <a:t>2</a:t>
                </a:r>
                <a:endParaRPr lang="en-US" sz="2400">
                  <a:latin typeface="Times New Roman" pitchFamily="18" charset="0"/>
                </a:endParaRPr>
              </a:p>
            </p:txBody>
          </p:sp>
          <p:sp>
            <p:nvSpPr>
              <p:cNvPr id="47157" name="Rectangle 119"/>
              <p:cNvSpPr>
                <a:spLocks noChangeArrowheads="1"/>
              </p:cNvSpPr>
              <p:nvPr/>
            </p:nvSpPr>
            <p:spPr bwMode="auto">
              <a:xfrm>
                <a:off x="5029" y="1618"/>
                <a:ext cx="10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58" name="Rectangle 120"/>
              <p:cNvSpPr>
                <a:spLocks noChangeArrowheads="1"/>
              </p:cNvSpPr>
              <p:nvPr/>
            </p:nvSpPr>
            <p:spPr bwMode="auto">
              <a:xfrm>
                <a:off x="5065" y="1618"/>
                <a:ext cx="1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59" name="Rectangle 121"/>
              <p:cNvSpPr>
                <a:spLocks noChangeArrowheads="1"/>
              </p:cNvSpPr>
              <p:nvPr/>
            </p:nvSpPr>
            <p:spPr bwMode="auto">
              <a:xfrm>
                <a:off x="5105" y="1618"/>
                <a:ext cx="1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60" name="Rectangle 122"/>
              <p:cNvSpPr>
                <a:spLocks noChangeArrowheads="1"/>
              </p:cNvSpPr>
              <p:nvPr/>
            </p:nvSpPr>
            <p:spPr bwMode="auto">
              <a:xfrm>
                <a:off x="5142" y="1618"/>
                <a:ext cx="10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61" name="Rectangle 123"/>
              <p:cNvSpPr>
                <a:spLocks noChangeArrowheads="1"/>
              </p:cNvSpPr>
              <p:nvPr/>
            </p:nvSpPr>
            <p:spPr bwMode="auto">
              <a:xfrm>
                <a:off x="5182" y="1618"/>
                <a:ext cx="10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62" name="Rectangle 124"/>
              <p:cNvSpPr>
                <a:spLocks noChangeArrowheads="1"/>
              </p:cNvSpPr>
              <p:nvPr/>
            </p:nvSpPr>
            <p:spPr bwMode="auto">
              <a:xfrm>
                <a:off x="5182" y="1618"/>
                <a:ext cx="1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163" name="Rectangle 125"/>
              <p:cNvSpPr>
                <a:spLocks noChangeArrowheads="1"/>
              </p:cNvSpPr>
              <p:nvPr/>
            </p:nvSpPr>
            <p:spPr bwMode="auto">
              <a:xfrm>
                <a:off x="5218" y="1618"/>
                <a:ext cx="1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64" name="Rectangle 126"/>
              <p:cNvSpPr>
                <a:spLocks noChangeArrowheads="1"/>
              </p:cNvSpPr>
              <p:nvPr/>
            </p:nvSpPr>
            <p:spPr bwMode="auto">
              <a:xfrm>
                <a:off x="5218" y="1618"/>
                <a:ext cx="1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165" name="Rectangle 127"/>
              <p:cNvSpPr>
                <a:spLocks noChangeArrowheads="1"/>
              </p:cNvSpPr>
              <p:nvPr/>
            </p:nvSpPr>
            <p:spPr bwMode="auto">
              <a:xfrm>
                <a:off x="5254" y="1618"/>
                <a:ext cx="1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66" name="Rectangle 128"/>
              <p:cNvSpPr>
                <a:spLocks noChangeArrowheads="1"/>
              </p:cNvSpPr>
              <p:nvPr/>
            </p:nvSpPr>
            <p:spPr bwMode="auto">
              <a:xfrm>
                <a:off x="5254" y="1618"/>
                <a:ext cx="1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Times New Roman" pitchFamily="18" charset="0"/>
                  </a:rPr>
                  <a:t>.</a:t>
                </a:r>
                <a:endParaRPr lang="en-US" sz="2400">
                  <a:latin typeface="Times New Roman" pitchFamily="18" charset="0"/>
                </a:endParaRPr>
              </a:p>
            </p:txBody>
          </p:sp>
          <p:sp>
            <p:nvSpPr>
              <p:cNvPr id="47167" name="Rectangle 129"/>
              <p:cNvSpPr>
                <a:spLocks noChangeArrowheads="1"/>
              </p:cNvSpPr>
              <p:nvPr/>
            </p:nvSpPr>
            <p:spPr bwMode="auto">
              <a:xfrm>
                <a:off x="5029" y="1769"/>
                <a:ext cx="10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68" name="Rectangle 130"/>
              <p:cNvSpPr>
                <a:spLocks noChangeArrowheads="1"/>
              </p:cNvSpPr>
              <p:nvPr/>
            </p:nvSpPr>
            <p:spPr bwMode="auto">
              <a:xfrm>
                <a:off x="5065" y="1769"/>
                <a:ext cx="106"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69" name="Rectangle 131"/>
              <p:cNvSpPr>
                <a:spLocks noChangeArrowheads="1"/>
              </p:cNvSpPr>
              <p:nvPr/>
            </p:nvSpPr>
            <p:spPr bwMode="auto">
              <a:xfrm>
                <a:off x="5105" y="1769"/>
                <a:ext cx="106"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70" name="Rectangle 132"/>
              <p:cNvSpPr>
                <a:spLocks noChangeArrowheads="1"/>
              </p:cNvSpPr>
              <p:nvPr/>
            </p:nvSpPr>
            <p:spPr bwMode="auto">
              <a:xfrm>
                <a:off x="5142" y="1769"/>
                <a:ext cx="10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71" name="Rectangle 133"/>
              <p:cNvSpPr>
                <a:spLocks noChangeArrowheads="1"/>
              </p:cNvSpPr>
              <p:nvPr/>
            </p:nvSpPr>
            <p:spPr bwMode="auto">
              <a:xfrm>
                <a:off x="5182" y="1755"/>
                <a:ext cx="19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72" name="Rectangle 134"/>
              <p:cNvSpPr>
                <a:spLocks noChangeArrowheads="1"/>
              </p:cNvSpPr>
              <p:nvPr/>
            </p:nvSpPr>
            <p:spPr bwMode="auto">
              <a:xfrm>
                <a:off x="5182" y="1751"/>
                <a:ext cx="23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300">
                    <a:solidFill>
                      <a:srgbClr val="000000"/>
                    </a:solidFill>
                    <a:latin typeface="Symbol" pitchFamily="18" charset="2"/>
                  </a:rPr>
                  <a:t>w</a:t>
                </a:r>
                <a:endParaRPr lang="en-US" sz="2400">
                  <a:latin typeface="Times New Roman" pitchFamily="18" charset="0"/>
                </a:endParaRPr>
              </a:p>
            </p:txBody>
          </p:sp>
          <p:sp>
            <p:nvSpPr>
              <p:cNvPr id="47173" name="Rectangle 135"/>
              <p:cNvSpPr>
                <a:spLocks noChangeArrowheads="1"/>
              </p:cNvSpPr>
              <p:nvPr/>
            </p:nvSpPr>
            <p:spPr bwMode="auto">
              <a:xfrm>
                <a:off x="5287" y="1871"/>
                <a:ext cx="15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74" name="Rectangle 136"/>
              <p:cNvSpPr>
                <a:spLocks noChangeArrowheads="1"/>
              </p:cNvSpPr>
              <p:nvPr/>
            </p:nvSpPr>
            <p:spPr bwMode="auto">
              <a:xfrm>
                <a:off x="5287" y="1871"/>
                <a:ext cx="15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500">
                    <a:solidFill>
                      <a:srgbClr val="000000"/>
                    </a:solidFill>
                    <a:latin typeface="Times New Roman" pitchFamily="18" charset="0"/>
                  </a:rPr>
                  <a:t>M</a:t>
                </a:r>
                <a:endParaRPr lang="en-US" sz="2400">
                  <a:latin typeface="Times New Roman" pitchFamily="18" charset="0"/>
                </a:endParaRPr>
              </a:p>
            </p:txBody>
          </p:sp>
          <p:sp>
            <p:nvSpPr>
              <p:cNvPr id="47175" name="Freeform 137"/>
              <p:cNvSpPr>
                <a:spLocks/>
              </p:cNvSpPr>
              <p:nvPr/>
            </p:nvSpPr>
            <p:spPr bwMode="auto">
              <a:xfrm>
                <a:off x="5051" y="1353"/>
                <a:ext cx="91" cy="73"/>
              </a:xfrm>
              <a:custGeom>
                <a:avLst/>
                <a:gdLst>
                  <a:gd name="T0" fmla="*/ 0 w 91"/>
                  <a:gd name="T1" fmla="*/ 37 h 73"/>
                  <a:gd name="T2" fmla="*/ 0 w 91"/>
                  <a:gd name="T3" fmla="*/ 73 h 73"/>
                  <a:gd name="T4" fmla="*/ 91 w 91"/>
                  <a:gd name="T5" fmla="*/ 37 h 73"/>
                  <a:gd name="T6" fmla="*/ 0 w 91"/>
                  <a:gd name="T7" fmla="*/ 0 h 73"/>
                  <a:gd name="T8" fmla="*/ 0 w 91"/>
                  <a:gd name="T9" fmla="*/ 37 h 73"/>
                  <a:gd name="T10" fmla="*/ 0 60000 65536"/>
                  <a:gd name="T11" fmla="*/ 0 60000 65536"/>
                  <a:gd name="T12" fmla="*/ 0 60000 65536"/>
                  <a:gd name="T13" fmla="*/ 0 60000 65536"/>
                  <a:gd name="T14" fmla="*/ 0 60000 65536"/>
                  <a:gd name="T15" fmla="*/ 0 w 91"/>
                  <a:gd name="T16" fmla="*/ 0 h 73"/>
                  <a:gd name="T17" fmla="*/ 91 w 91"/>
                  <a:gd name="T18" fmla="*/ 73 h 73"/>
                </a:gdLst>
                <a:ahLst/>
                <a:cxnLst>
                  <a:cxn ang="T10">
                    <a:pos x="T0" y="T1"/>
                  </a:cxn>
                  <a:cxn ang="T11">
                    <a:pos x="T2" y="T3"/>
                  </a:cxn>
                  <a:cxn ang="T12">
                    <a:pos x="T4" y="T5"/>
                  </a:cxn>
                  <a:cxn ang="T13">
                    <a:pos x="T6" y="T7"/>
                  </a:cxn>
                  <a:cxn ang="T14">
                    <a:pos x="T8" y="T9"/>
                  </a:cxn>
                </a:cxnLst>
                <a:rect l="T15" t="T16" r="T17" b="T18"/>
                <a:pathLst>
                  <a:path w="91" h="73">
                    <a:moveTo>
                      <a:pt x="0" y="37"/>
                    </a:moveTo>
                    <a:lnTo>
                      <a:pt x="0" y="73"/>
                    </a:lnTo>
                    <a:lnTo>
                      <a:pt x="91" y="37"/>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6" name="Freeform 138"/>
              <p:cNvSpPr>
                <a:spLocks/>
              </p:cNvSpPr>
              <p:nvPr/>
            </p:nvSpPr>
            <p:spPr bwMode="auto">
              <a:xfrm>
                <a:off x="4916" y="1371"/>
                <a:ext cx="135" cy="33"/>
              </a:xfrm>
              <a:custGeom>
                <a:avLst/>
                <a:gdLst>
                  <a:gd name="T0" fmla="*/ 0 w 135"/>
                  <a:gd name="T1" fmla="*/ 19 h 33"/>
                  <a:gd name="T2" fmla="*/ 0 w 135"/>
                  <a:gd name="T3" fmla="*/ 33 h 33"/>
                  <a:gd name="T4" fmla="*/ 135 w 135"/>
                  <a:gd name="T5" fmla="*/ 33 h 33"/>
                  <a:gd name="T6" fmla="*/ 135 w 135"/>
                  <a:gd name="T7" fmla="*/ 0 h 33"/>
                  <a:gd name="T8" fmla="*/ 0 w 135"/>
                  <a:gd name="T9" fmla="*/ 0 h 33"/>
                  <a:gd name="T10" fmla="*/ 0 w 135"/>
                  <a:gd name="T11" fmla="*/ 19 h 33"/>
                  <a:gd name="T12" fmla="*/ 0 60000 65536"/>
                  <a:gd name="T13" fmla="*/ 0 60000 65536"/>
                  <a:gd name="T14" fmla="*/ 0 60000 65536"/>
                  <a:gd name="T15" fmla="*/ 0 60000 65536"/>
                  <a:gd name="T16" fmla="*/ 0 60000 65536"/>
                  <a:gd name="T17" fmla="*/ 0 60000 65536"/>
                  <a:gd name="T18" fmla="*/ 0 w 135"/>
                  <a:gd name="T19" fmla="*/ 0 h 33"/>
                  <a:gd name="T20" fmla="*/ 135 w 1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35" h="33">
                    <a:moveTo>
                      <a:pt x="0" y="19"/>
                    </a:moveTo>
                    <a:lnTo>
                      <a:pt x="0" y="33"/>
                    </a:lnTo>
                    <a:lnTo>
                      <a:pt x="135" y="33"/>
                    </a:lnTo>
                    <a:lnTo>
                      <a:pt x="135" y="0"/>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7" name="Freeform 139"/>
              <p:cNvSpPr>
                <a:spLocks/>
              </p:cNvSpPr>
              <p:nvPr/>
            </p:nvSpPr>
            <p:spPr bwMode="auto">
              <a:xfrm>
                <a:off x="5044" y="1505"/>
                <a:ext cx="90" cy="73"/>
              </a:xfrm>
              <a:custGeom>
                <a:avLst/>
                <a:gdLst>
                  <a:gd name="T0" fmla="*/ 0 w 90"/>
                  <a:gd name="T1" fmla="*/ 37 h 73"/>
                  <a:gd name="T2" fmla="*/ 0 w 90"/>
                  <a:gd name="T3" fmla="*/ 73 h 73"/>
                  <a:gd name="T4" fmla="*/ 90 w 90"/>
                  <a:gd name="T5" fmla="*/ 37 h 73"/>
                  <a:gd name="T6" fmla="*/ 0 w 90"/>
                  <a:gd name="T7" fmla="*/ 0 h 73"/>
                  <a:gd name="T8" fmla="*/ 0 w 90"/>
                  <a:gd name="T9" fmla="*/ 37 h 73"/>
                  <a:gd name="T10" fmla="*/ 0 60000 65536"/>
                  <a:gd name="T11" fmla="*/ 0 60000 65536"/>
                  <a:gd name="T12" fmla="*/ 0 60000 65536"/>
                  <a:gd name="T13" fmla="*/ 0 60000 65536"/>
                  <a:gd name="T14" fmla="*/ 0 60000 65536"/>
                  <a:gd name="T15" fmla="*/ 0 w 90"/>
                  <a:gd name="T16" fmla="*/ 0 h 73"/>
                  <a:gd name="T17" fmla="*/ 90 w 90"/>
                  <a:gd name="T18" fmla="*/ 73 h 73"/>
                </a:gdLst>
                <a:ahLst/>
                <a:cxnLst>
                  <a:cxn ang="T10">
                    <a:pos x="T0" y="T1"/>
                  </a:cxn>
                  <a:cxn ang="T11">
                    <a:pos x="T2" y="T3"/>
                  </a:cxn>
                  <a:cxn ang="T12">
                    <a:pos x="T4" y="T5"/>
                  </a:cxn>
                  <a:cxn ang="T13">
                    <a:pos x="T6" y="T7"/>
                  </a:cxn>
                  <a:cxn ang="T14">
                    <a:pos x="T8" y="T9"/>
                  </a:cxn>
                </a:cxnLst>
                <a:rect l="T15" t="T16" r="T17" b="T18"/>
                <a:pathLst>
                  <a:path w="90" h="73">
                    <a:moveTo>
                      <a:pt x="0" y="37"/>
                    </a:moveTo>
                    <a:lnTo>
                      <a:pt x="0" y="73"/>
                    </a:lnTo>
                    <a:lnTo>
                      <a:pt x="90" y="37"/>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8" name="Freeform 140"/>
              <p:cNvSpPr>
                <a:spLocks/>
              </p:cNvSpPr>
              <p:nvPr/>
            </p:nvSpPr>
            <p:spPr bwMode="auto">
              <a:xfrm>
                <a:off x="4909" y="1527"/>
                <a:ext cx="135" cy="29"/>
              </a:xfrm>
              <a:custGeom>
                <a:avLst/>
                <a:gdLst>
                  <a:gd name="T0" fmla="*/ 0 w 135"/>
                  <a:gd name="T1" fmla="*/ 15 h 29"/>
                  <a:gd name="T2" fmla="*/ 0 w 135"/>
                  <a:gd name="T3" fmla="*/ 29 h 29"/>
                  <a:gd name="T4" fmla="*/ 135 w 135"/>
                  <a:gd name="T5" fmla="*/ 29 h 29"/>
                  <a:gd name="T6" fmla="*/ 135 w 135"/>
                  <a:gd name="T7" fmla="*/ 0 h 29"/>
                  <a:gd name="T8" fmla="*/ 0 w 135"/>
                  <a:gd name="T9" fmla="*/ 0 h 29"/>
                  <a:gd name="T10" fmla="*/ 0 w 135"/>
                  <a:gd name="T11" fmla="*/ 15 h 29"/>
                  <a:gd name="T12" fmla="*/ 0 60000 65536"/>
                  <a:gd name="T13" fmla="*/ 0 60000 65536"/>
                  <a:gd name="T14" fmla="*/ 0 60000 65536"/>
                  <a:gd name="T15" fmla="*/ 0 60000 65536"/>
                  <a:gd name="T16" fmla="*/ 0 60000 65536"/>
                  <a:gd name="T17" fmla="*/ 0 60000 65536"/>
                  <a:gd name="T18" fmla="*/ 0 w 135"/>
                  <a:gd name="T19" fmla="*/ 0 h 29"/>
                  <a:gd name="T20" fmla="*/ 135 w 13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35" h="29">
                    <a:moveTo>
                      <a:pt x="0" y="15"/>
                    </a:moveTo>
                    <a:lnTo>
                      <a:pt x="0" y="29"/>
                    </a:lnTo>
                    <a:lnTo>
                      <a:pt x="135" y="29"/>
                    </a:lnTo>
                    <a:lnTo>
                      <a:pt x="135" y="0"/>
                    </a:lnTo>
                    <a:lnTo>
                      <a:pt x="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9" name="Freeform 141"/>
              <p:cNvSpPr>
                <a:spLocks/>
              </p:cNvSpPr>
              <p:nvPr/>
            </p:nvSpPr>
            <p:spPr bwMode="auto">
              <a:xfrm>
                <a:off x="5044" y="1806"/>
                <a:ext cx="90" cy="72"/>
              </a:xfrm>
              <a:custGeom>
                <a:avLst/>
                <a:gdLst>
                  <a:gd name="T0" fmla="*/ 0 w 90"/>
                  <a:gd name="T1" fmla="*/ 36 h 72"/>
                  <a:gd name="T2" fmla="*/ 0 w 90"/>
                  <a:gd name="T3" fmla="*/ 72 h 72"/>
                  <a:gd name="T4" fmla="*/ 90 w 90"/>
                  <a:gd name="T5" fmla="*/ 36 h 72"/>
                  <a:gd name="T6" fmla="*/ 0 w 90"/>
                  <a:gd name="T7" fmla="*/ 0 h 72"/>
                  <a:gd name="T8" fmla="*/ 0 w 90"/>
                  <a:gd name="T9" fmla="*/ 36 h 72"/>
                  <a:gd name="T10" fmla="*/ 0 60000 65536"/>
                  <a:gd name="T11" fmla="*/ 0 60000 65536"/>
                  <a:gd name="T12" fmla="*/ 0 60000 65536"/>
                  <a:gd name="T13" fmla="*/ 0 60000 65536"/>
                  <a:gd name="T14" fmla="*/ 0 60000 65536"/>
                  <a:gd name="T15" fmla="*/ 0 w 90"/>
                  <a:gd name="T16" fmla="*/ 0 h 72"/>
                  <a:gd name="T17" fmla="*/ 90 w 90"/>
                  <a:gd name="T18" fmla="*/ 72 h 72"/>
                </a:gdLst>
                <a:ahLst/>
                <a:cxnLst>
                  <a:cxn ang="T10">
                    <a:pos x="T0" y="T1"/>
                  </a:cxn>
                  <a:cxn ang="T11">
                    <a:pos x="T2" y="T3"/>
                  </a:cxn>
                  <a:cxn ang="T12">
                    <a:pos x="T4" y="T5"/>
                  </a:cxn>
                  <a:cxn ang="T13">
                    <a:pos x="T6" y="T7"/>
                  </a:cxn>
                  <a:cxn ang="T14">
                    <a:pos x="T8" y="T9"/>
                  </a:cxn>
                </a:cxnLst>
                <a:rect l="T15" t="T16" r="T17" b="T18"/>
                <a:pathLst>
                  <a:path w="90" h="72">
                    <a:moveTo>
                      <a:pt x="0" y="36"/>
                    </a:moveTo>
                    <a:lnTo>
                      <a:pt x="0" y="72"/>
                    </a:lnTo>
                    <a:lnTo>
                      <a:pt x="90" y="36"/>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0" name="Freeform 142"/>
              <p:cNvSpPr>
                <a:spLocks/>
              </p:cNvSpPr>
              <p:nvPr/>
            </p:nvSpPr>
            <p:spPr bwMode="auto">
              <a:xfrm>
                <a:off x="4909" y="1827"/>
                <a:ext cx="135" cy="29"/>
              </a:xfrm>
              <a:custGeom>
                <a:avLst/>
                <a:gdLst>
                  <a:gd name="T0" fmla="*/ 0 w 135"/>
                  <a:gd name="T1" fmla="*/ 15 h 29"/>
                  <a:gd name="T2" fmla="*/ 0 w 135"/>
                  <a:gd name="T3" fmla="*/ 29 h 29"/>
                  <a:gd name="T4" fmla="*/ 135 w 135"/>
                  <a:gd name="T5" fmla="*/ 29 h 29"/>
                  <a:gd name="T6" fmla="*/ 135 w 135"/>
                  <a:gd name="T7" fmla="*/ 0 h 29"/>
                  <a:gd name="T8" fmla="*/ 0 w 135"/>
                  <a:gd name="T9" fmla="*/ 0 h 29"/>
                  <a:gd name="T10" fmla="*/ 0 w 135"/>
                  <a:gd name="T11" fmla="*/ 15 h 29"/>
                  <a:gd name="T12" fmla="*/ 0 60000 65536"/>
                  <a:gd name="T13" fmla="*/ 0 60000 65536"/>
                  <a:gd name="T14" fmla="*/ 0 60000 65536"/>
                  <a:gd name="T15" fmla="*/ 0 60000 65536"/>
                  <a:gd name="T16" fmla="*/ 0 60000 65536"/>
                  <a:gd name="T17" fmla="*/ 0 60000 65536"/>
                  <a:gd name="T18" fmla="*/ 0 w 135"/>
                  <a:gd name="T19" fmla="*/ 0 h 29"/>
                  <a:gd name="T20" fmla="*/ 135 w 13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35" h="29">
                    <a:moveTo>
                      <a:pt x="0" y="15"/>
                    </a:moveTo>
                    <a:lnTo>
                      <a:pt x="0" y="29"/>
                    </a:lnTo>
                    <a:lnTo>
                      <a:pt x="135" y="29"/>
                    </a:lnTo>
                    <a:lnTo>
                      <a:pt x="135" y="0"/>
                    </a:lnTo>
                    <a:lnTo>
                      <a:pt x="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7119" name="Rectangle 143"/>
            <p:cNvSpPr>
              <a:spLocks noChangeArrowheads="1"/>
            </p:cNvSpPr>
            <p:nvPr/>
          </p:nvSpPr>
          <p:spPr bwMode="auto">
            <a:xfrm>
              <a:off x="4105" y="2099"/>
              <a:ext cx="85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200" b="1">
                  <a:solidFill>
                    <a:srgbClr val="000000"/>
                  </a:solidFill>
                  <a:latin typeface="Times New Roman" pitchFamily="18" charset="0"/>
                </a:rPr>
                <a:t>Empfänger</a:t>
              </a:r>
              <a:endParaRPr lang="en-US">
                <a:latin typeface="Times New Roman" pitchFamily="18" charset="0"/>
              </a:endParaRPr>
            </a:p>
          </p:txBody>
        </p:sp>
        <p:sp>
          <p:nvSpPr>
            <p:cNvPr id="47120" name="Text Box 144"/>
            <p:cNvSpPr txBox="1">
              <a:spLocks noChangeArrowheads="1"/>
            </p:cNvSpPr>
            <p:nvPr/>
          </p:nvSpPr>
          <p:spPr bwMode="auto">
            <a:xfrm>
              <a:off x="4215" y="2313"/>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2400" i="1">
                  <a:latin typeface="Times New Roman" pitchFamily="18" charset="0"/>
                </a:rPr>
                <a:t>a  posteriori</a:t>
              </a:r>
            </a:p>
          </p:txBody>
        </p:sp>
      </p:grpSp>
      <p:sp>
        <p:nvSpPr>
          <p:cNvPr id="152722" name="Text Box 146"/>
          <p:cNvSpPr txBox="1">
            <a:spLocks noChangeArrowheads="1"/>
          </p:cNvSpPr>
          <p:nvPr/>
        </p:nvSpPr>
        <p:spPr bwMode="auto">
          <a:xfrm>
            <a:off x="411163" y="503555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latin typeface="Times New Roman" pitchFamily="18" charset="0"/>
              </a:rPr>
              <a:t>Klassifikation</a:t>
            </a:r>
            <a:endParaRPr lang="de-DE" sz="2400">
              <a:latin typeface="Times New Roman" pitchFamily="18" charset="0"/>
            </a:endParaRPr>
          </a:p>
          <a:p>
            <a:pPr>
              <a:lnSpc>
                <a:spcPct val="50000"/>
              </a:lnSpc>
            </a:pPr>
            <a:r>
              <a:rPr lang="fr-FR" sz="2400">
                <a:latin typeface="Times New Roman" pitchFamily="18" charset="0"/>
                <a:cs typeface="Times New Roman" pitchFamily="18" charset="0"/>
                <a:sym typeface="Symbol" pitchFamily="18" charset="2"/>
              </a:rPr>
              <a:t></a:t>
            </a:r>
            <a:r>
              <a:rPr lang="fr-FR" sz="2400" baseline="-25000">
                <a:latin typeface="Times New Roman" pitchFamily="18" charset="0"/>
                <a:cs typeface="Times New Roman" pitchFamily="18" charset="0"/>
                <a:sym typeface="Symbol" pitchFamily="18" charset="2"/>
              </a:rPr>
              <a:t>k</a:t>
            </a:r>
            <a:r>
              <a:rPr lang="fr-FR" sz="2400">
                <a:latin typeface="Times New Roman" pitchFamily="18" charset="0"/>
                <a:cs typeface="Times New Roman" pitchFamily="18" charset="0"/>
                <a:sym typeface="Symbol" pitchFamily="18" charset="2"/>
              </a:rPr>
              <a:t>: </a:t>
            </a:r>
            <a:r>
              <a:rPr lang="fr-FR" sz="2400">
                <a:latin typeface="Times New Roman" pitchFamily="18" charset="0"/>
                <a:cs typeface="Times New Roman" pitchFamily="18" charset="0"/>
              </a:rPr>
              <a:t>P(</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k</a:t>
            </a:r>
            <a:r>
              <a:rPr lang="fr-FR">
                <a:latin typeface="Times New Roman" pitchFamily="18" charset="0"/>
                <a:cs typeface="Times New Roman" pitchFamily="18" charset="0"/>
              </a:rPr>
              <a:t>|x</a:t>
            </a:r>
            <a:r>
              <a:rPr lang="fr-FR" sz="2400">
                <a:latin typeface="Times New Roman" pitchFamily="18" charset="0"/>
                <a:cs typeface="Times New Roman" pitchFamily="18" charset="0"/>
              </a:rPr>
              <a:t>)  = max</a:t>
            </a:r>
            <a:r>
              <a:rPr lang="fr-FR" sz="2400" baseline="-25000">
                <a:latin typeface="Times New Roman" pitchFamily="18" charset="0"/>
                <a:cs typeface="Times New Roman" pitchFamily="18" charset="0"/>
              </a:rPr>
              <a:t>j </a:t>
            </a:r>
            <a:r>
              <a:rPr lang="fr-FR" sz="2400">
                <a:latin typeface="Times New Roman" pitchFamily="18" charset="0"/>
                <a:cs typeface="Times New Roman" pitchFamily="18" charset="0"/>
              </a:rPr>
              <a:t>P(</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a:latin typeface="Times New Roman" pitchFamily="18" charset="0"/>
                <a:cs typeface="Times New Roman" pitchFamily="18" charset="0"/>
              </a:rPr>
              <a:t>|x</a:t>
            </a:r>
            <a:r>
              <a:rPr lang="fr-FR" sz="2400">
                <a:latin typeface="Times New Roman" pitchFamily="18" charset="0"/>
                <a:cs typeface="Times New Roman" pitchFamily="18" charset="0"/>
              </a:rPr>
              <a:t>)   		</a:t>
            </a:r>
            <a:r>
              <a:rPr lang="de-DE" i="1">
                <a:latin typeface="Times New Roman" pitchFamily="18" charset="0"/>
                <a:cs typeface="Times New Roman" pitchFamily="18" charset="0"/>
              </a:rPr>
              <a:t>Bayes-Klassifikation</a:t>
            </a:r>
            <a:r>
              <a:rPr lang="de-DE" sz="2400">
                <a:latin typeface="Times New Roman" pitchFamily="18" charset="0"/>
                <a:cs typeface="Times New Roman" pitchFamily="18" charset="0"/>
              </a:rPr>
              <a:t> </a:t>
            </a:r>
          </a:p>
        </p:txBody>
      </p:sp>
      <p:sp>
        <p:nvSpPr>
          <p:cNvPr id="152724" name="Text Box 148"/>
          <p:cNvSpPr txBox="1">
            <a:spLocks noChangeArrowheads="1"/>
          </p:cNvSpPr>
          <p:nvPr/>
        </p:nvSpPr>
        <p:spPr bwMode="auto">
          <a:xfrm>
            <a:off x="414338" y="5953125"/>
            <a:ext cx="7604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Wie </a:t>
            </a:r>
            <a:r>
              <a:rPr lang="de-DE" sz="2400"/>
              <a:t>erhalten</a:t>
            </a:r>
            <a:r>
              <a:rPr lang="de-DE" sz="2400" b="1"/>
              <a:t> </a:t>
            </a:r>
            <a:r>
              <a:rPr lang="de-DE" sz="2400"/>
              <a:t>wir</a:t>
            </a:r>
            <a:r>
              <a:rPr lang="de-DE" sz="2400" b="1"/>
              <a:t> </a:t>
            </a:r>
            <a:r>
              <a:rPr lang="fr-FR" sz="2800" b="1">
                <a:latin typeface="Times New Roman" pitchFamily="18" charset="0"/>
                <a:cs typeface="Times New Roman" pitchFamily="18" charset="0"/>
              </a:rPr>
              <a:t>P(</a:t>
            </a:r>
            <a:r>
              <a:rPr lang="de-DE" sz="2400" b="1">
                <a:latin typeface="Times New Roman" pitchFamily="18" charset="0"/>
                <a:cs typeface="Times New Roman" pitchFamily="18" charset="0"/>
                <a:sym typeface="Symbol" pitchFamily="18" charset="2"/>
              </a:rPr>
              <a:t></a:t>
            </a:r>
            <a:r>
              <a:rPr lang="fr-FR" sz="2400" b="1" baseline="-30000">
                <a:latin typeface="Times New Roman" pitchFamily="18" charset="0"/>
                <a:cs typeface="Times New Roman" pitchFamily="18" charset="0"/>
              </a:rPr>
              <a:t>j</a:t>
            </a:r>
            <a:r>
              <a:rPr lang="fr-FR" sz="2400" b="1">
                <a:latin typeface="Times New Roman" pitchFamily="18" charset="0"/>
                <a:cs typeface="Times New Roman" pitchFamily="18" charset="0"/>
              </a:rPr>
              <a:t>|x</a:t>
            </a:r>
            <a:r>
              <a:rPr lang="fr-FR" sz="2800" b="1">
                <a:latin typeface="Times New Roman" pitchFamily="18" charset="0"/>
                <a:cs typeface="Times New Roman" pitchFamily="18" charset="0"/>
              </a:rPr>
              <a:t>)  ?</a:t>
            </a:r>
            <a:endParaRPr lang="de-DE" sz="2800" b="1">
              <a:latin typeface="Times New Roman" pitchFamily="18" charset="0"/>
              <a:cs typeface="Times New Roman" pitchFamily="18" charset="0"/>
            </a:endParaRPr>
          </a:p>
        </p:txBody>
      </p:sp>
      <p:sp>
        <p:nvSpPr>
          <p:cNvPr id="47117" name="Text Box 149"/>
          <p:cNvSpPr txBox="1">
            <a:spLocks noChangeArrowheads="1"/>
          </p:cNvSpPr>
          <p:nvPr/>
        </p:nvSpPr>
        <p:spPr bwMode="auto">
          <a:xfrm>
            <a:off x="406400" y="4216400"/>
            <a:ext cx="8343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Notation</a:t>
            </a:r>
            <a:r>
              <a:rPr lang="de-DE"/>
              <a:t>: 	Mustermenge </a:t>
            </a:r>
            <a:r>
              <a:rPr lang="fr-FR">
                <a:sym typeface="Symbol" pitchFamily="18" charset="2"/>
              </a:rPr>
              <a:t> = {</a:t>
            </a:r>
            <a:r>
              <a:rPr lang="fr-FR" b="1">
                <a:sym typeface="Symbol" pitchFamily="18" charset="2"/>
              </a:rPr>
              <a:t>x</a:t>
            </a:r>
            <a:r>
              <a:rPr lang="fr-FR">
                <a:sym typeface="Symbol" pitchFamily="18" charset="2"/>
              </a:rPr>
              <a:t>}, unterteilt in Klassen </a:t>
            </a:r>
            <a:r>
              <a:rPr lang="fr-FR" baseline="-25000">
                <a:sym typeface="Symbol" pitchFamily="18" charset="2"/>
              </a:rPr>
              <a:t>i</a:t>
            </a:r>
          </a:p>
          <a:p>
            <a:pPr>
              <a:lnSpc>
                <a:spcPct val="70000"/>
              </a:lnSpc>
            </a:pPr>
            <a:r>
              <a:rPr lang="fr-FR" baseline="-25000">
                <a:sym typeface="Symbol" pitchFamily="18" charset="2"/>
              </a:rPr>
              <a:t>		 </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k</a:t>
            </a:r>
            <a:r>
              <a:rPr lang="fr-FR">
                <a:latin typeface="Times New Roman" pitchFamily="18" charset="0"/>
                <a:cs typeface="Times New Roman" pitchFamily="18" charset="0"/>
              </a:rPr>
              <a:t> = </a:t>
            </a:r>
            <a:r>
              <a:rPr lang="en-US"/>
              <a:t>"</a:t>
            </a:r>
            <a:r>
              <a:rPr lang="fr-FR"/>
              <a:t> </a:t>
            </a:r>
            <a:r>
              <a:rPr lang="fr-FR">
                <a:latin typeface="Times New Roman" pitchFamily="18" charset="0"/>
                <a:cs typeface="Times New Roman" pitchFamily="18" charset="0"/>
              </a:rPr>
              <a:t>Klasse </a:t>
            </a:r>
            <a:r>
              <a:rPr lang="fr-FR" i="1">
                <a:latin typeface="Times New Roman" pitchFamily="18" charset="0"/>
                <a:cs typeface="Times New Roman" pitchFamily="18" charset="0"/>
              </a:rPr>
              <a:t>k</a:t>
            </a:r>
            <a:r>
              <a:rPr lang="fr-FR">
                <a:latin typeface="Times New Roman" pitchFamily="18" charset="0"/>
                <a:cs typeface="Times New Roman" pitchFamily="18" charset="0"/>
              </a:rPr>
              <a:t> liegt vor </a:t>
            </a:r>
            <a:r>
              <a:rPr lang="en-US">
                <a:latin typeface="Times New Roman" pitchFamily="18" charset="0"/>
                <a:cs typeface="Times New Roman" pitchFamily="18" charset="0"/>
              </a:rPr>
              <a:t>"</a:t>
            </a:r>
            <a:r>
              <a:rPr lang="fr-FR">
                <a:latin typeface="Times New Roman" pitchFamily="18" charset="0"/>
                <a:cs typeface="Times New Roman" pitchFamily="18" charset="0"/>
              </a:rPr>
              <a:t> </a:t>
            </a:r>
            <a:endParaRPr lang="de-DE">
              <a:latin typeface="Times New Roman" pitchFamily="18" charset="0"/>
              <a:cs typeface="Times New Roman" pitchFamily="18" charset="0"/>
            </a:endParaRPr>
          </a:p>
        </p:txBody>
      </p:sp>
    </p:spTree>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3" name="LAS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27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2724"/>
                                        </p:tgtEl>
                                        <p:attrNameLst>
                                          <p:attrName>style.visibility</p:attrName>
                                        </p:attrNameLst>
                                      </p:cBhvr>
                                      <p:to>
                                        <p:strVal val="visible"/>
                                      </p:to>
                                    </p:set>
                                    <p:animEffect transition="in" filter="fade">
                                      <p:cBhvr>
                                        <p:cTn id="35" dur="1000"/>
                                        <p:tgtEl>
                                          <p:spTgt spid="152724"/>
                                        </p:tgtEl>
                                      </p:cBhvr>
                                    </p:animEffect>
                                    <p:anim calcmode="lin" valueType="num">
                                      <p:cBhvr>
                                        <p:cTn id="36" dur="1000" fill="hold"/>
                                        <p:tgtEl>
                                          <p:spTgt spid="152724"/>
                                        </p:tgtEl>
                                        <p:attrNameLst>
                                          <p:attrName>ppt_x</p:attrName>
                                        </p:attrNameLst>
                                      </p:cBhvr>
                                      <p:tavLst>
                                        <p:tav tm="0">
                                          <p:val>
                                            <p:strVal val="#ppt_x"/>
                                          </p:val>
                                        </p:tav>
                                        <p:tav tm="100000">
                                          <p:val>
                                            <p:strVal val="#ppt_x"/>
                                          </p:val>
                                        </p:tav>
                                      </p:tavLst>
                                    </p:anim>
                                    <p:anim calcmode="lin" valueType="num">
                                      <p:cBhvr>
                                        <p:cTn id="37" dur="900" decel="100000" fill="hold"/>
                                        <p:tgtEl>
                                          <p:spTgt spid="1527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27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22" grpId="0"/>
      <p:bldP spid="1527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48131"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E0B9A1DD-CB6B-4142-895B-03871A02C5F3}" type="slidenum">
              <a:rPr lang="de-DE" sz="1000"/>
              <a:pPr>
                <a:spcBef>
                  <a:spcPct val="0"/>
                </a:spcBef>
              </a:pPr>
              <a:t>52</a:t>
            </a:fld>
            <a:r>
              <a:rPr lang="de-DE" sz="1000"/>
              <a:t> -</a:t>
            </a:r>
          </a:p>
        </p:txBody>
      </p:sp>
      <p:sp>
        <p:nvSpPr>
          <p:cNvPr id="48132" name="Rectangle 2"/>
          <p:cNvSpPr>
            <a:spLocks noGrp="1" noChangeArrowheads="1"/>
          </p:cNvSpPr>
          <p:nvPr>
            <p:ph type="title" idx="4294967295"/>
          </p:nvPr>
        </p:nvSpPr>
        <p:spPr/>
        <p:txBody>
          <a:bodyPr/>
          <a:lstStyle/>
          <a:p>
            <a:r>
              <a:rPr lang="de-DE" smtClean="0"/>
              <a:t>Stochastische Klassifikation</a:t>
            </a:r>
          </a:p>
        </p:txBody>
      </p:sp>
      <p:sp>
        <p:nvSpPr>
          <p:cNvPr id="153613" name="Text Box 13"/>
          <p:cNvSpPr txBox="1">
            <a:spLocks noChangeArrowheads="1"/>
          </p:cNvSpPr>
          <p:nvPr/>
        </p:nvSpPr>
        <p:spPr bwMode="auto">
          <a:xfrm>
            <a:off x="552450" y="1330325"/>
            <a:ext cx="83058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fr-FR" sz="2800"/>
              <a:t>P(</a:t>
            </a:r>
            <a:r>
              <a:rPr lang="de-DE" sz="2800">
                <a:sym typeface="Symbol" pitchFamily="18" charset="2"/>
              </a:rPr>
              <a:t></a:t>
            </a:r>
            <a:r>
              <a:rPr lang="fr-FR" sz="2800" baseline="-25000"/>
              <a:t>j</a:t>
            </a:r>
            <a:r>
              <a:rPr lang="fr-FR" sz="2800"/>
              <a:t>|</a:t>
            </a:r>
            <a:r>
              <a:rPr lang="fr-FR" sz="2800" b="1"/>
              <a:t>x</a:t>
            </a:r>
            <a:r>
              <a:rPr lang="fr-FR" sz="2800"/>
              <a:t>) = ?</a:t>
            </a:r>
          </a:p>
          <a:p>
            <a:pPr>
              <a:lnSpc>
                <a:spcPct val="170000"/>
              </a:lnSpc>
            </a:pPr>
            <a:r>
              <a:rPr lang="de-DE" sz="2400" b="1"/>
              <a:t>Bekannte Quellen</a:t>
            </a:r>
            <a:endParaRPr lang="de-DE" sz="2800" b="1">
              <a:latin typeface="Times New Roman" pitchFamily="18" charset="0"/>
            </a:endParaRPr>
          </a:p>
          <a:p>
            <a:pPr>
              <a:lnSpc>
                <a:spcPct val="70000"/>
              </a:lnSpc>
            </a:pPr>
            <a:r>
              <a:rPr lang="fr-FR" sz="2400">
                <a:cs typeface="Times New Roman" pitchFamily="18" charset="0"/>
              </a:rPr>
              <a:t>Sei</a:t>
            </a:r>
            <a:r>
              <a:rPr lang="fr-FR" sz="2400">
                <a:latin typeface="Times New Roman" pitchFamily="18" charset="0"/>
                <a:cs typeface="Times New Roman" pitchFamily="18" charset="0"/>
              </a:rPr>
              <a:t> 	</a:t>
            </a:r>
            <a:r>
              <a:rPr lang="fr-FR" sz="2400" i="1">
                <a:cs typeface="Times New Roman" pitchFamily="18" charset="0"/>
              </a:rPr>
              <a:t>a-priori</a:t>
            </a:r>
            <a:r>
              <a:rPr lang="fr-FR" sz="2400">
                <a:latin typeface="Times New Roman" pitchFamily="18" charset="0"/>
                <a:cs typeface="Times New Roman" pitchFamily="18" charset="0"/>
              </a:rPr>
              <a:t>  P(</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sz="2400">
                <a:latin typeface="Times New Roman" pitchFamily="18" charset="0"/>
                <a:cs typeface="Times New Roman" pitchFamily="18" charset="0"/>
              </a:rPr>
              <a:t>), P(</a:t>
            </a:r>
            <a:r>
              <a:rPr lang="fr-FR" b="1">
                <a:latin typeface="Times New Roman" pitchFamily="18" charset="0"/>
                <a:cs typeface="Times New Roman" pitchFamily="18" charset="0"/>
              </a:rPr>
              <a:t>x</a:t>
            </a:r>
            <a:r>
              <a:rPr lang="fr-FR">
                <a:latin typeface="Times New Roman" pitchFamily="18" charset="0"/>
                <a:cs typeface="Times New Roman" pitchFamily="18" charset="0"/>
              </a:rPr>
              <a:t>|</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sz="2400">
                <a:latin typeface="Times New Roman" pitchFamily="18" charset="0"/>
                <a:cs typeface="Times New Roman" pitchFamily="18" charset="0"/>
              </a:rPr>
              <a:t>), P(</a:t>
            </a:r>
            <a:r>
              <a:rPr lang="fr-FR" b="1">
                <a:latin typeface="Times New Roman" pitchFamily="18" charset="0"/>
                <a:cs typeface="Times New Roman" pitchFamily="18" charset="0"/>
              </a:rPr>
              <a:t>x</a:t>
            </a:r>
            <a:r>
              <a:rPr lang="fr-FR" sz="2400">
                <a:latin typeface="Times New Roman" pitchFamily="18" charset="0"/>
                <a:cs typeface="Times New Roman" pitchFamily="18" charset="0"/>
              </a:rPr>
              <a:t>) </a:t>
            </a:r>
            <a:r>
              <a:rPr lang="fr-FR" sz="2400">
                <a:cs typeface="Times New Roman" pitchFamily="18" charset="0"/>
              </a:rPr>
              <a:t>bekannt</a:t>
            </a:r>
            <a:r>
              <a:rPr lang="fr-FR" sz="2400">
                <a:latin typeface="Times New Roman" pitchFamily="18" charset="0"/>
                <a:cs typeface="Times New Roman" pitchFamily="18" charset="0"/>
              </a:rPr>
              <a:t> </a:t>
            </a:r>
          </a:p>
          <a:p>
            <a:pPr>
              <a:lnSpc>
                <a:spcPct val="70000"/>
              </a:lnSpc>
            </a:pPr>
            <a:r>
              <a:rPr lang="fr-FR" sz="2400">
                <a:cs typeface="Times New Roman" pitchFamily="18" charset="0"/>
              </a:rPr>
              <a:t>und</a:t>
            </a:r>
            <a:r>
              <a:rPr lang="fr-FR" sz="2400">
                <a:latin typeface="Times New Roman" pitchFamily="18" charset="0"/>
                <a:cs typeface="Times New Roman" pitchFamily="18" charset="0"/>
              </a:rPr>
              <a:t>	P(</a:t>
            </a:r>
            <a:r>
              <a:rPr lang="fr-FR" b="1">
                <a:latin typeface="Times New Roman" pitchFamily="18" charset="0"/>
                <a:cs typeface="Times New Roman" pitchFamily="18" charset="0"/>
              </a:rPr>
              <a:t>x</a:t>
            </a:r>
            <a:r>
              <a:rPr lang="fr-FR">
                <a:latin typeface="Times New Roman" pitchFamily="18" charset="0"/>
                <a:cs typeface="Times New Roman" pitchFamily="18" charset="0"/>
              </a:rPr>
              <a:t>, </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sz="2400">
                <a:latin typeface="Times New Roman" pitchFamily="18" charset="0"/>
                <a:cs typeface="Times New Roman" pitchFamily="18" charset="0"/>
              </a:rPr>
              <a:t>) = P(</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a:latin typeface="Times New Roman" pitchFamily="18" charset="0"/>
                <a:cs typeface="Times New Roman" pitchFamily="18" charset="0"/>
              </a:rPr>
              <a:t>|</a:t>
            </a:r>
            <a:r>
              <a:rPr lang="fr-FR" b="1">
                <a:latin typeface="Times New Roman" pitchFamily="18" charset="0"/>
                <a:cs typeface="Times New Roman" pitchFamily="18" charset="0"/>
              </a:rPr>
              <a:t>x</a:t>
            </a:r>
            <a:r>
              <a:rPr lang="fr-FR" sz="2400">
                <a:latin typeface="Times New Roman" pitchFamily="18" charset="0"/>
                <a:cs typeface="Times New Roman" pitchFamily="18" charset="0"/>
              </a:rPr>
              <a:t>)P(</a:t>
            </a:r>
            <a:r>
              <a:rPr lang="fr-FR" b="1">
                <a:latin typeface="Times New Roman" pitchFamily="18" charset="0"/>
                <a:cs typeface="Times New Roman" pitchFamily="18" charset="0"/>
              </a:rPr>
              <a:t>x</a:t>
            </a:r>
            <a:r>
              <a:rPr lang="fr-FR" sz="2400">
                <a:latin typeface="Times New Roman" pitchFamily="18" charset="0"/>
                <a:cs typeface="Times New Roman" pitchFamily="18" charset="0"/>
              </a:rPr>
              <a:t>) = P(</a:t>
            </a:r>
            <a:r>
              <a:rPr lang="fr-FR" b="1">
                <a:latin typeface="Times New Roman" pitchFamily="18" charset="0"/>
                <a:cs typeface="Times New Roman" pitchFamily="18" charset="0"/>
              </a:rPr>
              <a:t>x</a:t>
            </a:r>
            <a:r>
              <a:rPr lang="fr-FR">
                <a:latin typeface="Times New Roman" pitchFamily="18" charset="0"/>
                <a:cs typeface="Times New Roman" pitchFamily="18" charset="0"/>
              </a:rPr>
              <a:t>|</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sz="2400">
                <a:latin typeface="Times New Roman" pitchFamily="18" charset="0"/>
                <a:cs typeface="Times New Roman" pitchFamily="18" charset="0"/>
              </a:rPr>
              <a:t>)P(</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sz="2400">
                <a:latin typeface="Times New Roman" pitchFamily="18" charset="0"/>
                <a:cs typeface="Times New Roman" pitchFamily="18" charset="0"/>
              </a:rPr>
              <a:t>)</a:t>
            </a:r>
          </a:p>
          <a:p>
            <a:pPr>
              <a:lnSpc>
                <a:spcPct val="70000"/>
              </a:lnSpc>
            </a:pPr>
            <a:r>
              <a:rPr lang="fr-FR" sz="2400">
                <a:cs typeface="Times New Roman" pitchFamily="18" charset="0"/>
              </a:rPr>
              <a:t>so ist</a:t>
            </a:r>
            <a:r>
              <a:rPr lang="fr-FR" sz="2400">
                <a:latin typeface="Times New Roman" pitchFamily="18" charset="0"/>
                <a:cs typeface="Times New Roman" pitchFamily="18" charset="0"/>
              </a:rPr>
              <a:t>	P(</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a:latin typeface="Times New Roman" pitchFamily="18" charset="0"/>
                <a:cs typeface="Times New Roman" pitchFamily="18" charset="0"/>
              </a:rPr>
              <a:t>|</a:t>
            </a:r>
            <a:r>
              <a:rPr lang="fr-FR" b="1">
                <a:latin typeface="Times New Roman" pitchFamily="18" charset="0"/>
                <a:cs typeface="Times New Roman" pitchFamily="18" charset="0"/>
              </a:rPr>
              <a:t>x</a:t>
            </a:r>
            <a:r>
              <a:rPr lang="fr-FR" sz="2400">
                <a:latin typeface="Times New Roman" pitchFamily="18" charset="0"/>
                <a:cs typeface="Times New Roman" pitchFamily="18" charset="0"/>
              </a:rPr>
              <a:t>) = P(</a:t>
            </a:r>
            <a:r>
              <a:rPr lang="fr-FR" b="1">
                <a:latin typeface="Times New Roman" pitchFamily="18" charset="0"/>
                <a:cs typeface="Times New Roman" pitchFamily="18" charset="0"/>
              </a:rPr>
              <a:t>x</a:t>
            </a:r>
            <a:r>
              <a:rPr lang="fr-FR">
                <a:latin typeface="Times New Roman" pitchFamily="18" charset="0"/>
                <a:cs typeface="Times New Roman" pitchFamily="18" charset="0"/>
              </a:rPr>
              <a:t>|</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sz="2400">
                <a:latin typeface="Times New Roman" pitchFamily="18" charset="0"/>
                <a:cs typeface="Times New Roman" pitchFamily="18" charset="0"/>
              </a:rPr>
              <a:t>)P(</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sz="2400">
                <a:latin typeface="Times New Roman" pitchFamily="18" charset="0"/>
                <a:cs typeface="Times New Roman" pitchFamily="18" charset="0"/>
              </a:rPr>
              <a:t>) / P(</a:t>
            </a:r>
            <a:r>
              <a:rPr lang="fr-FR" b="1">
                <a:latin typeface="Times New Roman" pitchFamily="18" charset="0"/>
                <a:cs typeface="Times New Roman" pitchFamily="18" charset="0"/>
              </a:rPr>
              <a:t>x</a:t>
            </a:r>
            <a:r>
              <a:rPr lang="fr-FR" sz="2400">
                <a:latin typeface="Times New Roman" pitchFamily="18" charset="0"/>
                <a:cs typeface="Times New Roman" pitchFamily="18" charset="0"/>
              </a:rPr>
              <a:t>)       </a:t>
            </a:r>
            <a:r>
              <a:rPr lang="fr-FR" sz="2400">
                <a:cs typeface="Times New Roman" pitchFamily="18" charset="0"/>
              </a:rPr>
              <a:t>mit</a:t>
            </a:r>
            <a:r>
              <a:rPr lang="fr-FR" sz="2400">
                <a:latin typeface="Times New Roman" pitchFamily="18" charset="0"/>
                <a:cs typeface="Times New Roman" pitchFamily="18" charset="0"/>
              </a:rPr>
              <a:t> P(</a:t>
            </a:r>
            <a:r>
              <a:rPr lang="fr-FR" b="1">
                <a:latin typeface="Times New Roman" pitchFamily="18" charset="0"/>
                <a:cs typeface="Times New Roman" pitchFamily="18" charset="0"/>
              </a:rPr>
              <a:t>x</a:t>
            </a:r>
            <a:r>
              <a:rPr lang="fr-FR" sz="2400">
                <a:latin typeface="Times New Roman" pitchFamily="18" charset="0"/>
                <a:cs typeface="Times New Roman" pitchFamily="18" charset="0"/>
              </a:rPr>
              <a:t>) = </a:t>
            </a:r>
            <a:r>
              <a:rPr lang="de-DE" sz="3600">
                <a:solidFill>
                  <a:srgbClr val="000000"/>
                </a:solidFill>
                <a:latin typeface="Times New Roman" pitchFamily="18" charset="0"/>
                <a:cs typeface="Times New Roman" pitchFamily="18" charset="0"/>
                <a:sym typeface="Symbol" pitchFamily="18" charset="2"/>
              </a:rPr>
              <a:t></a:t>
            </a:r>
            <a:r>
              <a:rPr lang="it-IT" baseline="-30000">
                <a:solidFill>
                  <a:srgbClr val="000000"/>
                </a:solidFill>
                <a:latin typeface="TIMES" charset="0"/>
                <a:cs typeface="Times New Roman" pitchFamily="18" charset="0"/>
              </a:rPr>
              <a:t>j</a:t>
            </a:r>
            <a:r>
              <a:rPr lang="it-IT" sz="2400">
                <a:latin typeface="Times New Roman" pitchFamily="18" charset="0"/>
                <a:cs typeface="Times New Roman" pitchFamily="18" charset="0"/>
              </a:rPr>
              <a:t> </a:t>
            </a:r>
            <a:r>
              <a:rPr lang="fr-FR" sz="2400">
                <a:latin typeface="Times New Roman" pitchFamily="18" charset="0"/>
                <a:cs typeface="Times New Roman" pitchFamily="18" charset="0"/>
              </a:rPr>
              <a:t>P(</a:t>
            </a:r>
            <a:r>
              <a:rPr lang="fr-FR" b="1">
                <a:latin typeface="Times New Roman" pitchFamily="18" charset="0"/>
                <a:cs typeface="Times New Roman" pitchFamily="18" charset="0"/>
              </a:rPr>
              <a:t>x</a:t>
            </a:r>
            <a:r>
              <a:rPr lang="fr-FR">
                <a:latin typeface="Times New Roman" pitchFamily="18" charset="0"/>
                <a:cs typeface="Times New Roman" pitchFamily="18" charset="0"/>
              </a:rPr>
              <a:t>|</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sz="2400">
                <a:latin typeface="Times New Roman" pitchFamily="18" charset="0"/>
                <a:cs typeface="Times New Roman" pitchFamily="18" charset="0"/>
              </a:rPr>
              <a:t>)P(</a:t>
            </a:r>
            <a:r>
              <a:rPr lang="de-DE">
                <a:latin typeface="Times New Roman" pitchFamily="18" charset="0"/>
                <a:cs typeface="Times New Roman" pitchFamily="18" charset="0"/>
                <a:sym typeface="Symbol" pitchFamily="18" charset="2"/>
              </a:rPr>
              <a:t></a:t>
            </a:r>
            <a:r>
              <a:rPr lang="fr-FR" baseline="-30000">
                <a:latin typeface="Times New Roman" pitchFamily="18" charset="0"/>
                <a:cs typeface="Times New Roman" pitchFamily="18" charset="0"/>
              </a:rPr>
              <a:t>j</a:t>
            </a:r>
            <a:r>
              <a:rPr lang="fr-FR" sz="2400">
                <a:latin typeface="Times New Roman" pitchFamily="18" charset="0"/>
                <a:cs typeface="Times New Roman" pitchFamily="18" charset="0"/>
              </a:rPr>
              <a:t>)</a:t>
            </a:r>
          </a:p>
          <a:p>
            <a:pPr>
              <a:lnSpc>
                <a:spcPct val="110000"/>
              </a:lnSpc>
            </a:pPr>
            <a:r>
              <a:rPr lang="fr-FR" sz="2400" b="1">
                <a:latin typeface="Times New Roman" pitchFamily="18" charset="0"/>
                <a:cs typeface="Times New Roman" pitchFamily="18" charset="0"/>
              </a:rPr>
              <a:t>Aufgabe !</a:t>
            </a:r>
            <a:endParaRPr lang="de-DE" sz="2400" b="1">
              <a:latin typeface="Times New Roman" pitchFamily="18" charset="0"/>
              <a:cs typeface="Times New Roman" pitchFamily="18" charset="0"/>
            </a:endParaRPr>
          </a:p>
        </p:txBody>
      </p:sp>
      <p:sp>
        <p:nvSpPr>
          <p:cNvPr id="153615" name="Text Box 15"/>
          <p:cNvSpPr txBox="1">
            <a:spLocks noChangeArrowheads="1"/>
          </p:cNvSpPr>
          <p:nvPr/>
        </p:nvSpPr>
        <p:spPr bwMode="auto">
          <a:xfrm>
            <a:off x="593725" y="5026025"/>
            <a:ext cx="7953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dirty="0"/>
              <a:t>Unbekannte</a:t>
            </a:r>
            <a:r>
              <a:rPr lang="de-DE" sz="2400" dirty="0"/>
              <a:t> </a:t>
            </a:r>
            <a:r>
              <a:rPr lang="de-DE" sz="2400" b="1" dirty="0"/>
              <a:t>Quellen</a:t>
            </a:r>
          </a:p>
          <a:p>
            <a:r>
              <a:rPr lang="de-DE" sz="2400" i="1" dirty="0"/>
              <a:t>A-posteriori </a:t>
            </a:r>
            <a:r>
              <a:rPr lang="de-DE" i="1" dirty="0"/>
              <a:t>  </a:t>
            </a:r>
            <a:r>
              <a:rPr lang="fr-FR" sz="2400" dirty="0">
                <a:latin typeface="Times New Roman" pitchFamily="18" charset="0"/>
                <a:cs typeface="Times New Roman" pitchFamily="18" charset="0"/>
              </a:rPr>
              <a:t>P(</a:t>
            </a:r>
            <a:r>
              <a:rPr lang="de-DE" dirty="0">
                <a:latin typeface="Times New Roman" pitchFamily="18" charset="0"/>
                <a:cs typeface="Times New Roman" pitchFamily="18" charset="0"/>
                <a:sym typeface="Symbol" pitchFamily="18" charset="2"/>
              </a:rPr>
              <a:t></a:t>
            </a:r>
            <a:r>
              <a:rPr lang="fr-FR" baseline="-30000" dirty="0" err="1">
                <a:latin typeface="Times New Roman" pitchFamily="18" charset="0"/>
                <a:cs typeface="Times New Roman" pitchFamily="18" charset="0"/>
              </a:rPr>
              <a:t>j</a:t>
            </a:r>
            <a:r>
              <a:rPr lang="fr-FR" dirty="0" err="1">
                <a:latin typeface="Times New Roman" pitchFamily="18" charset="0"/>
                <a:cs typeface="Times New Roman" pitchFamily="18" charset="0"/>
              </a:rPr>
              <a:t>|</a:t>
            </a:r>
            <a:r>
              <a:rPr lang="fr-FR" b="1" dirty="0" err="1">
                <a:latin typeface="Times New Roman" pitchFamily="18" charset="0"/>
                <a:cs typeface="Times New Roman" pitchFamily="18" charset="0"/>
              </a:rPr>
              <a:t>x</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lernen</a:t>
            </a:r>
            <a:r>
              <a:rPr lang="fr-FR" sz="2400" dirty="0">
                <a:latin typeface="Times New Roman" pitchFamily="18" charset="0"/>
                <a:cs typeface="Times New Roman" pitchFamily="18" charset="0"/>
              </a:rPr>
              <a:t> !       </a:t>
            </a:r>
            <a:endParaRPr lang="fr-FR" sz="2400" dirty="0" smtClean="0">
              <a:latin typeface="Times New Roman" pitchFamily="18" charset="0"/>
              <a:cs typeface="Times New Roman" pitchFamily="18" charset="0"/>
            </a:endParaRPr>
          </a:p>
          <a:p>
            <a:r>
              <a:rPr lang="fr-FR" sz="2400" i="1" dirty="0" err="1" smtClean="0">
                <a:latin typeface="Times New Roman" pitchFamily="18" charset="0"/>
                <a:cs typeface="Times New Roman" pitchFamily="18" charset="0"/>
              </a:rPr>
              <a:t>Zielfunktion</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Messung</a:t>
            </a:r>
            <a:r>
              <a:rPr lang="fr-FR" sz="2400" i="1" dirty="0" smtClean="0">
                <a:latin typeface="Times New Roman" pitchFamily="18" charset="0"/>
                <a:cs typeface="Times New Roman" pitchFamily="18" charset="0"/>
              </a:rPr>
              <a:t> der </a:t>
            </a:r>
            <a:r>
              <a:rPr lang="fr-FR" sz="2400" i="1" dirty="0" err="1" smtClean="0">
                <a:latin typeface="Times New Roman" pitchFamily="18" charset="0"/>
                <a:cs typeface="Times New Roman" pitchFamily="18" charset="0"/>
              </a:rPr>
              <a:t>Klassifikationsleistung</a:t>
            </a:r>
            <a:r>
              <a:rPr lang="fr-FR" sz="2400" i="1" dirty="0" smtClean="0">
                <a:latin typeface="Times New Roman" pitchFamily="18" charset="0"/>
                <a:cs typeface="Times New Roman" pitchFamily="18" charset="0"/>
              </a:rPr>
              <a:t> </a:t>
            </a:r>
            <a:r>
              <a:rPr lang="fr-FR" sz="2400" i="1" dirty="0">
                <a:latin typeface="Times New Roman" pitchFamily="18" charset="0"/>
                <a:cs typeface="Times New Roman" pitchFamily="18" charset="0"/>
              </a:rPr>
              <a:t>?</a:t>
            </a:r>
            <a:endParaRPr lang="de-DE" sz="2400"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1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r>
              <a:rPr lang="de-DE" smtClean="0"/>
              <a:t>Klassifikationsleistung</a:t>
            </a:r>
          </a:p>
        </p:txBody>
      </p:sp>
      <p:sp>
        <p:nvSpPr>
          <p:cNvPr id="49157" name="Rectangle 3"/>
          <p:cNvSpPr>
            <a:spLocks noGrp="1" noChangeArrowheads="1"/>
          </p:cNvSpPr>
          <p:nvPr>
            <p:ph type="body" idx="1"/>
          </p:nvPr>
        </p:nvSpPr>
        <p:spPr>
          <a:xfrm>
            <a:off x="485775" y="1295400"/>
            <a:ext cx="8429625" cy="4746625"/>
          </a:xfrm>
        </p:spPr>
        <p:txBody>
          <a:bodyPr/>
          <a:lstStyle/>
          <a:p>
            <a:pPr>
              <a:lnSpc>
                <a:spcPct val="110000"/>
              </a:lnSpc>
              <a:buFontTx/>
              <a:buNone/>
              <a:tabLst>
                <a:tab pos="1619250" algn="l"/>
                <a:tab pos="2955925" algn="l"/>
                <a:tab pos="5238750" algn="l"/>
              </a:tabLst>
            </a:pPr>
            <a:r>
              <a:rPr lang="de-DE" dirty="0" smtClean="0"/>
              <a:t>Diagnose-Situation</a:t>
            </a:r>
            <a:endParaRPr lang="de-DE" sz="2000" dirty="0" smtClean="0"/>
          </a:p>
          <a:p>
            <a:pPr>
              <a:lnSpc>
                <a:spcPct val="130000"/>
              </a:lnSpc>
              <a:buFontTx/>
              <a:buNone/>
              <a:tabLst>
                <a:tab pos="1619250" algn="l"/>
                <a:tab pos="2955925" algn="l"/>
                <a:tab pos="5238750" algn="l"/>
              </a:tabLst>
            </a:pPr>
            <a:endParaRPr lang="de-DE" dirty="0" smtClean="0"/>
          </a:p>
          <a:p>
            <a:pPr>
              <a:lnSpc>
                <a:spcPct val="40000"/>
              </a:lnSpc>
              <a:buFontTx/>
              <a:buNone/>
              <a:tabLst>
                <a:tab pos="1619250" algn="l"/>
                <a:tab pos="2955925" algn="l"/>
                <a:tab pos="5238750" algn="l"/>
              </a:tabLst>
            </a:pPr>
            <a:r>
              <a:rPr lang="de-DE" sz="1800" dirty="0" smtClean="0"/>
              <a:t>(</a:t>
            </a:r>
            <a:r>
              <a:rPr lang="de-DE" sz="1800" i="1" dirty="0" smtClean="0"/>
              <a:t>Diagnose</a:t>
            </a:r>
            <a:r>
              <a:rPr lang="de-DE" sz="1800" dirty="0" smtClean="0"/>
              <a:t>, </a:t>
            </a:r>
            <a:r>
              <a:rPr lang="de-DE" sz="1800" i="1" dirty="0" smtClean="0"/>
              <a:t>Realität</a:t>
            </a:r>
            <a:r>
              <a:rPr lang="de-DE" sz="1800" dirty="0" smtClean="0"/>
              <a:t>)</a:t>
            </a:r>
            <a:r>
              <a:rPr lang="de-DE" b="0" dirty="0" smtClean="0"/>
              <a:t>     	</a:t>
            </a:r>
            <a:r>
              <a:rPr lang="de-DE" b="0" i="1" dirty="0" smtClean="0"/>
              <a:t>Name</a:t>
            </a:r>
            <a:r>
              <a:rPr lang="de-DE" b="0" dirty="0" smtClean="0"/>
              <a:t>	</a:t>
            </a:r>
            <a:r>
              <a:rPr lang="de-DE" b="0" i="1" dirty="0" smtClean="0"/>
              <a:t>Wahrscheinlichkeit</a:t>
            </a:r>
          </a:p>
          <a:p>
            <a:pPr>
              <a:lnSpc>
                <a:spcPct val="130000"/>
              </a:lnSpc>
              <a:spcBef>
                <a:spcPct val="5000"/>
              </a:spcBef>
              <a:buFontTx/>
              <a:buNone/>
              <a:tabLst>
                <a:tab pos="1619250" algn="l"/>
                <a:tab pos="2955925" algn="l"/>
                <a:tab pos="5238750" algn="l"/>
              </a:tabLst>
            </a:pPr>
            <a:r>
              <a:rPr lang="en-US" b="0" dirty="0" smtClean="0"/>
              <a:t>(D(x) =   </a:t>
            </a:r>
            <a:r>
              <a:rPr lang="de-DE" b="0" dirty="0" smtClean="0">
                <a:cs typeface="Times New Roman" pitchFamily="18" charset="0"/>
                <a:sym typeface="Symbol" pitchFamily="18" charset="2"/>
              </a:rPr>
              <a:t> |  </a:t>
            </a:r>
            <a:r>
              <a:rPr lang="en-US" b="0" dirty="0" smtClean="0"/>
              <a:t>)	</a:t>
            </a:r>
            <a:r>
              <a:rPr lang="de-DE" b="0" dirty="0" smtClean="0"/>
              <a:t>Sensitivität</a:t>
            </a:r>
            <a:r>
              <a:rPr lang="en-US" b="0" dirty="0" smtClean="0"/>
              <a:t> </a:t>
            </a:r>
            <a:r>
              <a:rPr lang="en-US" dirty="0" smtClean="0"/>
              <a:t>TP</a:t>
            </a:r>
            <a:r>
              <a:rPr lang="en-US" b="0" dirty="0" smtClean="0"/>
              <a:t>	P</a:t>
            </a:r>
            <a:r>
              <a:rPr lang="en-US" b="0" baseline="-25000" dirty="0" smtClean="0"/>
              <a:t>K</a:t>
            </a:r>
            <a:r>
              <a:rPr lang="en-US" b="0" dirty="0" smtClean="0"/>
              <a:t>= P(D(x) =   </a:t>
            </a:r>
            <a:r>
              <a:rPr lang="de-DE" b="0" dirty="0" smtClean="0">
                <a:cs typeface="Times New Roman" pitchFamily="18" charset="0"/>
                <a:sym typeface="Symbol" pitchFamily="18" charset="2"/>
              </a:rPr>
              <a:t>|  </a:t>
            </a:r>
            <a:r>
              <a:rPr lang="en-US" b="0" dirty="0" smtClean="0"/>
              <a:t>) </a:t>
            </a:r>
            <a:r>
              <a:rPr lang="en-US" dirty="0" smtClean="0"/>
              <a:t>	</a:t>
            </a:r>
          </a:p>
          <a:p>
            <a:pPr>
              <a:lnSpc>
                <a:spcPct val="100000"/>
              </a:lnSpc>
              <a:spcBef>
                <a:spcPct val="5000"/>
              </a:spcBef>
              <a:buFontTx/>
              <a:buNone/>
              <a:tabLst>
                <a:tab pos="1619250" algn="l"/>
                <a:tab pos="2955925" algn="l"/>
                <a:tab pos="5238750" algn="l"/>
              </a:tabLst>
            </a:pPr>
            <a:r>
              <a:rPr lang="en-US" b="0" dirty="0" smtClean="0"/>
              <a:t>(D(x) = </a:t>
            </a:r>
            <a:r>
              <a:rPr lang="en-US" b="0" dirty="0" smtClean="0">
                <a:sym typeface="Symbol" pitchFamily="18" charset="2"/>
              </a:rPr>
              <a:t></a:t>
            </a:r>
            <a:r>
              <a:rPr lang="de-DE" b="0" dirty="0" smtClean="0">
                <a:cs typeface="Times New Roman" pitchFamily="18" charset="0"/>
                <a:sym typeface="Symbol" pitchFamily="18" charset="2"/>
              </a:rPr>
              <a:t>|  </a:t>
            </a:r>
            <a:r>
              <a:rPr lang="en-US" b="0" dirty="0" smtClean="0"/>
              <a:t>)	</a:t>
            </a:r>
            <a:r>
              <a:rPr lang="en-US" b="0" dirty="0" err="1" smtClean="0"/>
              <a:t>Ignoranz</a:t>
            </a:r>
            <a:r>
              <a:rPr lang="en-US" b="0" dirty="0" smtClean="0"/>
              <a:t>    </a:t>
            </a:r>
            <a:r>
              <a:rPr lang="en-US" dirty="0" smtClean="0"/>
              <a:t>FP</a:t>
            </a:r>
            <a:r>
              <a:rPr lang="en-US" b="0" dirty="0" smtClean="0"/>
              <a:t>	P</a:t>
            </a:r>
            <a:r>
              <a:rPr lang="en-US" b="0" baseline="-25000" dirty="0" smtClean="0"/>
              <a:t>I</a:t>
            </a:r>
            <a:r>
              <a:rPr lang="en-US" b="0" dirty="0" smtClean="0"/>
              <a:t> = P(D(x) = </a:t>
            </a:r>
            <a:r>
              <a:rPr lang="en-US" b="0" dirty="0" smtClean="0">
                <a:sym typeface="Symbol" pitchFamily="18" charset="2"/>
              </a:rPr>
              <a:t></a:t>
            </a:r>
            <a:r>
              <a:rPr lang="de-DE" b="0" dirty="0" smtClean="0">
                <a:cs typeface="Times New Roman" pitchFamily="18" charset="0"/>
                <a:sym typeface="Symbol" pitchFamily="18" charset="2"/>
              </a:rPr>
              <a:t>|  </a:t>
            </a:r>
            <a:r>
              <a:rPr lang="en-US" b="0" dirty="0" smtClean="0"/>
              <a:t>) </a:t>
            </a:r>
            <a:r>
              <a:rPr lang="en-US" dirty="0" smtClean="0"/>
              <a:t>	</a:t>
            </a:r>
            <a:endParaRPr lang="de-DE" dirty="0" smtClean="0"/>
          </a:p>
          <a:p>
            <a:pPr>
              <a:lnSpc>
                <a:spcPct val="75000"/>
              </a:lnSpc>
              <a:buFontTx/>
              <a:buNone/>
              <a:tabLst>
                <a:tab pos="1619250" algn="l"/>
                <a:tab pos="2955925" algn="l"/>
                <a:tab pos="5238750" algn="l"/>
              </a:tabLst>
            </a:pPr>
            <a:r>
              <a:rPr lang="en-US" b="0" dirty="0" smtClean="0"/>
              <a:t>(D(x) =   </a:t>
            </a:r>
            <a:r>
              <a:rPr lang="de-DE" b="0" dirty="0" smtClean="0">
                <a:cs typeface="Times New Roman" pitchFamily="18" charset="0"/>
                <a:sym typeface="Symbol" pitchFamily="18" charset="2"/>
              </a:rPr>
              <a:t>| </a:t>
            </a:r>
            <a:r>
              <a:rPr lang="en-US" b="0" dirty="0" smtClean="0">
                <a:sym typeface="Symbol" pitchFamily="18" charset="2"/>
              </a:rPr>
              <a:t></a:t>
            </a:r>
            <a:r>
              <a:rPr lang="de-DE" b="0" dirty="0" smtClean="0">
                <a:cs typeface="Times New Roman" pitchFamily="18" charset="0"/>
                <a:sym typeface="Symbol" pitchFamily="18" charset="2"/>
              </a:rPr>
              <a:t></a:t>
            </a:r>
            <a:r>
              <a:rPr lang="en-US" b="0" dirty="0" smtClean="0"/>
              <a:t>)	</a:t>
            </a:r>
            <a:r>
              <a:rPr lang="de-DE" b="0" dirty="0" smtClean="0"/>
              <a:t>Fehlalarm  </a:t>
            </a:r>
            <a:r>
              <a:rPr lang="de-DE" dirty="0" smtClean="0"/>
              <a:t>FN</a:t>
            </a:r>
            <a:r>
              <a:rPr lang="de-DE" b="0" dirty="0" smtClean="0"/>
              <a:t>	P</a:t>
            </a:r>
            <a:r>
              <a:rPr lang="de-DE" b="0" baseline="-25000" dirty="0" smtClean="0"/>
              <a:t>A</a:t>
            </a:r>
            <a:r>
              <a:rPr lang="de-DE" b="0" dirty="0" smtClean="0"/>
              <a:t>= P</a:t>
            </a:r>
            <a:r>
              <a:rPr lang="en-US" b="0" dirty="0" smtClean="0"/>
              <a:t>(D(x) =   </a:t>
            </a:r>
            <a:r>
              <a:rPr lang="de-DE" b="0" dirty="0" smtClean="0">
                <a:cs typeface="Times New Roman" pitchFamily="18" charset="0"/>
                <a:sym typeface="Symbol" pitchFamily="18" charset="2"/>
              </a:rPr>
              <a:t>| </a:t>
            </a:r>
            <a:r>
              <a:rPr lang="en-US" b="0" dirty="0" smtClean="0">
                <a:sym typeface="Symbol" pitchFamily="18" charset="2"/>
              </a:rPr>
              <a:t></a:t>
            </a:r>
            <a:r>
              <a:rPr lang="de-DE" b="0" dirty="0" smtClean="0">
                <a:cs typeface="Times New Roman" pitchFamily="18" charset="0"/>
                <a:sym typeface="Symbol" pitchFamily="18" charset="2"/>
              </a:rPr>
              <a:t></a:t>
            </a:r>
            <a:r>
              <a:rPr lang="en-US" b="0" dirty="0" smtClean="0"/>
              <a:t>)</a:t>
            </a:r>
            <a:r>
              <a:rPr lang="de-DE" b="0" dirty="0" smtClean="0"/>
              <a:t> </a:t>
            </a:r>
            <a:r>
              <a:rPr lang="de-DE" dirty="0" smtClean="0"/>
              <a:t>	    </a:t>
            </a:r>
          </a:p>
          <a:p>
            <a:pPr>
              <a:lnSpc>
                <a:spcPct val="70000"/>
              </a:lnSpc>
              <a:buFontTx/>
              <a:buNone/>
              <a:tabLst>
                <a:tab pos="1619250" algn="l"/>
                <a:tab pos="2955925" algn="l"/>
                <a:tab pos="5238750" algn="l"/>
              </a:tabLst>
            </a:pPr>
            <a:r>
              <a:rPr lang="en-US" b="0" dirty="0" smtClean="0"/>
              <a:t>(D(x) = </a:t>
            </a:r>
            <a:r>
              <a:rPr lang="en-US" b="0" dirty="0" smtClean="0">
                <a:sym typeface="Symbol" pitchFamily="18" charset="2"/>
              </a:rPr>
              <a:t></a:t>
            </a:r>
            <a:r>
              <a:rPr lang="de-DE" b="0" dirty="0" smtClean="0">
                <a:cs typeface="Times New Roman" pitchFamily="18" charset="0"/>
                <a:sym typeface="Symbol" pitchFamily="18" charset="2"/>
              </a:rPr>
              <a:t>| </a:t>
            </a:r>
            <a:r>
              <a:rPr lang="en-US" b="0" dirty="0" smtClean="0">
                <a:sym typeface="Symbol" pitchFamily="18" charset="2"/>
              </a:rPr>
              <a:t></a:t>
            </a:r>
            <a:r>
              <a:rPr lang="de-DE" b="0" dirty="0" smtClean="0">
                <a:cs typeface="Times New Roman" pitchFamily="18" charset="0"/>
                <a:sym typeface="Symbol" pitchFamily="18" charset="2"/>
              </a:rPr>
              <a:t></a:t>
            </a:r>
            <a:r>
              <a:rPr lang="en-US" b="0" dirty="0" smtClean="0"/>
              <a:t>)</a:t>
            </a:r>
            <a:r>
              <a:rPr lang="de-DE" dirty="0" smtClean="0"/>
              <a:t>	</a:t>
            </a:r>
            <a:r>
              <a:rPr lang="en-US" b="0" dirty="0" err="1" smtClean="0"/>
              <a:t>Spezifität</a:t>
            </a:r>
            <a:r>
              <a:rPr lang="de-DE" dirty="0" smtClean="0"/>
              <a:t> </a:t>
            </a:r>
            <a:r>
              <a:rPr lang="de-DE" dirty="0"/>
              <a:t> </a:t>
            </a:r>
            <a:r>
              <a:rPr lang="de-DE" dirty="0" smtClean="0"/>
              <a:t> FP</a:t>
            </a:r>
            <a:r>
              <a:rPr lang="de-DE" b="0" dirty="0" smtClean="0"/>
              <a:t>	</a:t>
            </a:r>
            <a:r>
              <a:rPr lang="en-US" b="0" dirty="0" smtClean="0"/>
              <a:t>P</a:t>
            </a:r>
            <a:r>
              <a:rPr lang="en-US" b="0" baseline="-25000" dirty="0" smtClean="0"/>
              <a:t>L</a:t>
            </a:r>
            <a:r>
              <a:rPr lang="en-US" b="0" dirty="0" smtClean="0"/>
              <a:t>= P(D(x) = </a:t>
            </a:r>
            <a:r>
              <a:rPr lang="en-US" b="0" dirty="0" smtClean="0">
                <a:sym typeface="Symbol" pitchFamily="18" charset="2"/>
              </a:rPr>
              <a:t></a:t>
            </a:r>
            <a:r>
              <a:rPr lang="de-DE" b="0" dirty="0" smtClean="0">
                <a:cs typeface="Times New Roman" pitchFamily="18" charset="0"/>
                <a:sym typeface="Symbol" pitchFamily="18" charset="2"/>
              </a:rPr>
              <a:t>| </a:t>
            </a:r>
            <a:r>
              <a:rPr lang="en-US" b="0" dirty="0" smtClean="0">
                <a:sym typeface="Symbol" pitchFamily="18" charset="2"/>
              </a:rPr>
              <a:t></a:t>
            </a:r>
            <a:r>
              <a:rPr lang="de-DE" b="0" dirty="0" smtClean="0">
                <a:cs typeface="Times New Roman" pitchFamily="18" charset="0"/>
                <a:sym typeface="Symbol" pitchFamily="18" charset="2"/>
              </a:rPr>
              <a:t></a:t>
            </a:r>
            <a:r>
              <a:rPr lang="en-US" b="0" dirty="0" smtClean="0"/>
              <a:t>)</a:t>
            </a:r>
            <a:endParaRPr lang="de-DE" sz="2000" b="0" dirty="0" smtClean="0"/>
          </a:p>
          <a:p>
            <a:pPr>
              <a:lnSpc>
                <a:spcPct val="75000"/>
              </a:lnSpc>
              <a:buFontTx/>
              <a:buNone/>
              <a:tabLst>
                <a:tab pos="1619250" algn="l"/>
                <a:tab pos="2955925" algn="l"/>
                <a:tab pos="5238750" algn="l"/>
              </a:tabLst>
            </a:pPr>
            <a:endParaRPr lang="de-DE" sz="2000" b="0" dirty="0" smtClean="0"/>
          </a:p>
          <a:p>
            <a:pPr>
              <a:lnSpc>
                <a:spcPct val="75000"/>
              </a:lnSpc>
              <a:buFontTx/>
              <a:buNone/>
              <a:tabLst>
                <a:tab pos="1619250" algn="l"/>
                <a:tab pos="2955925" algn="l"/>
                <a:tab pos="5238750" algn="l"/>
              </a:tabLst>
            </a:pPr>
            <a:r>
              <a:rPr lang="de-DE" b="0" dirty="0" smtClean="0"/>
              <a:t>P</a:t>
            </a:r>
            <a:r>
              <a:rPr lang="de-DE" b="0" baseline="-25000" dirty="0" smtClean="0"/>
              <a:t>K</a:t>
            </a:r>
            <a:r>
              <a:rPr lang="de-DE" b="0" dirty="0" smtClean="0"/>
              <a:t> + P</a:t>
            </a:r>
            <a:r>
              <a:rPr lang="de-DE" b="0" baseline="-25000" dirty="0" smtClean="0"/>
              <a:t>I </a:t>
            </a:r>
            <a:r>
              <a:rPr lang="de-DE" b="0" dirty="0" smtClean="0"/>
              <a:t>= 1</a:t>
            </a:r>
            <a:r>
              <a:rPr lang="de-DE" b="0" baseline="-25000" dirty="0" smtClean="0"/>
              <a:t>	</a:t>
            </a:r>
            <a:r>
              <a:rPr lang="de-DE" b="0" dirty="0" smtClean="0"/>
              <a:t>    FP = FRR </a:t>
            </a:r>
            <a:r>
              <a:rPr lang="de-DE" b="0" i="1" dirty="0" err="1" smtClean="0">
                <a:solidFill>
                  <a:schemeClr val="bg1">
                    <a:lumMod val="50000"/>
                  </a:schemeClr>
                </a:solidFill>
              </a:rPr>
              <a:t>false</a:t>
            </a:r>
            <a:r>
              <a:rPr lang="de-DE" b="0" i="1" dirty="0" smtClean="0">
                <a:solidFill>
                  <a:schemeClr val="bg1">
                    <a:lumMod val="50000"/>
                  </a:schemeClr>
                </a:solidFill>
              </a:rPr>
              <a:t> </a:t>
            </a:r>
            <a:r>
              <a:rPr lang="de-DE" b="0" i="1" dirty="0" err="1" smtClean="0">
                <a:solidFill>
                  <a:schemeClr val="bg1">
                    <a:lumMod val="50000"/>
                  </a:schemeClr>
                </a:solidFill>
              </a:rPr>
              <a:t>rejection</a:t>
            </a:r>
            <a:r>
              <a:rPr lang="de-DE" b="0" i="1" dirty="0" smtClean="0">
                <a:solidFill>
                  <a:schemeClr val="bg1">
                    <a:lumMod val="50000"/>
                  </a:schemeClr>
                </a:solidFill>
              </a:rPr>
              <a:t> rate</a:t>
            </a:r>
          </a:p>
          <a:p>
            <a:pPr>
              <a:lnSpc>
                <a:spcPct val="75000"/>
              </a:lnSpc>
              <a:buFontTx/>
              <a:buNone/>
              <a:tabLst>
                <a:tab pos="1619250" algn="l"/>
                <a:tab pos="2955925" algn="l"/>
                <a:tab pos="5238750" algn="l"/>
              </a:tabLst>
            </a:pPr>
            <a:r>
              <a:rPr lang="de-DE" b="0" dirty="0" smtClean="0"/>
              <a:t>P</a:t>
            </a:r>
            <a:r>
              <a:rPr lang="de-DE" b="0" baseline="-25000" dirty="0" smtClean="0"/>
              <a:t>A</a:t>
            </a:r>
            <a:r>
              <a:rPr lang="de-DE" b="0" dirty="0" smtClean="0"/>
              <a:t> + P</a:t>
            </a:r>
            <a:r>
              <a:rPr lang="de-DE" b="0" baseline="-25000" dirty="0" smtClean="0"/>
              <a:t>L</a:t>
            </a:r>
            <a:r>
              <a:rPr lang="de-DE" b="0" dirty="0" smtClean="0"/>
              <a:t>= 1	    FN = FAR </a:t>
            </a:r>
            <a:r>
              <a:rPr lang="de-DE" b="0" i="1" dirty="0" err="1" smtClean="0">
                <a:solidFill>
                  <a:schemeClr val="bg1">
                    <a:lumMod val="50000"/>
                  </a:schemeClr>
                </a:solidFill>
              </a:rPr>
              <a:t>false</a:t>
            </a:r>
            <a:r>
              <a:rPr lang="de-DE" b="0" i="1" dirty="0" smtClean="0">
                <a:solidFill>
                  <a:schemeClr val="bg1">
                    <a:lumMod val="50000"/>
                  </a:schemeClr>
                </a:solidFill>
              </a:rPr>
              <a:t> </a:t>
            </a:r>
            <a:r>
              <a:rPr lang="de-DE" b="0" i="1" dirty="0" err="1" smtClean="0">
                <a:solidFill>
                  <a:schemeClr val="bg1">
                    <a:lumMod val="50000"/>
                  </a:schemeClr>
                </a:solidFill>
              </a:rPr>
              <a:t>acceptance</a:t>
            </a:r>
            <a:r>
              <a:rPr lang="de-DE" b="0" i="1" dirty="0" smtClean="0">
                <a:solidFill>
                  <a:schemeClr val="bg1">
                    <a:lumMod val="50000"/>
                  </a:schemeClr>
                </a:solidFill>
              </a:rPr>
              <a:t> rate</a:t>
            </a:r>
            <a:endParaRPr lang="de-DE" sz="1800" b="0" i="1" baseline="-25000" dirty="0" smtClean="0">
              <a:solidFill>
                <a:schemeClr val="bg1">
                  <a:lumMod val="50000"/>
                </a:schemeClr>
              </a:solidFill>
            </a:endParaRPr>
          </a:p>
          <a:p>
            <a:pPr>
              <a:lnSpc>
                <a:spcPct val="75000"/>
              </a:lnSpc>
              <a:buFontTx/>
              <a:buNone/>
              <a:tabLst>
                <a:tab pos="1619250" algn="l"/>
                <a:tab pos="2955925" algn="l"/>
                <a:tab pos="5238750" algn="l"/>
              </a:tabLst>
            </a:pPr>
            <a:endParaRPr lang="de-DE" sz="1800" b="0" baseline="-25000" dirty="0" smtClean="0"/>
          </a:p>
        </p:txBody>
      </p:sp>
      <p:sp>
        <p:nvSpPr>
          <p:cNvPr id="49158" name="Line 4"/>
          <p:cNvSpPr>
            <a:spLocks noChangeShapeType="1"/>
          </p:cNvSpPr>
          <p:nvPr/>
        </p:nvSpPr>
        <p:spPr bwMode="auto">
          <a:xfrm>
            <a:off x="488950" y="2768600"/>
            <a:ext cx="824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9159" name="Line 5"/>
          <p:cNvSpPr>
            <a:spLocks noChangeShapeType="1"/>
          </p:cNvSpPr>
          <p:nvPr/>
        </p:nvSpPr>
        <p:spPr bwMode="auto">
          <a:xfrm flipH="1">
            <a:off x="2917825" y="2286000"/>
            <a:ext cx="14288" cy="238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9160" name="Line 7"/>
          <p:cNvSpPr>
            <a:spLocks noChangeShapeType="1"/>
          </p:cNvSpPr>
          <p:nvPr/>
        </p:nvSpPr>
        <p:spPr bwMode="auto">
          <a:xfrm flipH="1">
            <a:off x="5648325" y="2359818"/>
            <a:ext cx="12700" cy="2239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r>
              <a:rPr lang="de-DE" smtClean="0"/>
              <a:t>Klassifikationsleistung</a:t>
            </a:r>
          </a:p>
        </p:txBody>
      </p:sp>
      <p:sp>
        <p:nvSpPr>
          <p:cNvPr id="50181" name="Rectangle 3"/>
          <p:cNvSpPr>
            <a:spLocks noGrp="1" noChangeArrowheads="1"/>
          </p:cNvSpPr>
          <p:nvPr>
            <p:ph type="body" idx="1"/>
          </p:nvPr>
        </p:nvSpPr>
        <p:spPr>
          <a:xfrm>
            <a:off x="409575" y="1196975"/>
            <a:ext cx="8429625" cy="500063"/>
          </a:xfrm>
        </p:spPr>
        <p:txBody>
          <a:bodyPr/>
          <a:lstStyle/>
          <a:p>
            <a:pPr>
              <a:lnSpc>
                <a:spcPct val="110000"/>
              </a:lnSpc>
              <a:buFontTx/>
              <a:buNone/>
              <a:tabLst>
                <a:tab pos="1619250" algn="l"/>
                <a:tab pos="2952750" algn="l"/>
                <a:tab pos="5238750" algn="l"/>
              </a:tabLst>
            </a:pPr>
            <a:r>
              <a:rPr lang="de-DE" sz="2800" smtClean="0"/>
              <a:t>Diagnose-Situation </a:t>
            </a:r>
            <a:r>
              <a:rPr lang="de-DE" b="0" smtClean="0"/>
              <a:t>(„confusion matrix“)</a:t>
            </a:r>
            <a:endParaRPr lang="de-DE" sz="2000" b="0" smtClean="0"/>
          </a:p>
          <a:p>
            <a:pPr>
              <a:lnSpc>
                <a:spcPct val="130000"/>
              </a:lnSpc>
              <a:buFontTx/>
              <a:buNone/>
              <a:tabLst>
                <a:tab pos="1619250" algn="l"/>
                <a:tab pos="2952750" algn="l"/>
                <a:tab pos="5238750" algn="l"/>
              </a:tabLst>
            </a:pPr>
            <a:r>
              <a:rPr lang="de-DE" sz="2800" b="0" smtClean="0"/>
              <a:t>	 </a:t>
            </a:r>
          </a:p>
          <a:p>
            <a:pPr>
              <a:lnSpc>
                <a:spcPct val="40000"/>
              </a:lnSpc>
              <a:buFontTx/>
              <a:buNone/>
              <a:tabLst>
                <a:tab pos="1619250" algn="l"/>
                <a:tab pos="2952750" algn="l"/>
                <a:tab pos="5238750" algn="l"/>
              </a:tabLst>
            </a:pPr>
            <a:r>
              <a:rPr lang="en-US" sz="2800" b="0" smtClean="0"/>
              <a:t>	</a:t>
            </a:r>
            <a:r>
              <a:rPr lang="en-US" sz="2800" smtClean="0"/>
              <a:t>	</a:t>
            </a:r>
          </a:p>
          <a:p>
            <a:pPr>
              <a:buFontTx/>
              <a:buNone/>
              <a:tabLst>
                <a:tab pos="1619250" algn="l"/>
                <a:tab pos="2952750" algn="l"/>
                <a:tab pos="5238750" algn="l"/>
              </a:tabLst>
            </a:pPr>
            <a:r>
              <a:rPr lang="en-US" sz="2800" b="0" smtClean="0"/>
              <a:t>	</a:t>
            </a:r>
            <a:r>
              <a:rPr lang="en-US" sz="2800" smtClean="0"/>
              <a:t>	</a:t>
            </a:r>
            <a:endParaRPr lang="de-DE" sz="2800" smtClean="0"/>
          </a:p>
          <a:p>
            <a:pPr>
              <a:buFontTx/>
              <a:buNone/>
              <a:tabLst>
                <a:tab pos="1619250" algn="l"/>
                <a:tab pos="2952750" algn="l"/>
                <a:tab pos="5238750" algn="l"/>
              </a:tabLst>
            </a:pPr>
            <a:r>
              <a:rPr lang="en-US" sz="2800" b="0" smtClean="0"/>
              <a:t>	</a:t>
            </a:r>
            <a:r>
              <a:rPr lang="de-DE" sz="2800" smtClean="0"/>
              <a:t>	    </a:t>
            </a:r>
          </a:p>
          <a:p>
            <a:pPr>
              <a:lnSpc>
                <a:spcPct val="70000"/>
              </a:lnSpc>
              <a:buFontTx/>
              <a:buNone/>
              <a:tabLst>
                <a:tab pos="1619250" algn="l"/>
                <a:tab pos="2952750" algn="l"/>
                <a:tab pos="5238750" algn="l"/>
              </a:tabLst>
            </a:pPr>
            <a:r>
              <a:rPr lang="de-DE" sz="2800" smtClean="0"/>
              <a:t>	</a:t>
            </a:r>
            <a:endParaRPr lang="de-DE" b="0" smtClean="0"/>
          </a:p>
          <a:p>
            <a:pPr>
              <a:buFontTx/>
              <a:buNone/>
              <a:tabLst>
                <a:tab pos="1619250" algn="l"/>
                <a:tab pos="2952750" algn="l"/>
                <a:tab pos="5238750" algn="l"/>
              </a:tabLst>
            </a:pPr>
            <a:endParaRPr lang="de-DE" b="0" smtClean="0"/>
          </a:p>
          <a:p>
            <a:pPr>
              <a:buFontTx/>
              <a:buNone/>
              <a:tabLst>
                <a:tab pos="1619250" algn="l"/>
                <a:tab pos="2952750" algn="l"/>
                <a:tab pos="5238750" algn="l"/>
              </a:tabLst>
            </a:pPr>
            <a:r>
              <a:rPr lang="de-DE" smtClean="0"/>
              <a:t>	</a:t>
            </a:r>
            <a:r>
              <a:rPr lang="de-DE" sz="3600" smtClean="0"/>
              <a:t>	</a:t>
            </a:r>
            <a:endParaRPr lang="de-DE" sz="2800" baseline="-25000" smtClean="0"/>
          </a:p>
          <a:p>
            <a:pPr>
              <a:buFontTx/>
              <a:buNone/>
              <a:tabLst>
                <a:tab pos="1619250" algn="l"/>
                <a:tab pos="2952750" algn="l"/>
                <a:tab pos="5238750" algn="l"/>
              </a:tabLst>
            </a:pPr>
            <a:endParaRPr lang="de-DE" sz="2800" baseline="-25000" smtClean="0"/>
          </a:p>
        </p:txBody>
      </p:sp>
      <p:graphicFrame>
        <p:nvGraphicFramePr>
          <p:cNvPr id="220231" name="Group 71"/>
          <p:cNvGraphicFramePr>
            <a:graphicFrameLocks noGrp="1"/>
          </p:cNvGraphicFramePr>
          <p:nvPr>
            <p:extLst>
              <p:ext uri="{D42A27DB-BD31-4B8C-83A1-F6EECF244321}">
                <p14:modId xmlns:p14="http://schemas.microsoft.com/office/powerpoint/2010/main" val="729730697"/>
              </p:ext>
            </p:extLst>
          </p:nvPr>
        </p:nvGraphicFramePr>
        <p:xfrm>
          <a:off x="889000" y="2324100"/>
          <a:ext cx="7759700" cy="3567158"/>
        </p:xfrm>
        <a:graphic>
          <a:graphicData uri="http://schemas.openxmlformats.org/drawingml/2006/table">
            <a:tbl>
              <a:tblPr/>
              <a:tblGrid>
                <a:gridCol w="1979613"/>
                <a:gridCol w="3192462"/>
                <a:gridCol w="2587625"/>
              </a:tblGrid>
              <a:tr h="7873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de-DE" sz="44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endParaRPr kumimoji="0" lang="de-DE" sz="4400" b="1"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en-US" sz="4400" b="1" i="0" u="none" strike="noStrike" cap="none" normalizeH="0" baseline="0" smtClean="0">
                          <a:ln>
                            <a:noFill/>
                          </a:ln>
                          <a:solidFill>
                            <a:schemeClr val="tx1"/>
                          </a:solidFill>
                          <a:effectLst/>
                          <a:latin typeface="Arial" pitchFamily="34" charset="0"/>
                          <a:sym typeface="Symbol" pitchFamily="18" charset="2"/>
                        </a:rPr>
                        <a:t></a:t>
                      </a:r>
                      <a:r>
                        <a:rPr kumimoji="0" lang="de-DE" sz="44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endParaRPr kumimoji="0" lang="de-DE" sz="4400" b="1"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389863">
                <a:tc>
                  <a:txBody>
                    <a:bodyPr/>
                    <a:lstStyle/>
                    <a:p>
                      <a:pPr marL="0" marR="0" lvl="0" indent="0" algn="l" defTabSz="914400" rtl="0" eaLnBrk="0" fontAlgn="base" latinLnBrk="0" hangingPunct="0">
                        <a:lnSpc>
                          <a:spcPct val="195000"/>
                        </a:lnSpc>
                        <a:spcBef>
                          <a:spcPct val="45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D(x) = </a:t>
                      </a:r>
                      <a:r>
                        <a:rPr kumimoji="0" lang="de-DE" sz="28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endParaRPr kumimoji="0" lang="de-DE" sz="2800" b="1" i="0" u="none" strike="noStrike" cap="none" normalizeH="0" baseline="0" smtClean="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35000"/>
                        </a:lnSpc>
                        <a:spcBef>
                          <a:spcPct val="4500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pitchFamily="34" charset="0"/>
                        </a:rPr>
                        <a:t>Sensitivität</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65000"/>
                        </a:lnSpc>
                        <a:spcBef>
                          <a:spcPct val="45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P(D(x) = </a:t>
                      </a:r>
                      <a:r>
                        <a:rPr kumimoji="0" lang="de-DE" sz="2400" b="0" i="0" u="none" strike="noStrike" cap="none" normalizeH="0" baseline="0" dirty="0" smtClean="0">
                          <a:ln>
                            <a:noFill/>
                          </a:ln>
                          <a:solidFill>
                            <a:schemeClr val="tx1"/>
                          </a:solidFill>
                          <a:effectLst/>
                          <a:latin typeface="Arial" pitchFamily="34" charset="0"/>
                          <a:cs typeface="Times New Roman" pitchFamily="18" charset="0"/>
                          <a:sym typeface="Symbol" pitchFamily="18" charset="2"/>
                        </a:rPr>
                        <a:t>| </a:t>
                      </a:r>
                      <a:r>
                        <a:rPr kumimoji="0" lang="en-US" sz="2400" b="0" i="0" u="none" strike="noStrike" cap="none" normalizeH="0" baseline="0" dirty="0" smtClean="0">
                          <a:ln>
                            <a:noFill/>
                          </a:ln>
                          <a:solidFill>
                            <a:schemeClr val="tx1"/>
                          </a:solidFill>
                          <a:effectLst/>
                          <a:latin typeface="Arial" pitchFamily="34" charset="0"/>
                        </a:rPr>
                        <a:t>)</a:t>
                      </a:r>
                    </a:p>
                    <a:p>
                      <a:pPr marL="0" marR="0" lvl="0" indent="0" algn="ctr" defTabSz="914400" rtl="0" eaLnBrk="0" fontAlgn="base" latinLnBrk="0" hangingPunct="0">
                        <a:lnSpc>
                          <a:spcPct val="65000"/>
                        </a:lnSpc>
                        <a:spcBef>
                          <a:spcPct val="45000"/>
                        </a:spcBef>
                        <a:spcAft>
                          <a:spcPct val="0"/>
                        </a:spcAft>
                        <a:buClrTx/>
                        <a:buSzTx/>
                        <a:buFontTx/>
                        <a:buNone/>
                        <a:tabLst/>
                      </a:pPr>
                      <a:r>
                        <a:rPr kumimoji="0" lang="de-DE" sz="2400" b="0" i="1" u="none" strike="noStrike" cap="none" normalizeH="0" baseline="0" dirty="0" err="1" smtClean="0">
                          <a:ln>
                            <a:noFill/>
                          </a:ln>
                          <a:solidFill>
                            <a:schemeClr val="tx1"/>
                          </a:solidFill>
                          <a:effectLst/>
                          <a:latin typeface="Arial" pitchFamily="34" charset="0"/>
                        </a:rPr>
                        <a:t>true</a:t>
                      </a:r>
                      <a:r>
                        <a:rPr kumimoji="0" lang="de-DE" sz="2400" b="0" i="1" u="none" strike="noStrike" cap="none" normalizeH="0" baseline="0" dirty="0" smtClean="0">
                          <a:ln>
                            <a:noFill/>
                          </a:ln>
                          <a:solidFill>
                            <a:schemeClr val="tx1"/>
                          </a:solidFill>
                          <a:effectLst/>
                          <a:latin typeface="Arial" pitchFamily="34" charset="0"/>
                        </a:rPr>
                        <a:t> positive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115000"/>
                        </a:lnSpc>
                        <a:spcBef>
                          <a:spcPct val="4500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pitchFamily="34" charset="0"/>
                        </a:rPr>
                        <a:t>Fehlalarm</a:t>
                      </a:r>
                    </a:p>
                    <a:p>
                      <a:pPr marL="0" marR="0" lvl="0" indent="0" algn="ctr" defTabSz="914400" rtl="0" eaLnBrk="0" fontAlgn="base" latinLnBrk="0" hangingPunct="0">
                        <a:lnSpc>
                          <a:spcPct val="65000"/>
                        </a:lnSpc>
                        <a:spcBef>
                          <a:spcPct val="4500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P</a:t>
                      </a:r>
                      <a:r>
                        <a:rPr kumimoji="0" lang="en-US" sz="2400" b="0" i="0" u="none" strike="noStrike" cap="none" normalizeH="0" baseline="0" dirty="0" smtClean="0">
                          <a:ln>
                            <a:noFill/>
                          </a:ln>
                          <a:solidFill>
                            <a:schemeClr val="tx1"/>
                          </a:solidFill>
                          <a:effectLst/>
                          <a:latin typeface="Arial" pitchFamily="34" charset="0"/>
                        </a:rPr>
                        <a:t>(D(x) = </a:t>
                      </a:r>
                      <a:r>
                        <a:rPr kumimoji="0" lang="de-DE" sz="2400" b="0" i="0" u="none" strike="noStrike" cap="none" normalizeH="0" baseline="0" dirty="0" smtClean="0">
                          <a:ln>
                            <a:noFill/>
                          </a:ln>
                          <a:solidFill>
                            <a:schemeClr val="tx1"/>
                          </a:solidFill>
                          <a:effectLst/>
                          <a:latin typeface="Arial" pitchFamily="34" charset="0"/>
                          <a:cs typeface="Times New Roman" pitchFamily="18" charset="0"/>
                          <a:sym typeface="Symbol" pitchFamily="18" charset="2"/>
                        </a:rPr>
                        <a:t>| </a:t>
                      </a:r>
                      <a:r>
                        <a:rPr kumimoji="0" lang="en-US" sz="2400" b="0" i="0" u="none" strike="noStrike" cap="none" normalizeH="0" baseline="0" dirty="0" smtClean="0">
                          <a:ln>
                            <a:noFill/>
                          </a:ln>
                          <a:solidFill>
                            <a:schemeClr val="tx1"/>
                          </a:solidFill>
                          <a:effectLst/>
                          <a:latin typeface="Arial" pitchFamily="34" charset="0"/>
                          <a:sym typeface="Symbol" pitchFamily="18" charset="2"/>
                        </a:rPr>
                        <a:t></a:t>
                      </a:r>
                      <a:r>
                        <a:rPr kumimoji="0" lang="de-DE" sz="2400" b="0" i="0" u="none" strike="noStrike" cap="none" normalizeH="0" baseline="0" dirty="0" smtClean="0">
                          <a:ln>
                            <a:noFill/>
                          </a:ln>
                          <a:solidFill>
                            <a:schemeClr val="tx1"/>
                          </a:solidFill>
                          <a:effectLst/>
                          <a:latin typeface="Arial" pitchFamily="34" charset="0"/>
                          <a:cs typeface="Times New Roman" pitchFamily="18" charset="0"/>
                          <a:sym typeface="Symbol" pitchFamily="18" charset="2"/>
                        </a:rPr>
                        <a:t></a:t>
                      </a:r>
                      <a:r>
                        <a:rPr kumimoji="0" lang="en-US" sz="2400" b="0" i="0" u="none" strike="noStrike" cap="none" normalizeH="0" baseline="0" dirty="0" smtClean="0">
                          <a:ln>
                            <a:noFill/>
                          </a:ln>
                          <a:solidFill>
                            <a:schemeClr val="tx1"/>
                          </a:solidFill>
                          <a:effectLst/>
                          <a:latin typeface="Arial" pitchFamily="34" charset="0"/>
                        </a:rPr>
                        <a:t>)</a:t>
                      </a:r>
                    </a:p>
                    <a:p>
                      <a:pPr marL="0" marR="0" lvl="0" indent="0" algn="ctr" defTabSz="914400" rtl="0" eaLnBrk="0" fontAlgn="base" latinLnBrk="0" hangingPunct="0">
                        <a:lnSpc>
                          <a:spcPct val="65000"/>
                        </a:lnSpc>
                        <a:spcBef>
                          <a:spcPct val="45000"/>
                        </a:spcBef>
                        <a:spcAft>
                          <a:spcPct val="0"/>
                        </a:spcAft>
                        <a:buClrTx/>
                        <a:buSzTx/>
                        <a:buFontTx/>
                        <a:buNone/>
                        <a:tabLst/>
                        <a:defRPr/>
                      </a:pPr>
                      <a:r>
                        <a:rPr kumimoji="0" lang="de-DE" sz="2400" b="0" i="1" u="none" strike="noStrike" cap="none" normalizeH="0" baseline="0" dirty="0" err="1" smtClean="0">
                          <a:ln>
                            <a:noFill/>
                          </a:ln>
                          <a:solidFill>
                            <a:schemeClr val="tx1"/>
                          </a:solidFill>
                          <a:effectLst/>
                          <a:latin typeface="Arial" pitchFamily="34" charset="0"/>
                        </a:rPr>
                        <a:t>false</a:t>
                      </a:r>
                      <a:r>
                        <a:rPr kumimoji="0" lang="de-DE" sz="2400" b="0" i="1" u="none" strike="noStrike" cap="none" normalizeH="0" baseline="0" dirty="0" smtClean="0">
                          <a:ln>
                            <a:noFill/>
                          </a:ln>
                          <a:solidFill>
                            <a:schemeClr val="tx1"/>
                          </a:solidFill>
                          <a:effectLst/>
                          <a:latin typeface="Arial" pitchFamily="34" charset="0"/>
                        </a:rPr>
                        <a:t> negative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9863">
                <a:tc>
                  <a:txBody>
                    <a:bodyPr/>
                    <a:lstStyle/>
                    <a:p>
                      <a:pPr marL="0" marR="0" lvl="0" indent="0" algn="l" defTabSz="914400" rtl="0" eaLnBrk="0" fontAlgn="base" latinLnBrk="0" hangingPunct="0">
                        <a:lnSpc>
                          <a:spcPct val="165000"/>
                        </a:lnSpc>
                        <a:spcBef>
                          <a:spcPct val="45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D(x) = </a:t>
                      </a:r>
                      <a:r>
                        <a:rPr kumimoji="0" lang="en-US" sz="2800" b="1" i="0" u="none" strike="noStrike" cap="none" normalizeH="0" baseline="0" smtClean="0">
                          <a:ln>
                            <a:noFill/>
                          </a:ln>
                          <a:solidFill>
                            <a:schemeClr val="tx1"/>
                          </a:solidFill>
                          <a:effectLst/>
                          <a:latin typeface="Arial" pitchFamily="34" charset="0"/>
                          <a:sym typeface="Symbol" pitchFamily="18" charset="2"/>
                        </a:rPr>
                        <a:t></a:t>
                      </a:r>
                      <a:r>
                        <a:rPr kumimoji="0" lang="de-DE" sz="28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endParaRPr kumimoji="0" lang="de-DE" sz="2800" b="1" i="0" u="none" strike="noStrike" cap="none" normalizeH="0" baseline="0" smtClean="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25000"/>
                        </a:lnSpc>
                        <a:spcBef>
                          <a:spcPct val="45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rPr>
                        <a:t>Ignoranz</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65000"/>
                        </a:lnSpc>
                        <a:spcBef>
                          <a:spcPct val="45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P(D(x) = </a:t>
                      </a:r>
                      <a:r>
                        <a:rPr kumimoji="0" lang="en-US" sz="2400" b="0" i="0" u="none" strike="noStrike" cap="none" normalizeH="0" baseline="0" dirty="0" smtClean="0">
                          <a:ln>
                            <a:noFill/>
                          </a:ln>
                          <a:solidFill>
                            <a:schemeClr val="tx1"/>
                          </a:solidFill>
                          <a:effectLst/>
                          <a:latin typeface="Arial" pitchFamily="34" charset="0"/>
                          <a:sym typeface="Symbol" pitchFamily="18" charset="2"/>
                        </a:rPr>
                        <a:t></a:t>
                      </a:r>
                      <a:r>
                        <a:rPr kumimoji="0" lang="de-DE" sz="2400" b="0" i="0" u="none" strike="noStrike" cap="none" normalizeH="0" baseline="0" dirty="0" smtClean="0">
                          <a:ln>
                            <a:noFill/>
                          </a:ln>
                          <a:solidFill>
                            <a:schemeClr val="tx1"/>
                          </a:solidFill>
                          <a:effectLst/>
                          <a:latin typeface="Arial" pitchFamily="34" charset="0"/>
                          <a:cs typeface="Times New Roman" pitchFamily="18" charset="0"/>
                          <a:sym typeface="Symbol" pitchFamily="18" charset="2"/>
                        </a:rPr>
                        <a:t>| </a:t>
                      </a:r>
                      <a:r>
                        <a:rPr kumimoji="0" lang="en-US" sz="2400" b="0" i="0" u="none" strike="noStrike" cap="none" normalizeH="0" baseline="0" dirty="0" smtClean="0">
                          <a:ln>
                            <a:noFill/>
                          </a:ln>
                          <a:solidFill>
                            <a:schemeClr val="tx1"/>
                          </a:solidFill>
                          <a:effectLst/>
                          <a:latin typeface="Arial" pitchFamily="34" charset="0"/>
                        </a:rPr>
                        <a:t>)</a:t>
                      </a:r>
                    </a:p>
                    <a:p>
                      <a:pPr marL="0" marR="0" lvl="0" indent="0" algn="ctr" defTabSz="914400" rtl="0" eaLnBrk="0" fontAlgn="base" latinLnBrk="0" hangingPunct="0">
                        <a:lnSpc>
                          <a:spcPct val="65000"/>
                        </a:lnSpc>
                        <a:spcBef>
                          <a:spcPct val="45000"/>
                        </a:spcBef>
                        <a:spcAft>
                          <a:spcPct val="0"/>
                        </a:spcAft>
                        <a:buClrTx/>
                        <a:buSzTx/>
                        <a:buFontTx/>
                        <a:buNone/>
                        <a:tabLst/>
                        <a:defRPr/>
                      </a:pPr>
                      <a:r>
                        <a:rPr kumimoji="0" lang="de-DE" sz="2400" b="0" i="1" u="none" strike="noStrike" cap="none" normalizeH="0" baseline="0" dirty="0" err="1" smtClean="0">
                          <a:ln>
                            <a:noFill/>
                          </a:ln>
                          <a:solidFill>
                            <a:schemeClr val="tx1"/>
                          </a:solidFill>
                          <a:effectLst/>
                          <a:latin typeface="Arial" pitchFamily="34" charset="0"/>
                        </a:rPr>
                        <a:t>false</a:t>
                      </a:r>
                      <a:r>
                        <a:rPr kumimoji="0" lang="de-DE" sz="2400" b="0" i="1" u="none" strike="noStrike" cap="none" normalizeH="0" baseline="0" dirty="0" smtClean="0">
                          <a:ln>
                            <a:noFill/>
                          </a:ln>
                          <a:solidFill>
                            <a:schemeClr val="tx1"/>
                          </a:solidFill>
                          <a:effectLst/>
                          <a:latin typeface="Arial" pitchFamily="34" charset="0"/>
                        </a:rPr>
                        <a:t> positive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5000"/>
                        </a:lnSpc>
                        <a:spcBef>
                          <a:spcPct val="45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rPr>
                        <a:t>Spezifität</a:t>
                      </a:r>
                      <a:endParaRPr kumimoji="0" lang="de-DE" sz="24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65000"/>
                        </a:lnSpc>
                        <a:spcBef>
                          <a:spcPct val="45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P(D(x) = </a:t>
                      </a:r>
                      <a:r>
                        <a:rPr kumimoji="0" lang="en-US" sz="2400" b="0" i="0" u="none" strike="noStrike" cap="none" normalizeH="0" baseline="0" dirty="0" smtClean="0">
                          <a:ln>
                            <a:noFill/>
                          </a:ln>
                          <a:solidFill>
                            <a:schemeClr val="tx1"/>
                          </a:solidFill>
                          <a:effectLst/>
                          <a:latin typeface="Arial" pitchFamily="34" charset="0"/>
                          <a:sym typeface="Symbol" pitchFamily="18" charset="2"/>
                        </a:rPr>
                        <a:t></a:t>
                      </a:r>
                      <a:r>
                        <a:rPr kumimoji="0" lang="de-DE" sz="2400" b="0" i="0" u="none" strike="noStrike" cap="none" normalizeH="0" baseline="0" dirty="0" smtClean="0">
                          <a:ln>
                            <a:noFill/>
                          </a:ln>
                          <a:solidFill>
                            <a:schemeClr val="tx1"/>
                          </a:solidFill>
                          <a:effectLst/>
                          <a:latin typeface="Arial" pitchFamily="34" charset="0"/>
                          <a:cs typeface="Times New Roman" pitchFamily="18" charset="0"/>
                          <a:sym typeface="Symbol" pitchFamily="18" charset="2"/>
                        </a:rPr>
                        <a:t>| </a:t>
                      </a:r>
                      <a:r>
                        <a:rPr kumimoji="0" lang="en-US" sz="2400" b="0" i="0" u="none" strike="noStrike" cap="none" normalizeH="0" baseline="0" dirty="0" smtClean="0">
                          <a:ln>
                            <a:noFill/>
                          </a:ln>
                          <a:solidFill>
                            <a:schemeClr val="tx1"/>
                          </a:solidFill>
                          <a:effectLst/>
                          <a:latin typeface="Arial" pitchFamily="34" charset="0"/>
                          <a:sym typeface="Symbol" pitchFamily="18" charset="2"/>
                        </a:rPr>
                        <a:t></a:t>
                      </a:r>
                      <a:r>
                        <a:rPr kumimoji="0" lang="de-DE" sz="2400" b="0" i="0" u="none" strike="noStrike" cap="none" normalizeH="0" baseline="0" dirty="0" smtClean="0">
                          <a:ln>
                            <a:noFill/>
                          </a:ln>
                          <a:solidFill>
                            <a:schemeClr val="tx1"/>
                          </a:solidFill>
                          <a:effectLst/>
                          <a:latin typeface="Arial" pitchFamily="34" charset="0"/>
                          <a:cs typeface="Times New Roman" pitchFamily="18" charset="0"/>
                          <a:sym typeface="Symbol" pitchFamily="18" charset="2"/>
                        </a:rPr>
                        <a:t></a:t>
                      </a:r>
                      <a:r>
                        <a:rPr kumimoji="0" lang="en-US" sz="2400" b="0" i="0" u="none" strike="noStrike" cap="none" normalizeH="0" baseline="0" dirty="0" smtClean="0">
                          <a:ln>
                            <a:noFill/>
                          </a:ln>
                          <a:solidFill>
                            <a:schemeClr val="tx1"/>
                          </a:solidFill>
                          <a:effectLst/>
                          <a:latin typeface="Arial" pitchFamily="34" charset="0"/>
                        </a:rPr>
                        <a:t>)</a:t>
                      </a:r>
                    </a:p>
                    <a:p>
                      <a:pPr marL="0" marR="0" lvl="0" indent="0" algn="ctr" defTabSz="914400" rtl="0" eaLnBrk="0" fontAlgn="base" latinLnBrk="0" hangingPunct="0">
                        <a:lnSpc>
                          <a:spcPct val="65000"/>
                        </a:lnSpc>
                        <a:spcBef>
                          <a:spcPct val="45000"/>
                        </a:spcBef>
                        <a:spcAft>
                          <a:spcPct val="0"/>
                        </a:spcAft>
                        <a:buClrTx/>
                        <a:buSzTx/>
                        <a:buFontTx/>
                        <a:buNone/>
                        <a:tabLst/>
                        <a:defRPr/>
                      </a:pPr>
                      <a:r>
                        <a:rPr kumimoji="0" lang="de-DE" sz="2400" b="0" i="1" u="none" strike="noStrike" cap="none" normalizeH="0" baseline="0" dirty="0" err="1" smtClean="0">
                          <a:ln>
                            <a:noFill/>
                          </a:ln>
                          <a:solidFill>
                            <a:schemeClr val="tx1"/>
                          </a:solidFill>
                          <a:effectLst/>
                          <a:latin typeface="Arial" pitchFamily="34" charset="0"/>
                        </a:rPr>
                        <a:t>true</a:t>
                      </a:r>
                      <a:r>
                        <a:rPr kumimoji="0" lang="de-DE" sz="2400" b="0" i="1" u="none" strike="noStrike" cap="none" normalizeH="0" baseline="0" dirty="0" smtClean="0">
                          <a:ln>
                            <a:noFill/>
                          </a:ln>
                          <a:solidFill>
                            <a:schemeClr val="tx1"/>
                          </a:solidFill>
                          <a:effectLst/>
                          <a:latin typeface="Arial" pitchFamily="34" charset="0"/>
                        </a:rPr>
                        <a:t> negative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r>
            </a:tbl>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2"/>
          <p:cNvSpPr>
            <a:spLocks noGrp="1" noChangeArrowheads="1"/>
          </p:cNvSpPr>
          <p:nvPr>
            <p:ph type="title"/>
          </p:nvPr>
        </p:nvSpPr>
        <p:spPr/>
        <p:txBody>
          <a:bodyPr/>
          <a:lstStyle/>
          <a:p>
            <a:r>
              <a:rPr lang="de-DE" smtClean="0"/>
              <a:t>ROC -Kurven </a:t>
            </a:r>
            <a:r>
              <a:rPr lang="de-DE" sz="2100" smtClean="0"/>
              <a:t>von Diagnosesystemen</a:t>
            </a:r>
          </a:p>
        </p:txBody>
      </p:sp>
      <p:sp>
        <p:nvSpPr>
          <p:cNvPr id="156675" name="Rectangle 3"/>
          <p:cNvSpPr>
            <a:spLocks noGrp="1" noChangeArrowheads="1"/>
          </p:cNvSpPr>
          <p:nvPr>
            <p:ph type="body" idx="1"/>
          </p:nvPr>
        </p:nvSpPr>
        <p:spPr/>
        <p:txBody>
          <a:bodyPr/>
          <a:lstStyle/>
          <a:p>
            <a:pPr marL="0" indent="0">
              <a:buFontTx/>
              <a:buNone/>
            </a:pPr>
            <a:r>
              <a:rPr lang="de-DE" sz="2000" dirty="0" err="1" smtClean="0"/>
              <a:t>Wechselseit</a:t>
            </a:r>
            <a:r>
              <a:rPr lang="de-DE" sz="2000" dirty="0" smtClean="0"/>
              <a:t>. Abhängigkeit  Sensitivität / Spezifität </a:t>
            </a:r>
          </a:p>
          <a:p>
            <a:pPr marL="0" indent="0">
              <a:lnSpc>
                <a:spcPct val="150000"/>
              </a:lnSpc>
              <a:buNone/>
            </a:pPr>
            <a:r>
              <a:rPr lang="de-DE" sz="2000" dirty="0" smtClean="0"/>
              <a:t>Beispiel </a:t>
            </a:r>
            <a:r>
              <a:rPr lang="de-DE" sz="2000" b="0" dirty="0"/>
              <a:t>med. Diagnose</a:t>
            </a:r>
            <a:r>
              <a:rPr lang="de-DE" sz="2000" dirty="0" smtClean="0"/>
              <a:t>	</a:t>
            </a:r>
            <a:r>
              <a:rPr lang="de-DE" sz="2000" b="0" dirty="0"/>
              <a:t> </a:t>
            </a:r>
            <a:r>
              <a:rPr lang="de-DE" sz="2000" dirty="0"/>
              <a:t>Leistung</a:t>
            </a:r>
            <a:r>
              <a:rPr lang="de-DE" sz="2000" b="0" dirty="0"/>
              <a:t> eines Diagnosesystems</a:t>
            </a:r>
            <a:endParaRPr lang="de-DE" sz="2000" dirty="0"/>
          </a:p>
          <a:p>
            <a:pPr marL="0" indent="0">
              <a:lnSpc>
                <a:spcPct val="150000"/>
              </a:lnSpc>
              <a:buFontTx/>
              <a:buNone/>
            </a:pPr>
            <a:r>
              <a:rPr lang="de-DE" sz="2000" dirty="0" smtClean="0"/>
              <a:t>		</a:t>
            </a:r>
            <a:endParaRPr lang="de-DE" dirty="0" smtClean="0"/>
          </a:p>
          <a:p>
            <a:pPr marL="0" indent="0">
              <a:buFontTx/>
              <a:buNone/>
            </a:pPr>
            <a:endParaRPr lang="de-DE" dirty="0" smtClean="0"/>
          </a:p>
          <a:p>
            <a:pPr marL="0" indent="0">
              <a:buFontTx/>
              <a:buNone/>
            </a:pPr>
            <a:endParaRPr lang="de-DE" dirty="0" smtClean="0"/>
          </a:p>
          <a:p>
            <a:pPr marL="0" indent="0">
              <a:buFontTx/>
              <a:buNone/>
            </a:pPr>
            <a:endParaRPr lang="de-DE" dirty="0" smtClean="0"/>
          </a:p>
          <a:p>
            <a:pPr marL="0" indent="0">
              <a:buFontTx/>
              <a:buNone/>
            </a:pPr>
            <a:endParaRPr lang="de-DE" dirty="0" smtClean="0"/>
          </a:p>
          <a:p>
            <a:pPr marL="0" indent="0">
              <a:buFontTx/>
              <a:buNone/>
            </a:pPr>
            <a:endParaRPr lang="de-DE" dirty="0" smtClean="0"/>
          </a:p>
          <a:p>
            <a:pPr marL="0" indent="0">
              <a:lnSpc>
                <a:spcPct val="150000"/>
              </a:lnSpc>
              <a:buNone/>
            </a:pPr>
            <a:r>
              <a:rPr lang="de-DE" sz="1800" dirty="0" smtClean="0"/>
              <a:t>    Receiver </a:t>
            </a:r>
            <a:r>
              <a:rPr lang="de-DE" sz="1800" dirty="0"/>
              <a:t>Operating </a:t>
            </a:r>
            <a:endParaRPr lang="de-DE" sz="1800" dirty="0" smtClean="0"/>
          </a:p>
          <a:p>
            <a:pPr marL="0" indent="0">
              <a:buNone/>
            </a:pPr>
            <a:r>
              <a:rPr lang="de-DE" sz="1800" dirty="0" smtClean="0"/>
              <a:t>    </a:t>
            </a:r>
            <a:r>
              <a:rPr lang="de-DE" sz="1800" dirty="0" err="1" smtClean="0"/>
              <a:t>Characteristic</a:t>
            </a:r>
            <a:r>
              <a:rPr lang="de-DE" sz="1800" dirty="0" smtClean="0"/>
              <a:t> </a:t>
            </a:r>
            <a:r>
              <a:rPr lang="de-DE" sz="1800" dirty="0"/>
              <a:t>(ROC)</a:t>
            </a:r>
            <a:r>
              <a:rPr lang="de-DE" sz="1800" b="0" dirty="0" smtClean="0"/>
              <a:t>	</a:t>
            </a:r>
            <a:endParaRPr lang="de-DE" sz="1800" dirty="0" smtClean="0"/>
          </a:p>
        </p:txBody>
      </p:sp>
      <p:graphicFrame>
        <p:nvGraphicFramePr>
          <p:cNvPr id="17411" name="Object 5"/>
          <p:cNvGraphicFramePr>
            <a:graphicFrameLocks noChangeAspect="1"/>
          </p:cNvGraphicFramePr>
          <p:nvPr>
            <p:extLst>
              <p:ext uri="{D42A27DB-BD31-4B8C-83A1-F6EECF244321}">
                <p14:modId xmlns:p14="http://schemas.microsoft.com/office/powerpoint/2010/main" val="2071210636"/>
              </p:ext>
            </p:extLst>
          </p:nvPr>
        </p:nvGraphicFramePr>
        <p:xfrm>
          <a:off x="787400" y="2217736"/>
          <a:ext cx="3048000" cy="2760663"/>
        </p:xfrm>
        <a:graphic>
          <a:graphicData uri="http://schemas.openxmlformats.org/presentationml/2006/ole">
            <mc:AlternateContent xmlns:mc="http://schemas.openxmlformats.org/markup-compatibility/2006">
              <mc:Choice xmlns:v="urn:schemas-microsoft-com:vml" Requires="v">
                <p:oleObj spid="_x0000_s17524" name="Grafik" r:id="rId4" imgW="4149000" imgH="3174480" progId="Word.Picture.8">
                  <p:embed/>
                </p:oleObj>
              </mc:Choice>
              <mc:Fallback>
                <p:oleObj name="Grafik" r:id="rId4" imgW="4149000" imgH="317448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400" y="2217736"/>
                        <a:ext cx="3048000" cy="27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uppieren 1"/>
          <p:cNvGrpSpPr/>
          <p:nvPr/>
        </p:nvGrpSpPr>
        <p:grpSpPr>
          <a:xfrm>
            <a:off x="4406900" y="2266155"/>
            <a:ext cx="3563938" cy="3160713"/>
            <a:chOff x="762000" y="2286000"/>
            <a:chExt cx="3563938" cy="3160713"/>
          </a:xfrm>
        </p:grpSpPr>
        <p:graphicFrame>
          <p:nvGraphicFramePr>
            <p:cNvPr id="156676" name="Object 4"/>
            <p:cNvGraphicFramePr>
              <a:graphicFrameLocks noChangeAspect="1"/>
            </p:cNvGraphicFramePr>
            <p:nvPr>
              <p:extLst>
                <p:ext uri="{D42A27DB-BD31-4B8C-83A1-F6EECF244321}">
                  <p14:modId xmlns:p14="http://schemas.microsoft.com/office/powerpoint/2010/main" val="3162084751"/>
                </p:ext>
              </p:extLst>
            </p:nvPr>
          </p:nvGraphicFramePr>
          <p:xfrm>
            <a:off x="762000" y="2286000"/>
            <a:ext cx="3563938" cy="3160713"/>
          </p:xfrm>
          <a:graphic>
            <a:graphicData uri="http://schemas.openxmlformats.org/presentationml/2006/ole">
              <mc:AlternateContent xmlns:mc="http://schemas.openxmlformats.org/markup-compatibility/2006">
                <mc:Choice xmlns:v="urn:schemas-microsoft-com:vml" Requires="v">
                  <p:oleObj spid="_x0000_s17525" name="Dokument" r:id="rId6" imgW="4689000" imgH="4159080" progId="Word.Document.8">
                    <p:embed/>
                  </p:oleObj>
                </mc:Choice>
                <mc:Fallback>
                  <p:oleObj name="Dokument" r:id="rId6" imgW="4689000" imgH="4159080" progId="Word.Documen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0"/>
                          <a:ext cx="3563938" cy="316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78" name="Text Box 6"/>
            <p:cNvSpPr txBox="1">
              <a:spLocks noChangeArrowheads="1"/>
            </p:cNvSpPr>
            <p:nvPr/>
          </p:nvSpPr>
          <p:spPr bwMode="auto">
            <a:xfrm>
              <a:off x="1981200" y="25146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latin typeface="Times New Roman" pitchFamily="18" charset="0"/>
                </a:rPr>
                <a:t>P</a:t>
              </a:r>
              <a:r>
                <a:rPr lang="de-DE" baseline="-25000">
                  <a:latin typeface="Times New Roman" pitchFamily="18" charset="0"/>
                </a:rPr>
                <a:t>L</a:t>
              </a:r>
              <a:r>
                <a:rPr lang="de-DE">
                  <a:latin typeface="Times New Roman" pitchFamily="18" charset="0"/>
                </a:rPr>
                <a:t>= f(P</a:t>
              </a:r>
              <a:r>
                <a:rPr lang="de-DE" baseline="-25000">
                  <a:latin typeface="Times New Roman" pitchFamily="18" charset="0"/>
                </a:rPr>
                <a:t>K</a:t>
              </a:r>
              <a:r>
                <a:rPr lang="de-DE">
                  <a:latin typeface="Times New Roman" pitchFamily="18" charset="0"/>
                </a:rPr>
                <a:t>)</a:t>
              </a:r>
            </a:p>
          </p:txBody>
        </p:sp>
        <p:sp>
          <p:nvSpPr>
            <p:cNvPr id="156679" name="Line 7"/>
            <p:cNvSpPr>
              <a:spLocks noChangeShapeType="1"/>
            </p:cNvSpPr>
            <p:nvPr/>
          </p:nvSpPr>
          <p:spPr bwMode="auto">
            <a:xfrm flipV="1">
              <a:off x="1117600" y="2946400"/>
              <a:ext cx="2235200" cy="1960563"/>
            </a:xfrm>
            <a:prstGeom prst="line">
              <a:avLst/>
            </a:prstGeom>
            <a:noFill/>
            <a:ln w="28575">
              <a:solidFill>
                <a:srgbClr val="D6290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156680" name="Oval 8"/>
            <p:cNvSpPr>
              <a:spLocks noChangeArrowheads="1"/>
            </p:cNvSpPr>
            <p:nvPr/>
          </p:nvSpPr>
          <p:spPr bwMode="auto">
            <a:xfrm>
              <a:off x="2763837" y="3362325"/>
              <a:ext cx="122237" cy="131763"/>
            </a:xfrm>
            <a:prstGeom prst="ellipse">
              <a:avLst/>
            </a:prstGeom>
            <a:solidFill>
              <a:srgbClr val="FF0000"/>
            </a:solidFill>
            <a:ln w="9525" algn="ctr">
              <a:solidFill>
                <a:srgbClr val="D62900"/>
              </a:solidFill>
              <a:round/>
              <a:headEnd/>
              <a:tailEnd/>
            </a:ln>
          </p:spPr>
          <p:txBody>
            <a:bodyPr wrap="none" anchor="ctr">
              <a:spAutoFit/>
            </a:bodyPr>
            <a:lstStyle/>
            <a:p>
              <a:endParaRPr lang="de-DE"/>
            </a:p>
          </p:txBody>
        </p:sp>
        <p:sp>
          <p:nvSpPr>
            <p:cNvPr id="156681" name="Text Box 9"/>
            <p:cNvSpPr txBox="1">
              <a:spLocks noChangeArrowheads="1"/>
            </p:cNvSpPr>
            <p:nvPr/>
          </p:nvSpPr>
          <p:spPr bwMode="auto">
            <a:xfrm>
              <a:off x="3079750" y="3221038"/>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dirty="0">
                  <a:solidFill>
                    <a:srgbClr val="FF0000"/>
                  </a:solidFill>
                </a:rPr>
                <a:t>EER</a:t>
              </a:r>
            </a:p>
          </p:txBody>
        </p:sp>
      </p:grpSp>
      <p:sp>
        <p:nvSpPr>
          <p:cNvPr id="3" name="Textfeld 2"/>
          <p:cNvSpPr txBox="1"/>
          <p:nvPr/>
        </p:nvSpPr>
        <p:spPr>
          <a:xfrm>
            <a:off x="2463800" y="4910136"/>
            <a:ext cx="2006600" cy="369332"/>
          </a:xfrm>
          <a:prstGeom prst="rect">
            <a:avLst/>
          </a:prstGeom>
          <a:noFill/>
        </p:spPr>
        <p:txBody>
          <a:bodyPr wrap="square" rtlCol="0">
            <a:spAutoFit/>
          </a:bodyPr>
          <a:lstStyle/>
          <a:p>
            <a:r>
              <a:rPr lang="de-DE" sz="1800" dirty="0" smtClean="0"/>
              <a:t>Sensitivität</a:t>
            </a:r>
            <a:endParaRPr lang="de-DE" sz="1800" dirty="0"/>
          </a:p>
        </p:txBody>
      </p:sp>
      <p:sp>
        <p:nvSpPr>
          <p:cNvPr id="12" name="Textfeld 11"/>
          <p:cNvSpPr txBox="1"/>
          <p:nvPr/>
        </p:nvSpPr>
        <p:spPr>
          <a:xfrm>
            <a:off x="419100" y="2243137"/>
            <a:ext cx="461665" cy="1099343"/>
          </a:xfrm>
          <a:prstGeom prst="rect">
            <a:avLst/>
          </a:prstGeom>
          <a:noFill/>
        </p:spPr>
        <p:txBody>
          <a:bodyPr vert="vert270" wrap="square" rtlCol="0">
            <a:spAutoFit/>
          </a:bodyPr>
          <a:lstStyle/>
          <a:p>
            <a:r>
              <a:rPr lang="de-DE" sz="1800" dirty="0" smtClean="0"/>
              <a:t>Spezifität</a:t>
            </a:r>
            <a:endParaRPr lang="de-DE" sz="1800" dirty="0"/>
          </a:p>
        </p:txBody>
      </p:sp>
      <p:sp>
        <p:nvSpPr>
          <p:cNvPr id="4" name="Freihandform 3"/>
          <p:cNvSpPr/>
          <p:nvPr/>
        </p:nvSpPr>
        <p:spPr bwMode="auto">
          <a:xfrm>
            <a:off x="965200" y="2273300"/>
            <a:ext cx="2759566" cy="2565400"/>
          </a:xfrm>
          <a:custGeom>
            <a:avLst/>
            <a:gdLst>
              <a:gd name="connsiteX0" fmla="*/ 0 w 2759566"/>
              <a:gd name="connsiteY0" fmla="*/ 0 h 2565400"/>
              <a:gd name="connsiteX1" fmla="*/ 901700 w 2759566"/>
              <a:gd name="connsiteY1" fmla="*/ 76200 h 2565400"/>
              <a:gd name="connsiteX2" fmla="*/ 1447800 w 2759566"/>
              <a:gd name="connsiteY2" fmla="*/ 101600 h 2565400"/>
              <a:gd name="connsiteX3" fmla="*/ 2146300 w 2759566"/>
              <a:gd name="connsiteY3" fmla="*/ 279400 h 2565400"/>
              <a:gd name="connsiteX4" fmla="*/ 2578100 w 2759566"/>
              <a:gd name="connsiteY4" fmla="*/ 635000 h 2565400"/>
              <a:gd name="connsiteX5" fmla="*/ 2717800 w 2759566"/>
              <a:gd name="connsiteY5" fmla="*/ 1168400 h 2565400"/>
              <a:gd name="connsiteX6" fmla="*/ 2755900 w 2759566"/>
              <a:gd name="connsiteY6" fmla="*/ 2184400 h 2565400"/>
              <a:gd name="connsiteX7" fmla="*/ 2755900 w 2759566"/>
              <a:gd name="connsiteY7" fmla="*/ 2565400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9566" h="2565400">
                <a:moveTo>
                  <a:pt x="0" y="0"/>
                </a:moveTo>
                <a:lnTo>
                  <a:pt x="901700" y="76200"/>
                </a:lnTo>
                <a:cubicBezTo>
                  <a:pt x="1143000" y="93133"/>
                  <a:pt x="1240367" y="67733"/>
                  <a:pt x="1447800" y="101600"/>
                </a:cubicBezTo>
                <a:cubicBezTo>
                  <a:pt x="1655233" y="135467"/>
                  <a:pt x="1957917" y="190500"/>
                  <a:pt x="2146300" y="279400"/>
                </a:cubicBezTo>
                <a:cubicBezTo>
                  <a:pt x="2334683" y="368300"/>
                  <a:pt x="2482850" y="486833"/>
                  <a:pt x="2578100" y="635000"/>
                </a:cubicBezTo>
                <a:cubicBezTo>
                  <a:pt x="2673350" y="783167"/>
                  <a:pt x="2688167" y="910167"/>
                  <a:pt x="2717800" y="1168400"/>
                </a:cubicBezTo>
                <a:cubicBezTo>
                  <a:pt x="2747433" y="1426633"/>
                  <a:pt x="2749550" y="1951567"/>
                  <a:pt x="2755900" y="2184400"/>
                </a:cubicBezTo>
                <a:cubicBezTo>
                  <a:pt x="2762250" y="2417233"/>
                  <a:pt x="2759075" y="2491316"/>
                  <a:pt x="2755900" y="256540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5" name="Rechteck 4"/>
          <p:cNvSpPr/>
          <p:nvPr/>
        </p:nvSpPr>
        <p:spPr>
          <a:xfrm>
            <a:off x="4711700" y="5094802"/>
            <a:ext cx="2286000" cy="563231"/>
          </a:xfrm>
          <a:prstGeom prst="rect">
            <a:avLst/>
          </a:prstGeom>
        </p:spPr>
        <p:txBody>
          <a:bodyPr>
            <a:spAutoFit/>
          </a:bodyPr>
          <a:lstStyle/>
          <a:p>
            <a:pPr lvl="0">
              <a:lnSpc>
                <a:spcPct val="85000"/>
              </a:lnSpc>
              <a:spcBef>
                <a:spcPct val="45000"/>
              </a:spcBef>
            </a:pPr>
            <a:r>
              <a:rPr lang="de-DE" sz="1800" b="1" kern="0" dirty="0">
                <a:solidFill>
                  <a:srgbClr val="000000"/>
                </a:solidFill>
                <a:latin typeface="Arial"/>
              </a:rPr>
              <a:t>Area </a:t>
            </a:r>
            <a:r>
              <a:rPr lang="de-DE" sz="1800" b="1" kern="0" dirty="0" err="1">
                <a:solidFill>
                  <a:srgbClr val="000000"/>
                </a:solidFill>
                <a:latin typeface="Arial"/>
              </a:rPr>
              <a:t>Under</a:t>
            </a:r>
            <a:r>
              <a:rPr lang="de-DE" sz="1800" b="1" kern="0" dirty="0">
                <a:solidFill>
                  <a:srgbClr val="000000"/>
                </a:solidFill>
                <a:latin typeface="Arial"/>
              </a:rPr>
              <a:t> </a:t>
            </a:r>
            <a:r>
              <a:rPr lang="de-DE" sz="1800" b="1" kern="0" dirty="0" err="1">
                <a:solidFill>
                  <a:srgbClr val="000000"/>
                </a:solidFill>
                <a:latin typeface="Arial"/>
              </a:rPr>
              <a:t>Curve</a:t>
            </a:r>
            <a:r>
              <a:rPr lang="de-DE" sz="1800" b="1" kern="0" dirty="0">
                <a:solidFill>
                  <a:srgbClr val="000000"/>
                </a:solidFill>
                <a:latin typeface="Arial"/>
              </a:rPr>
              <a:t> (AUC)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Diagnosegüte</a:t>
            </a:r>
            <a:endParaRPr lang="de-DE" dirty="0"/>
          </a:p>
        </p:txBody>
      </p:sp>
      <p:sp>
        <p:nvSpPr>
          <p:cNvPr id="3" name="Inhaltsplatzhalter 2"/>
          <p:cNvSpPr>
            <a:spLocks noGrp="1"/>
          </p:cNvSpPr>
          <p:nvPr>
            <p:ph idx="1"/>
          </p:nvPr>
        </p:nvSpPr>
        <p:spPr/>
        <p:txBody>
          <a:bodyPr/>
          <a:lstStyle/>
          <a:p>
            <a:pPr>
              <a:buClr>
                <a:srgbClr val="C00000"/>
              </a:buClr>
              <a:buFont typeface="Wingdings" panose="05000000000000000000" pitchFamily="2" charset="2"/>
              <a:buChar char="v"/>
            </a:pPr>
            <a:r>
              <a:rPr lang="de-DE" dirty="0" smtClean="0"/>
              <a:t>AUC </a:t>
            </a:r>
            <a:r>
              <a:rPr lang="de-DE" b="0" i="1" dirty="0" err="1" smtClean="0"/>
              <a:t>area</a:t>
            </a:r>
            <a:r>
              <a:rPr lang="de-DE" b="0" i="1" dirty="0" smtClean="0"/>
              <a:t> </a:t>
            </a:r>
            <a:r>
              <a:rPr lang="de-DE" b="0" i="1" dirty="0" err="1" smtClean="0"/>
              <a:t>under</a:t>
            </a:r>
            <a:r>
              <a:rPr lang="de-DE" b="0" i="1" dirty="0" smtClean="0"/>
              <a:t> </a:t>
            </a:r>
            <a:r>
              <a:rPr lang="de-DE" b="0" i="1" dirty="0" err="1" smtClean="0"/>
              <a:t>curve</a:t>
            </a:r>
            <a:r>
              <a:rPr lang="de-DE" b="0" i="1" dirty="0" smtClean="0"/>
              <a:t>  </a:t>
            </a:r>
            <a:r>
              <a:rPr lang="de-DE" dirty="0" smtClean="0">
                <a:solidFill>
                  <a:schemeClr val="bg1">
                    <a:lumMod val="50000"/>
                  </a:schemeClr>
                </a:solidFill>
              </a:rPr>
              <a:t>Medizin: ab 80% interessant</a:t>
            </a:r>
          </a:p>
          <a:p>
            <a:pPr>
              <a:buClr>
                <a:srgbClr val="C00000"/>
              </a:buClr>
              <a:buFont typeface="Wingdings" panose="05000000000000000000" pitchFamily="2" charset="2"/>
              <a:buChar char="v"/>
            </a:pPr>
            <a:r>
              <a:rPr lang="de-DE" dirty="0" smtClean="0"/>
              <a:t>EER </a:t>
            </a:r>
            <a:r>
              <a:rPr lang="de-DE" b="0" i="1" dirty="0" err="1" smtClean="0"/>
              <a:t>equal</a:t>
            </a:r>
            <a:r>
              <a:rPr lang="de-DE" b="0" i="1" dirty="0" smtClean="0"/>
              <a:t> </a:t>
            </a:r>
            <a:r>
              <a:rPr lang="de-DE" b="0" i="1" dirty="0" err="1" smtClean="0"/>
              <a:t>error</a:t>
            </a:r>
            <a:r>
              <a:rPr lang="de-DE" b="0" i="1" dirty="0" smtClean="0"/>
              <a:t> rate </a:t>
            </a:r>
            <a:r>
              <a:rPr lang="de-DE" b="0" dirty="0" smtClean="0"/>
              <a:t>bei Sensitivität = Spezifität</a:t>
            </a:r>
          </a:p>
          <a:p>
            <a:pPr>
              <a:buClr>
                <a:srgbClr val="C00000"/>
              </a:buClr>
              <a:buFont typeface="Wingdings" panose="05000000000000000000" pitchFamily="2" charset="2"/>
              <a:buChar char="v"/>
            </a:pPr>
            <a:r>
              <a:rPr lang="de-DE" dirty="0" err="1" smtClean="0"/>
              <a:t>Mittl</a:t>
            </a:r>
            <a:r>
              <a:rPr lang="de-DE" dirty="0" smtClean="0"/>
              <a:t>. korrekte Diagnose </a:t>
            </a:r>
            <a:r>
              <a:rPr lang="de-DE" b="0" dirty="0" smtClean="0"/>
              <a:t>(</a:t>
            </a:r>
            <a:r>
              <a:rPr lang="de-DE" b="0" dirty="0" err="1"/>
              <a:t>Sensitivität+Spezifität</a:t>
            </a:r>
            <a:r>
              <a:rPr lang="de-DE" b="0" dirty="0" smtClean="0"/>
              <a:t>)/2</a:t>
            </a:r>
            <a:endParaRPr lang="de-DE" b="0" dirty="0"/>
          </a:p>
          <a:p>
            <a:pPr>
              <a:buClr>
                <a:srgbClr val="C00000"/>
              </a:buClr>
              <a:buFont typeface="Wingdings" panose="05000000000000000000" pitchFamily="2" charset="2"/>
              <a:buChar char="v"/>
            </a:pPr>
            <a:r>
              <a:rPr lang="de-DE" dirty="0" smtClean="0"/>
              <a:t>F-Maß  </a:t>
            </a:r>
            <a:r>
              <a:rPr lang="de-DE" b="0" dirty="0" smtClean="0"/>
              <a:t>2*Sensitivität*Spezifität/(</a:t>
            </a:r>
            <a:r>
              <a:rPr lang="de-DE" b="0" dirty="0" err="1" smtClean="0"/>
              <a:t>Sensitivität+Spezifität</a:t>
            </a:r>
            <a:r>
              <a:rPr lang="de-DE" b="0" dirty="0" smtClean="0"/>
              <a:t>)</a:t>
            </a:r>
            <a:endParaRPr lang="de-DE" b="0" dirty="0"/>
          </a:p>
          <a:p>
            <a:pPr>
              <a:buClr>
                <a:srgbClr val="C00000"/>
              </a:buClr>
              <a:buFont typeface="Wingdings" panose="05000000000000000000" pitchFamily="2" charset="2"/>
              <a:buChar char="v"/>
            </a:pPr>
            <a:r>
              <a:rPr lang="de-DE" b="0" i="1" dirty="0" smtClean="0"/>
              <a:t>….</a:t>
            </a:r>
          </a:p>
          <a:p>
            <a:pPr>
              <a:buClr>
                <a:srgbClr val="C00000"/>
              </a:buClr>
              <a:buFont typeface="Wingdings" panose="05000000000000000000" pitchFamily="2" charset="2"/>
              <a:buChar char="v"/>
            </a:pPr>
            <a:endParaRPr lang="de-DE" b="0" i="1" dirty="0"/>
          </a:p>
          <a:p>
            <a:pPr>
              <a:buClr>
                <a:srgbClr val="C00000"/>
              </a:buClr>
              <a:buFont typeface="Wingdings" panose="05000000000000000000" pitchFamily="2" charset="2"/>
              <a:buChar char="v"/>
            </a:pPr>
            <a:endParaRPr lang="de-DE" b="0" i="1" dirty="0" smtClean="0"/>
          </a:p>
          <a:p>
            <a:pPr>
              <a:buClr>
                <a:srgbClr val="C00000"/>
              </a:buClr>
              <a:buFont typeface="Wingdings" panose="05000000000000000000" pitchFamily="2" charset="2"/>
              <a:buChar char="v"/>
            </a:pPr>
            <a:r>
              <a:rPr lang="de-DE" i="1" dirty="0" smtClean="0">
                <a:solidFill>
                  <a:srgbClr val="C00000"/>
                </a:solidFill>
              </a:rPr>
              <a:t>ABER</a:t>
            </a:r>
            <a:r>
              <a:rPr lang="de-DE" b="0" i="1" dirty="0" smtClean="0"/>
              <a:t>: </a:t>
            </a:r>
            <a:r>
              <a:rPr lang="de-DE" i="1" dirty="0" smtClean="0"/>
              <a:t>NIEMALS</a:t>
            </a:r>
            <a:r>
              <a:rPr lang="de-DE" b="0" i="1" dirty="0" smtClean="0"/>
              <a:t> </a:t>
            </a:r>
            <a:r>
              <a:rPr lang="de-DE" i="1" dirty="0" smtClean="0"/>
              <a:t>nur</a:t>
            </a:r>
            <a:r>
              <a:rPr lang="de-DE" b="0" i="1" dirty="0" smtClean="0"/>
              <a:t> die Sensitivität (Trefferquote)</a:t>
            </a:r>
            <a:endParaRPr lang="de-DE" b="0" i="1" dirty="0"/>
          </a:p>
        </p:txBody>
      </p:sp>
    </p:spTree>
    <p:extLst>
      <p:ext uri="{BB962C8B-B14F-4D97-AF65-F5344CB8AC3E}">
        <p14:creationId xmlns:p14="http://schemas.microsoft.com/office/powerpoint/2010/main" val="321309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r>
              <a:rPr lang="de-DE" dirty="0" smtClean="0"/>
              <a:t>ROC -Kurven </a:t>
            </a:r>
            <a:r>
              <a:rPr lang="de-DE" sz="2100" dirty="0" smtClean="0"/>
              <a:t>von Diagnosesystemen</a:t>
            </a:r>
            <a:endParaRPr lang="en-US" sz="2100" dirty="0" smtClean="0"/>
          </a:p>
        </p:txBody>
      </p:sp>
      <p:sp>
        <p:nvSpPr>
          <p:cNvPr id="51205" name="Rectangle 3"/>
          <p:cNvSpPr>
            <a:spLocks noGrp="1" noChangeArrowheads="1"/>
          </p:cNvSpPr>
          <p:nvPr>
            <p:ph type="body" idx="1"/>
          </p:nvPr>
        </p:nvSpPr>
        <p:spPr/>
        <p:txBody>
          <a:bodyPr/>
          <a:lstStyle/>
          <a:p>
            <a:pPr marL="0" indent="0">
              <a:buFontTx/>
              <a:buNone/>
            </a:pPr>
            <a:r>
              <a:rPr lang="en-US" dirty="0" err="1" smtClean="0">
                <a:solidFill>
                  <a:srgbClr val="C00000"/>
                </a:solidFill>
              </a:rPr>
              <a:t>Aufgabe</a:t>
            </a:r>
            <a:r>
              <a:rPr lang="en-US" dirty="0" smtClean="0"/>
              <a:t>:</a:t>
            </a:r>
          </a:p>
          <a:p>
            <a:pPr marL="0" indent="0">
              <a:buFontTx/>
              <a:buNone/>
            </a:pPr>
            <a:r>
              <a:rPr lang="en-US" b="0" dirty="0" smtClean="0"/>
              <a:t>Ex. </a:t>
            </a:r>
            <a:r>
              <a:rPr lang="en-US" b="0" dirty="0" err="1" smtClean="0"/>
              <a:t>ein</a:t>
            </a:r>
            <a:r>
              <a:rPr lang="en-US" b="0" dirty="0" smtClean="0"/>
              <a:t> </a:t>
            </a:r>
            <a:r>
              <a:rPr lang="en-US" b="0" dirty="0" err="1" smtClean="0"/>
              <a:t>Diagnosesystem</a:t>
            </a:r>
            <a:r>
              <a:rPr lang="en-US" b="0" dirty="0" smtClean="0"/>
              <a:t> </a:t>
            </a:r>
            <a:r>
              <a:rPr lang="en-US" b="0" dirty="0" err="1" smtClean="0"/>
              <a:t>mit</a:t>
            </a:r>
            <a:r>
              <a:rPr lang="en-US" b="0" dirty="0" smtClean="0"/>
              <a:t> </a:t>
            </a:r>
          </a:p>
          <a:p>
            <a:pPr marL="0" indent="0">
              <a:buFontTx/>
              <a:buNone/>
            </a:pPr>
            <a:r>
              <a:rPr lang="en-US" b="0" dirty="0" smtClean="0"/>
              <a:t>	D(x) &gt; c    </a:t>
            </a:r>
            <a:r>
              <a:rPr lang="en-US" b="0" dirty="0" err="1" smtClean="0"/>
              <a:t>Klasse</a:t>
            </a:r>
            <a:r>
              <a:rPr lang="en-US" b="0" dirty="0" smtClean="0"/>
              <a:t> A </a:t>
            </a:r>
            <a:r>
              <a:rPr lang="en-US" b="0" dirty="0" err="1" smtClean="0"/>
              <a:t>liegt</a:t>
            </a:r>
            <a:r>
              <a:rPr lang="en-US" b="0" dirty="0" smtClean="0"/>
              <a:t> </a:t>
            </a:r>
            <a:r>
              <a:rPr lang="en-US" b="0" dirty="0" err="1" smtClean="0"/>
              <a:t>vor</a:t>
            </a:r>
            <a:endParaRPr lang="en-US" b="0" dirty="0" smtClean="0"/>
          </a:p>
          <a:p>
            <a:pPr marL="0" indent="0">
              <a:buFontTx/>
              <a:buNone/>
            </a:pPr>
            <a:r>
              <a:rPr lang="en-US" b="0" dirty="0" smtClean="0"/>
              <a:t>	D(x) &lt; c    </a:t>
            </a:r>
            <a:r>
              <a:rPr lang="en-US" b="0" dirty="0" err="1" smtClean="0"/>
              <a:t>Klasse</a:t>
            </a:r>
            <a:r>
              <a:rPr lang="en-US" b="0" dirty="0" smtClean="0"/>
              <a:t> A </a:t>
            </a:r>
            <a:r>
              <a:rPr lang="en-US" b="0" dirty="0" err="1" smtClean="0"/>
              <a:t>liegt</a:t>
            </a:r>
            <a:r>
              <a:rPr lang="en-US" b="0" dirty="0" smtClean="0"/>
              <a:t> </a:t>
            </a:r>
            <a:r>
              <a:rPr lang="en-US" b="0" i="1" dirty="0" err="1" smtClean="0"/>
              <a:t>nicht</a:t>
            </a:r>
            <a:r>
              <a:rPr lang="en-US" b="0" dirty="0" smtClean="0"/>
              <a:t> </a:t>
            </a:r>
            <a:r>
              <a:rPr lang="en-US" b="0" dirty="0" err="1" smtClean="0"/>
              <a:t>vor</a:t>
            </a:r>
            <a:endParaRPr lang="en-US" b="0" dirty="0" smtClean="0"/>
          </a:p>
          <a:p>
            <a:pPr marL="0" indent="0">
              <a:buFontTx/>
              <a:buNone/>
            </a:pPr>
            <a:r>
              <a:rPr lang="en-US" dirty="0" err="1" smtClean="0">
                <a:solidFill>
                  <a:srgbClr val="C00000"/>
                </a:solidFill>
              </a:rPr>
              <a:t>Frage</a:t>
            </a:r>
            <a:r>
              <a:rPr lang="en-US" b="0" dirty="0" smtClean="0"/>
              <a:t>:</a:t>
            </a:r>
          </a:p>
          <a:p>
            <a:pPr marL="0" indent="0">
              <a:buFontTx/>
              <a:buNone/>
            </a:pPr>
            <a:r>
              <a:rPr lang="en-US" b="0" dirty="0" err="1" smtClean="0"/>
              <a:t>Wie</a:t>
            </a:r>
            <a:r>
              <a:rPr lang="en-US" b="0" dirty="0" smtClean="0"/>
              <a:t> </a:t>
            </a:r>
            <a:r>
              <a:rPr lang="en-US" b="0" dirty="0" err="1" smtClean="0"/>
              <a:t>wird</a:t>
            </a:r>
            <a:r>
              <a:rPr lang="en-US" b="0" dirty="0" smtClean="0"/>
              <a:t> ROC und AUC </a:t>
            </a:r>
            <a:r>
              <a:rPr lang="en-US" b="0" dirty="0" err="1" smtClean="0"/>
              <a:t>davon</a:t>
            </a:r>
            <a:r>
              <a:rPr lang="en-US" b="0" dirty="0" smtClean="0"/>
              <a:t> </a:t>
            </a:r>
            <a:r>
              <a:rPr lang="en-US" b="0" dirty="0" err="1" smtClean="0"/>
              <a:t>gemessen</a:t>
            </a:r>
            <a:r>
              <a:rPr lang="en-US" b="0" dirty="0" smtClean="0"/>
              <a:t>?</a:t>
            </a:r>
          </a:p>
          <a:p>
            <a:pPr marL="0" indent="0">
              <a:buFontTx/>
              <a:buNone/>
            </a:pPr>
            <a:endParaRPr lang="en-US" sz="1400" b="0" dirty="0"/>
          </a:p>
          <a:p>
            <a:pPr marL="0" indent="0">
              <a:buFontTx/>
              <a:buNone/>
            </a:pPr>
            <a:r>
              <a:rPr lang="en-US" dirty="0" err="1" smtClean="0">
                <a:solidFill>
                  <a:srgbClr val="336699"/>
                </a:solidFill>
              </a:rPr>
              <a:t>Antwort</a:t>
            </a:r>
            <a:r>
              <a:rPr lang="en-US" b="0" dirty="0" smtClean="0"/>
              <a:t>:</a:t>
            </a:r>
          </a:p>
          <a:p>
            <a:r>
              <a:rPr lang="en-US" b="0" dirty="0" err="1" smtClean="0"/>
              <a:t>Für</a:t>
            </a:r>
            <a:r>
              <a:rPr lang="en-US" b="0" dirty="0" smtClean="0"/>
              <a:t> </a:t>
            </a:r>
            <a:r>
              <a:rPr lang="en-US" b="0" dirty="0" err="1" smtClean="0"/>
              <a:t>festes</a:t>
            </a:r>
            <a:r>
              <a:rPr lang="en-US" b="0" dirty="0" smtClean="0"/>
              <a:t> c </a:t>
            </a:r>
            <a:r>
              <a:rPr lang="en-US" b="0" dirty="0" err="1" smtClean="0"/>
              <a:t>über</a:t>
            </a:r>
            <a:r>
              <a:rPr lang="en-US" b="0" dirty="0" smtClean="0"/>
              <a:t> </a:t>
            </a:r>
            <a:r>
              <a:rPr lang="en-US" b="0" dirty="0" err="1" smtClean="0"/>
              <a:t>alle</a:t>
            </a:r>
            <a:r>
              <a:rPr lang="en-US" b="0" dirty="0" smtClean="0"/>
              <a:t> x die </a:t>
            </a:r>
            <a:r>
              <a:rPr lang="en-US" b="0" dirty="0" err="1" smtClean="0"/>
              <a:t>Leistung</a:t>
            </a:r>
            <a:r>
              <a:rPr lang="en-US" b="0" dirty="0" smtClean="0"/>
              <a:t> (</a:t>
            </a:r>
            <a:r>
              <a:rPr lang="en-US" b="0" dirty="0" err="1" smtClean="0"/>
              <a:t>P</a:t>
            </a:r>
            <a:r>
              <a:rPr lang="en-US" b="0" baseline="-25000" dirty="0" err="1" smtClean="0"/>
              <a:t>k</a:t>
            </a:r>
            <a:r>
              <a:rPr lang="en-US" b="0" dirty="0" smtClean="0"/>
              <a:t> ,P</a:t>
            </a:r>
            <a:r>
              <a:rPr lang="en-US" b="0" baseline="-25000" dirty="0" smtClean="0"/>
              <a:t>L</a:t>
            </a:r>
            <a:r>
              <a:rPr lang="en-US" b="0" dirty="0" smtClean="0"/>
              <a:t> ) </a:t>
            </a:r>
            <a:r>
              <a:rPr lang="en-US" b="0" dirty="0" err="1" smtClean="0"/>
              <a:t>messen</a:t>
            </a:r>
            <a:r>
              <a:rPr lang="en-US" b="0" dirty="0" smtClean="0"/>
              <a:t>, </a:t>
            </a:r>
            <a:r>
              <a:rPr lang="en-US" b="0" dirty="0" err="1"/>
              <a:t>einen</a:t>
            </a:r>
            <a:r>
              <a:rPr lang="en-US" b="0" dirty="0"/>
              <a:t> </a:t>
            </a:r>
            <a:r>
              <a:rPr lang="en-US" b="0" dirty="0" err="1"/>
              <a:t>Punkt</a:t>
            </a:r>
            <a:r>
              <a:rPr lang="en-US" b="0" dirty="0"/>
              <a:t> der </a:t>
            </a:r>
            <a:r>
              <a:rPr lang="en-US" b="0" dirty="0" err="1"/>
              <a:t>Grafik</a:t>
            </a:r>
            <a:r>
              <a:rPr lang="en-US" b="0" dirty="0"/>
              <a:t> </a:t>
            </a:r>
            <a:r>
              <a:rPr lang="en-US" b="0" dirty="0" err="1" smtClean="0"/>
              <a:t>einzeichnen</a:t>
            </a:r>
            <a:endParaRPr lang="en-US" b="0" dirty="0" smtClean="0"/>
          </a:p>
          <a:p>
            <a:r>
              <a:rPr lang="en-US" b="0" dirty="0" smtClean="0"/>
              <a:t>c </a:t>
            </a:r>
            <a:r>
              <a:rPr lang="en-US" b="0" dirty="0" err="1" smtClean="0"/>
              <a:t>variieren</a:t>
            </a:r>
            <a:r>
              <a:rPr lang="en-US" b="0" dirty="0" smtClean="0"/>
              <a:t>,  </a:t>
            </a:r>
            <a:r>
              <a:rPr lang="en-US" b="0" dirty="0"/>
              <a:t>und </a:t>
            </a:r>
            <a:r>
              <a:rPr lang="en-US" b="0" dirty="0" err="1" smtClean="0"/>
              <a:t>jeweils</a:t>
            </a:r>
            <a:r>
              <a:rPr lang="en-US" b="0" dirty="0" smtClean="0"/>
              <a:t> </a:t>
            </a:r>
            <a:r>
              <a:rPr lang="en-US" b="0" dirty="0" err="1" smtClean="0"/>
              <a:t>Punkt</a:t>
            </a:r>
            <a:r>
              <a:rPr lang="en-US" b="0" dirty="0" smtClean="0"/>
              <a:t> </a:t>
            </a:r>
            <a:r>
              <a:rPr lang="en-US" b="0" dirty="0" err="1"/>
              <a:t>zeichnen</a:t>
            </a:r>
            <a:endParaRPr lang="en-US" b="0" dirty="0" smtClean="0"/>
          </a:p>
          <a:p>
            <a:r>
              <a:rPr lang="en-US" b="0" dirty="0" smtClean="0"/>
              <a:t>ROC in die </a:t>
            </a:r>
            <a:r>
              <a:rPr lang="en-US" b="0" dirty="0" err="1" smtClean="0"/>
              <a:t>Punkte</a:t>
            </a:r>
            <a:r>
              <a:rPr lang="en-US" b="0" dirty="0" smtClean="0"/>
              <a:t> </a:t>
            </a:r>
            <a:r>
              <a:rPr lang="en-US" b="0" dirty="0" err="1" smtClean="0"/>
              <a:t>einpassen</a:t>
            </a:r>
            <a:r>
              <a:rPr lang="en-US" b="0" dirty="0"/>
              <a:t>,</a:t>
            </a:r>
            <a:r>
              <a:rPr lang="en-US" b="0" dirty="0" smtClean="0"/>
              <a:t> AUC </a:t>
            </a:r>
            <a:r>
              <a:rPr lang="en-US" b="0" dirty="0" err="1" smtClean="0"/>
              <a:t>davon</a:t>
            </a:r>
            <a:r>
              <a:rPr lang="en-US" b="0" dirty="0" smtClean="0"/>
              <a:t> </a:t>
            </a:r>
            <a:r>
              <a:rPr lang="en-US" b="0" dirty="0" err="1" smtClean="0"/>
              <a:t>berechnen</a:t>
            </a:r>
            <a:endParaRPr lang="en-US"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29699" name="Titel 1"/>
          <p:cNvSpPr>
            <a:spLocks noGrp="1"/>
          </p:cNvSpPr>
          <p:nvPr>
            <p:ph type="title" idx="4294967295"/>
          </p:nvPr>
        </p:nvSpPr>
        <p:spPr>
          <a:xfrm>
            <a:off x="540773" y="4189207"/>
            <a:ext cx="8229600" cy="7034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r>
              <a:rPr lang="de-DE" sz="3800" b="0" dirty="0" err="1">
                <a:solidFill>
                  <a:srgbClr val="BFBFBF"/>
                </a:solidFill>
                <a:cs typeface="Arial" pitchFamily="34" charset="0"/>
              </a:rPr>
              <a:t>Stochast</a:t>
            </a:r>
            <a:r>
              <a:rPr lang="de-DE" sz="3800" b="0" dirty="0">
                <a:solidFill>
                  <a:srgbClr val="BFBFBF"/>
                </a:solidFill>
                <a:cs typeface="Arial" pitchFamily="34" charset="0"/>
              </a:rPr>
              <a:t>. Klassifikation</a:t>
            </a:r>
          </a:p>
        </p:txBody>
      </p:sp>
      <p:sp>
        <p:nvSpPr>
          <p:cNvPr id="29700" name="Titel 1"/>
          <p:cNvSpPr txBox="1">
            <a:spLocks/>
          </p:cNvSpPr>
          <p:nvPr/>
        </p:nvSpPr>
        <p:spPr bwMode="auto">
          <a:xfrm>
            <a:off x="569997" y="3420345"/>
            <a:ext cx="7676909" cy="7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kumimoji="0" lang="de-DE" sz="3800" b="0" i="0" u="none" strike="noStrike" kern="0" cap="none" spc="0" normalizeH="0" baseline="0" noProof="0" dirty="0" smtClean="0">
                <a:ln>
                  <a:noFill/>
                </a:ln>
                <a:solidFill>
                  <a:srgbClr val="BFBFBF"/>
                </a:solidFill>
                <a:effectLst/>
                <a:uLnTx/>
                <a:uFillTx/>
                <a:latin typeface="Arial Black" pitchFamily="34" charset="0"/>
                <a:ea typeface="+mj-ea"/>
                <a:cs typeface="Arial" pitchFamily="34" charset="0"/>
              </a:rPr>
              <a:t>Lernen und Zielfunktion</a:t>
            </a:r>
            <a:endParaRPr lang="de-DE" sz="4000" b="1" dirty="0">
              <a:solidFill>
                <a:srgbClr val="BFBFBF"/>
              </a:solidFill>
              <a:latin typeface="Arial Black" pitchFamily="34" charset="0"/>
              <a:cs typeface="Arial" pitchFamily="34" charset="0"/>
            </a:endParaRPr>
          </a:p>
        </p:txBody>
      </p:sp>
      <p:sp>
        <p:nvSpPr>
          <p:cNvPr id="29701" name="Titel 1"/>
          <p:cNvSpPr txBox="1">
            <a:spLocks/>
          </p:cNvSpPr>
          <p:nvPr/>
        </p:nvSpPr>
        <p:spPr bwMode="auto">
          <a:xfrm>
            <a:off x="540773" y="2608595"/>
            <a:ext cx="8603227" cy="76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Lernen linearer Klassifikation</a:t>
            </a:r>
          </a:p>
        </p:txBody>
      </p:sp>
      <p:sp>
        <p:nvSpPr>
          <p:cNvPr id="29703" name="Titel 1"/>
          <p:cNvSpPr>
            <a:spLocks/>
          </p:cNvSpPr>
          <p:nvPr/>
        </p:nvSpPr>
        <p:spPr bwMode="auto">
          <a:xfrm>
            <a:off x="623888" y="2444750"/>
            <a:ext cx="85201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endParaRPr lang="de-DE" sz="3800" dirty="0">
              <a:solidFill>
                <a:srgbClr val="BFBFBF"/>
              </a:solidFill>
              <a:latin typeface="Arial Black" pitchFamily="34" charset="0"/>
              <a:cs typeface="Arial" pitchFamily="34" charset="0"/>
            </a:endParaRPr>
          </a:p>
        </p:txBody>
      </p:sp>
      <p:sp>
        <p:nvSpPr>
          <p:cNvPr id="29704" name="Titel 1"/>
          <p:cNvSpPr>
            <a:spLocks/>
          </p:cNvSpPr>
          <p:nvPr/>
        </p:nvSpPr>
        <p:spPr bwMode="auto">
          <a:xfrm>
            <a:off x="569998" y="4866968"/>
            <a:ext cx="8200376" cy="772652"/>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none" lIns="0" tIns="45720" rIns="91440" bIns="45720" numCol="1" anchor="ctr" anchorCtr="0" compatLnSpc="1">
            <a:prstTxWarp prst="textNoShape">
              <a:avLst/>
            </a:prstTxWarp>
          </a:bodyPr>
          <a:lstStyle/>
          <a:p>
            <a:pPr marL="355600" indent="3175" eaLnBrk="1" hangingPunct="1">
              <a:spcBef>
                <a:spcPct val="0"/>
              </a:spcBef>
            </a:pPr>
            <a:r>
              <a:rPr kumimoji="1" lang="de-DE" sz="3800" b="1" dirty="0">
                <a:latin typeface="Arial Black" pitchFamily="34" charset="0"/>
                <a:cs typeface="Arial" pitchFamily="34" charset="0"/>
              </a:rPr>
              <a:t>Lernen in </a:t>
            </a:r>
            <a:r>
              <a:rPr kumimoji="1" lang="de-DE" sz="3800" b="1" dirty="0" err="1">
                <a:latin typeface="Arial Black" pitchFamily="34" charset="0"/>
                <a:cs typeface="Arial" pitchFamily="34" charset="0"/>
              </a:rPr>
              <a:t>Multilayer</a:t>
            </a:r>
            <a:r>
              <a:rPr kumimoji="1" lang="de-DE" sz="3800" b="1" dirty="0">
                <a:latin typeface="Arial Black" pitchFamily="34" charset="0"/>
                <a:cs typeface="Arial" pitchFamily="34" charset="0"/>
              </a:rPr>
              <a:t>-Netzen</a:t>
            </a:r>
          </a:p>
        </p:txBody>
      </p:sp>
      <p:sp>
        <p:nvSpPr>
          <p:cNvPr id="29705" name="Titel 1"/>
          <p:cNvSpPr>
            <a:spLocks/>
          </p:cNvSpPr>
          <p:nvPr/>
        </p:nvSpPr>
        <p:spPr bwMode="auto">
          <a:xfrm>
            <a:off x="584078" y="5639620"/>
            <a:ext cx="8396976" cy="86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r>
              <a:rPr lang="de-DE" sz="3800" dirty="0">
                <a:solidFill>
                  <a:srgbClr val="BFBFBF"/>
                </a:solidFill>
                <a:latin typeface="Arial Black" pitchFamily="34" charset="0"/>
                <a:cs typeface="Arial" pitchFamily="34" charset="0"/>
              </a:rPr>
              <a:t>Backpropagation-Lernen</a:t>
            </a:r>
          </a:p>
        </p:txBody>
      </p:sp>
      <p:sp>
        <p:nvSpPr>
          <p:cNvPr id="10" name="Titel 1"/>
          <p:cNvSpPr txBox="1">
            <a:spLocks/>
          </p:cNvSpPr>
          <p:nvPr/>
        </p:nvSpPr>
        <p:spPr bwMode="auto">
          <a:xfrm>
            <a:off x="522250" y="1735741"/>
            <a:ext cx="8248123" cy="8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Lineare Klassifikation</a:t>
            </a:r>
          </a:p>
        </p:txBody>
      </p:sp>
      <p:sp>
        <p:nvSpPr>
          <p:cNvPr id="11" name="Titel 1"/>
          <p:cNvSpPr txBox="1">
            <a:spLocks/>
          </p:cNvSpPr>
          <p:nvPr/>
        </p:nvSpPr>
        <p:spPr bwMode="auto">
          <a:xfrm>
            <a:off x="522250" y="998567"/>
            <a:ext cx="7772400" cy="8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Assoziativspeicher</a:t>
            </a:r>
          </a:p>
        </p:txBody>
      </p:sp>
    </p:spTree>
    <p:extLst>
      <p:ext uri="{BB962C8B-B14F-4D97-AF65-F5344CB8AC3E}">
        <p14:creationId xmlns:p14="http://schemas.microsoft.com/office/powerpoint/2010/main" val="380424625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de-DE" smtClean="0"/>
              <a:t>Das XOR-Problem</a:t>
            </a:r>
          </a:p>
        </p:txBody>
      </p:sp>
      <p:sp>
        <p:nvSpPr>
          <p:cNvPr id="40965" name="Rectangle 3"/>
          <p:cNvSpPr>
            <a:spLocks noGrp="1" noChangeArrowheads="1"/>
          </p:cNvSpPr>
          <p:nvPr>
            <p:ph type="body" idx="1"/>
          </p:nvPr>
        </p:nvSpPr>
        <p:spPr>
          <a:xfrm>
            <a:off x="611188" y="1268413"/>
            <a:ext cx="8532812" cy="903287"/>
          </a:xfrm>
        </p:spPr>
        <p:txBody>
          <a:bodyPr/>
          <a:lstStyle/>
          <a:p>
            <a:pPr marL="0" indent="0">
              <a:buFontTx/>
              <a:buNone/>
            </a:pPr>
            <a:r>
              <a:rPr lang="de-DE" smtClean="0"/>
              <a:t>Aufgabe</a:t>
            </a:r>
          </a:p>
          <a:p>
            <a:pPr marL="0" indent="0">
              <a:lnSpc>
                <a:spcPct val="65000"/>
              </a:lnSpc>
              <a:buFontTx/>
              <a:buNone/>
            </a:pPr>
            <a:r>
              <a:rPr lang="de-DE" b="0" smtClean="0"/>
              <a:t>Trennung zweier Klassen durch eine Gerade – wie ?</a:t>
            </a:r>
          </a:p>
        </p:txBody>
      </p:sp>
      <p:sp>
        <p:nvSpPr>
          <p:cNvPr id="40966" name="Freeform 4"/>
          <p:cNvSpPr>
            <a:spLocks/>
          </p:cNvSpPr>
          <p:nvPr/>
        </p:nvSpPr>
        <p:spPr bwMode="auto">
          <a:xfrm>
            <a:off x="1316038" y="2484438"/>
            <a:ext cx="87312" cy="119062"/>
          </a:xfrm>
          <a:custGeom>
            <a:avLst/>
            <a:gdLst>
              <a:gd name="T0" fmla="*/ 2147483647 w 55"/>
              <a:gd name="T1" fmla="*/ 2147483647 h 75"/>
              <a:gd name="T2" fmla="*/ 2147483647 w 55"/>
              <a:gd name="T3" fmla="*/ 2147483647 h 75"/>
              <a:gd name="T4" fmla="*/ 2147483647 w 55"/>
              <a:gd name="T5" fmla="*/ 0 h 75"/>
              <a:gd name="T6" fmla="*/ 0 w 55"/>
              <a:gd name="T7" fmla="*/ 2147483647 h 75"/>
              <a:gd name="T8" fmla="*/ 2147483647 w 55"/>
              <a:gd name="T9" fmla="*/ 2147483647 h 75"/>
              <a:gd name="T10" fmla="*/ 0 60000 65536"/>
              <a:gd name="T11" fmla="*/ 0 60000 65536"/>
              <a:gd name="T12" fmla="*/ 0 60000 65536"/>
              <a:gd name="T13" fmla="*/ 0 60000 65536"/>
              <a:gd name="T14" fmla="*/ 0 60000 65536"/>
              <a:gd name="T15" fmla="*/ 0 w 55"/>
              <a:gd name="T16" fmla="*/ 0 h 75"/>
              <a:gd name="T17" fmla="*/ 55 w 55"/>
              <a:gd name="T18" fmla="*/ 75 h 75"/>
            </a:gdLst>
            <a:ahLst/>
            <a:cxnLst>
              <a:cxn ang="T10">
                <a:pos x="T0" y="T1"/>
              </a:cxn>
              <a:cxn ang="T11">
                <a:pos x="T2" y="T3"/>
              </a:cxn>
              <a:cxn ang="T12">
                <a:pos x="T4" y="T5"/>
              </a:cxn>
              <a:cxn ang="T13">
                <a:pos x="T6" y="T7"/>
              </a:cxn>
              <a:cxn ang="T14">
                <a:pos x="T8" y="T9"/>
              </a:cxn>
            </a:cxnLst>
            <a:rect l="T15" t="T16" r="T17" b="T18"/>
            <a:pathLst>
              <a:path w="55" h="75">
                <a:moveTo>
                  <a:pt x="26" y="75"/>
                </a:moveTo>
                <a:lnTo>
                  <a:pt x="55" y="75"/>
                </a:lnTo>
                <a:lnTo>
                  <a:pt x="26" y="0"/>
                </a:lnTo>
                <a:lnTo>
                  <a:pt x="0" y="75"/>
                </a:lnTo>
                <a:lnTo>
                  <a:pt x="26"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967" name="Line 5"/>
          <p:cNvSpPr>
            <a:spLocks noChangeShapeType="1"/>
          </p:cNvSpPr>
          <p:nvPr/>
        </p:nvSpPr>
        <p:spPr bwMode="auto">
          <a:xfrm>
            <a:off x="1357313" y="2603500"/>
            <a:ext cx="1587" cy="3514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0968" name="Freeform 6"/>
          <p:cNvSpPr>
            <a:spLocks/>
          </p:cNvSpPr>
          <p:nvPr/>
        </p:nvSpPr>
        <p:spPr bwMode="auto">
          <a:xfrm>
            <a:off x="5189538" y="5792788"/>
            <a:ext cx="114300" cy="92075"/>
          </a:xfrm>
          <a:custGeom>
            <a:avLst/>
            <a:gdLst>
              <a:gd name="T0" fmla="*/ 0 w 72"/>
              <a:gd name="T1" fmla="*/ 2147483647 h 58"/>
              <a:gd name="T2" fmla="*/ 0 w 72"/>
              <a:gd name="T3" fmla="*/ 2147483647 h 58"/>
              <a:gd name="T4" fmla="*/ 2147483647 w 72"/>
              <a:gd name="T5" fmla="*/ 2147483647 h 58"/>
              <a:gd name="T6" fmla="*/ 0 w 72"/>
              <a:gd name="T7" fmla="*/ 0 h 58"/>
              <a:gd name="T8" fmla="*/ 0 w 72"/>
              <a:gd name="T9" fmla="*/ 2147483647 h 58"/>
              <a:gd name="T10" fmla="*/ 0 60000 65536"/>
              <a:gd name="T11" fmla="*/ 0 60000 65536"/>
              <a:gd name="T12" fmla="*/ 0 60000 65536"/>
              <a:gd name="T13" fmla="*/ 0 60000 65536"/>
              <a:gd name="T14" fmla="*/ 0 60000 65536"/>
              <a:gd name="T15" fmla="*/ 0 w 72"/>
              <a:gd name="T16" fmla="*/ 0 h 58"/>
              <a:gd name="T17" fmla="*/ 72 w 72"/>
              <a:gd name="T18" fmla="*/ 58 h 58"/>
            </a:gdLst>
            <a:ahLst/>
            <a:cxnLst>
              <a:cxn ang="T10">
                <a:pos x="T0" y="T1"/>
              </a:cxn>
              <a:cxn ang="T11">
                <a:pos x="T2" y="T3"/>
              </a:cxn>
              <a:cxn ang="T12">
                <a:pos x="T4" y="T5"/>
              </a:cxn>
              <a:cxn ang="T13">
                <a:pos x="T6" y="T7"/>
              </a:cxn>
              <a:cxn ang="T14">
                <a:pos x="T8" y="T9"/>
              </a:cxn>
            </a:cxnLst>
            <a:rect l="T15" t="T16" r="T17" b="T18"/>
            <a:pathLst>
              <a:path w="72" h="58">
                <a:moveTo>
                  <a:pt x="0" y="29"/>
                </a:moveTo>
                <a:lnTo>
                  <a:pt x="0" y="58"/>
                </a:lnTo>
                <a:lnTo>
                  <a:pt x="72" y="29"/>
                </a:lnTo>
                <a:lnTo>
                  <a:pt x="0"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969" name="Rectangle 7"/>
          <p:cNvSpPr>
            <a:spLocks noChangeArrowheads="1"/>
          </p:cNvSpPr>
          <p:nvPr/>
        </p:nvSpPr>
        <p:spPr bwMode="auto">
          <a:xfrm>
            <a:off x="4899025" y="5945188"/>
            <a:ext cx="146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x</a:t>
            </a:r>
            <a:endParaRPr lang="de-DE"/>
          </a:p>
        </p:txBody>
      </p:sp>
      <p:sp>
        <p:nvSpPr>
          <p:cNvPr id="40970" name="Rectangle 8"/>
          <p:cNvSpPr>
            <a:spLocks noChangeArrowheads="1"/>
          </p:cNvSpPr>
          <p:nvPr/>
        </p:nvSpPr>
        <p:spPr bwMode="auto">
          <a:xfrm>
            <a:off x="5041900" y="6072188"/>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a:solidFill>
                  <a:srgbClr val="000000"/>
                </a:solidFill>
                <a:latin typeface="Times New Roman" pitchFamily="18" charset="0"/>
              </a:rPr>
              <a:t>1</a:t>
            </a:r>
            <a:endParaRPr lang="de-DE"/>
          </a:p>
        </p:txBody>
      </p:sp>
      <p:sp>
        <p:nvSpPr>
          <p:cNvPr id="40971" name="Rectangle 9"/>
          <p:cNvSpPr>
            <a:spLocks noChangeArrowheads="1"/>
          </p:cNvSpPr>
          <p:nvPr/>
        </p:nvSpPr>
        <p:spPr bwMode="auto">
          <a:xfrm>
            <a:off x="1008063" y="233045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x</a:t>
            </a:r>
            <a:endParaRPr lang="de-DE"/>
          </a:p>
        </p:txBody>
      </p:sp>
      <p:sp>
        <p:nvSpPr>
          <p:cNvPr id="40972" name="Rectangle 10"/>
          <p:cNvSpPr>
            <a:spLocks noChangeArrowheads="1"/>
          </p:cNvSpPr>
          <p:nvPr/>
        </p:nvSpPr>
        <p:spPr bwMode="auto">
          <a:xfrm>
            <a:off x="1150938" y="245745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a:solidFill>
                  <a:srgbClr val="000000"/>
                </a:solidFill>
                <a:latin typeface="Times New Roman" pitchFamily="18" charset="0"/>
              </a:rPr>
              <a:t>2</a:t>
            </a:r>
            <a:endParaRPr lang="de-DE"/>
          </a:p>
        </p:txBody>
      </p:sp>
      <p:sp>
        <p:nvSpPr>
          <p:cNvPr id="40973" name="Rectangle 11"/>
          <p:cNvSpPr>
            <a:spLocks noChangeArrowheads="1"/>
          </p:cNvSpPr>
          <p:nvPr/>
        </p:nvSpPr>
        <p:spPr bwMode="auto">
          <a:xfrm>
            <a:off x="1449388" y="5857875"/>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0</a:t>
            </a:r>
            <a:endParaRPr lang="de-DE"/>
          </a:p>
        </p:txBody>
      </p:sp>
      <p:sp>
        <p:nvSpPr>
          <p:cNvPr id="40974" name="Rectangle 12"/>
          <p:cNvSpPr>
            <a:spLocks noChangeArrowheads="1"/>
          </p:cNvSpPr>
          <p:nvPr/>
        </p:nvSpPr>
        <p:spPr bwMode="auto">
          <a:xfrm>
            <a:off x="4105275" y="598170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1</a:t>
            </a:r>
            <a:endParaRPr lang="de-DE"/>
          </a:p>
        </p:txBody>
      </p:sp>
      <p:sp>
        <p:nvSpPr>
          <p:cNvPr id="40975" name="Rectangle 13"/>
          <p:cNvSpPr>
            <a:spLocks noChangeArrowheads="1"/>
          </p:cNvSpPr>
          <p:nvPr/>
        </p:nvSpPr>
        <p:spPr bwMode="auto">
          <a:xfrm>
            <a:off x="1095375" y="552450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0</a:t>
            </a:r>
            <a:endParaRPr lang="de-DE"/>
          </a:p>
        </p:txBody>
      </p:sp>
      <p:sp>
        <p:nvSpPr>
          <p:cNvPr id="40976" name="Rectangle 14"/>
          <p:cNvSpPr>
            <a:spLocks noChangeArrowheads="1"/>
          </p:cNvSpPr>
          <p:nvPr/>
        </p:nvSpPr>
        <p:spPr bwMode="auto">
          <a:xfrm>
            <a:off x="920750" y="2874963"/>
            <a:ext cx="146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1</a:t>
            </a:r>
            <a:endParaRPr lang="de-DE"/>
          </a:p>
        </p:txBody>
      </p:sp>
      <p:grpSp>
        <p:nvGrpSpPr>
          <p:cNvPr id="2" name="Group 15"/>
          <p:cNvGrpSpPr>
            <a:grpSpLocks/>
          </p:cNvGrpSpPr>
          <p:nvPr/>
        </p:nvGrpSpPr>
        <p:grpSpPr bwMode="auto">
          <a:xfrm rot="-5400000">
            <a:off x="790575" y="3944938"/>
            <a:ext cx="2540000" cy="2355850"/>
            <a:chOff x="554" y="1557"/>
            <a:chExt cx="1600" cy="1484"/>
          </a:xfrm>
        </p:grpSpPr>
        <p:sp>
          <p:nvSpPr>
            <p:cNvPr id="41016" name="Line 16"/>
            <p:cNvSpPr>
              <a:spLocks noChangeShapeType="1"/>
            </p:cNvSpPr>
            <p:nvPr/>
          </p:nvSpPr>
          <p:spPr bwMode="auto">
            <a:xfrm flipV="1">
              <a:off x="554" y="2943"/>
              <a:ext cx="104"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7" name="Line 17"/>
            <p:cNvSpPr>
              <a:spLocks noChangeShapeType="1"/>
            </p:cNvSpPr>
            <p:nvPr/>
          </p:nvSpPr>
          <p:spPr bwMode="auto">
            <a:xfrm flipV="1">
              <a:off x="693" y="2813"/>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8" name="Line 18"/>
            <p:cNvSpPr>
              <a:spLocks noChangeShapeType="1"/>
            </p:cNvSpPr>
            <p:nvPr/>
          </p:nvSpPr>
          <p:spPr bwMode="auto">
            <a:xfrm flipV="1">
              <a:off x="835" y="2681"/>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9" name="Line 19"/>
            <p:cNvSpPr>
              <a:spLocks noChangeShapeType="1"/>
            </p:cNvSpPr>
            <p:nvPr/>
          </p:nvSpPr>
          <p:spPr bwMode="auto">
            <a:xfrm flipV="1">
              <a:off x="976" y="2551"/>
              <a:ext cx="108"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0" name="Line 20"/>
            <p:cNvSpPr>
              <a:spLocks noChangeShapeType="1"/>
            </p:cNvSpPr>
            <p:nvPr/>
          </p:nvSpPr>
          <p:spPr bwMode="auto">
            <a:xfrm flipV="1">
              <a:off x="1118" y="2418"/>
              <a:ext cx="104"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1" name="Line 21"/>
            <p:cNvSpPr>
              <a:spLocks noChangeShapeType="1"/>
            </p:cNvSpPr>
            <p:nvPr/>
          </p:nvSpPr>
          <p:spPr bwMode="auto">
            <a:xfrm flipV="1">
              <a:off x="1257" y="2289"/>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2" name="Line 22"/>
            <p:cNvSpPr>
              <a:spLocks noChangeShapeType="1"/>
            </p:cNvSpPr>
            <p:nvPr/>
          </p:nvSpPr>
          <p:spPr bwMode="auto">
            <a:xfrm flipV="1">
              <a:off x="1399" y="2156"/>
              <a:ext cx="107" cy="101"/>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3" name="Line 23"/>
            <p:cNvSpPr>
              <a:spLocks noChangeShapeType="1"/>
            </p:cNvSpPr>
            <p:nvPr/>
          </p:nvSpPr>
          <p:spPr bwMode="auto">
            <a:xfrm flipV="1">
              <a:off x="1541" y="2026"/>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4" name="Line 24"/>
            <p:cNvSpPr>
              <a:spLocks noChangeShapeType="1"/>
            </p:cNvSpPr>
            <p:nvPr/>
          </p:nvSpPr>
          <p:spPr bwMode="auto">
            <a:xfrm flipV="1">
              <a:off x="1683" y="1897"/>
              <a:ext cx="104"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5" name="Line 25"/>
            <p:cNvSpPr>
              <a:spLocks noChangeShapeType="1"/>
            </p:cNvSpPr>
            <p:nvPr/>
          </p:nvSpPr>
          <p:spPr bwMode="auto">
            <a:xfrm flipV="1">
              <a:off x="1822" y="1764"/>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6" name="Line 26"/>
            <p:cNvSpPr>
              <a:spLocks noChangeShapeType="1"/>
            </p:cNvSpPr>
            <p:nvPr/>
          </p:nvSpPr>
          <p:spPr bwMode="auto">
            <a:xfrm flipV="1">
              <a:off x="1963" y="1634"/>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7" name="Line 27"/>
            <p:cNvSpPr>
              <a:spLocks noChangeShapeType="1"/>
            </p:cNvSpPr>
            <p:nvPr/>
          </p:nvSpPr>
          <p:spPr bwMode="auto">
            <a:xfrm flipV="1">
              <a:off x="2105" y="1557"/>
              <a:ext cx="49" cy="43"/>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3" name="Group 28"/>
          <p:cNvGrpSpPr>
            <a:grpSpLocks/>
          </p:cNvGrpSpPr>
          <p:nvPr/>
        </p:nvGrpSpPr>
        <p:grpSpPr bwMode="auto">
          <a:xfrm rot="-5400000">
            <a:off x="2375694" y="2418556"/>
            <a:ext cx="2559050" cy="2465388"/>
            <a:chOff x="1385" y="2387"/>
            <a:chExt cx="1612" cy="1553"/>
          </a:xfrm>
        </p:grpSpPr>
        <p:sp>
          <p:nvSpPr>
            <p:cNvPr id="41004" name="Line 29"/>
            <p:cNvSpPr>
              <a:spLocks noChangeShapeType="1"/>
            </p:cNvSpPr>
            <p:nvPr/>
          </p:nvSpPr>
          <p:spPr bwMode="auto">
            <a:xfrm flipV="1">
              <a:off x="1385" y="3840"/>
              <a:ext cx="101" cy="1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5" name="Line 30"/>
            <p:cNvSpPr>
              <a:spLocks noChangeShapeType="1"/>
            </p:cNvSpPr>
            <p:nvPr/>
          </p:nvSpPr>
          <p:spPr bwMode="auto">
            <a:xfrm flipV="1">
              <a:off x="1521" y="3707"/>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6" name="Line 31"/>
            <p:cNvSpPr>
              <a:spLocks noChangeShapeType="1"/>
            </p:cNvSpPr>
            <p:nvPr/>
          </p:nvSpPr>
          <p:spPr bwMode="auto">
            <a:xfrm flipV="1">
              <a:off x="1659" y="3572"/>
              <a:ext cx="105" cy="1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7" name="Line 32"/>
            <p:cNvSpPr>
              <a:spLocks noChangeShapeType="1"/>
            </p:cNvSpPr>
            <p:nvPr/>
          </p:nvSpPr>
          <p:spPr bwMode="auto">
            <a:xfrm flipV="1">
              <a:off x="1798" y="3439"/>
              <a:ext cx="105"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8" name="Line 33"/>
            <p:cNvSpPr>
              <a:spLocks noChangeShapeType="1"/>
            </p:cNvSpPr>
            <p:nvPr/>
          </p:nvSpPr>
          <p:spPr bwMode="auto">
            <a:xfrm flipV="1">
              <a:off x="1937" y="3306"/>
              <a:ext cx="105"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9" name="Line 34"/>
            <p:cNvSpPr>
              <a:spLocks noChangeShapeType="1"/>
            </p:cNvSpPr>
            <p:nvPr/>
          </p:nvSpPr>
          <p:spPr bwMode="auto">
            <a:xfrm flipV="1">
              <a:off x="2076" y="3171"/>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0" name="Line 35"/>
            <p:cNvSpPr>
              <a:spLocks noChangeShapeType="1"/>
            </p:cNvSpPr>
            <p:nvPr/>
          </p:nvSpPr>
          <p:spPr bwMode="auto">
            <a:xfrm flipV="1">
              <a:off x="2215" y="3038"/>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1" name="Line 36"/>
            <p:cNvSpPr>
              <a:spLocks noChangeShapeType="1"/>
            </p:cNvSpPr>
            <p:nvPr/>
          </p:nvSpPr>
          <p:spPr bwMode="auto">
            <a:xfrm flipV="1">
              <a:off x="2354" y="2906"/>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2" name="Line 37"/>
            <p:cNvSpPr>
              <a:spLocks noChangeShapeType="1"/>
            </p:cNvSpPr>
            <p:nvPr/>
          </p:nvSpPr>
          <p:spPr bwMode="auto">
            <a:xfrm flipV="1">
              <a:off x="2493" y="2770"/>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3" name="Line 38"/>
            <p:cNvSpPr>
              <a:spLocks noChangeShapeType="1"/>
            </p:cNvSpPr>
            <p:nvPr/>
          </p:nvSpPr>
          <p:spPr bwMode="auto">
            <a:xfrm flipV="1">
              <a:off x="2632" y="2638"/>
              <a:ext cx="104" cy="1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4" name="Line 39"/>
            <p:cNvSpPr>
              <a:spLocks noChangeShapeType="1"/>
            </p:cNvSpPr>
            <p:nvPr/>
          </p:nvSpPr>
          <p:spPr bwMode="auto">
            <a:xfrm flipV="1">
              <a:off x="2771" y="2505"/>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5" name="Line 40"/>
            <p:cNvSpPr>
              <a:spLocks noChangeShapeType="1"/>
            </p:cNvSpPr>
            <p:nvPr/>
          </p:nvSpPr>
          <p:spPr bwMode="auto">
            <a:xfrm flipV="1">
              <a:off x="2910" y="2387"/>
              <a:ext cx="87" cy="83"/>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0979" name="Line 41"/>
          <p:cNvSpPr>
            <a:spLocks noChangeShapeType="1"/>
          </p:cNvSpPr>
          <p:nvPr/>
        </p:nvSpPr>
        <p:spPr bwMode="auto">
          <a:xfrm flipH="1">
            <a:off x="1058863" y="5838825"/>
            <a:ext cx="41306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0980" name="Oval 42"/>
          <p:cNvSpPr>
            <a:spLocks noChangeArrowheads="1"/>
          </p:cNvSpPr>
          <p:nvPr/>
        </p:nvSpPr>
        <p:spPr bwMode="auto">
          <a:xfrm>
            <a:off x="1293813" y="5703888"/>
            <a:ext cx="173037" cy="188912"/>
          </a:xfrm>
          <a:prstGeom prst="ellipse">
            <a:avLst/>
          </a:prstGeom>
          <a:solidFill>
            <a:srgbClr val="BC0000"/>
          </a:solidFill>
          <a:ln w="9525" algn="ctr">
            <a:solidFill>
              <a:schemeClr val="tx1"/>
            </a:solidFill>
            <a:round/>
            <a:headEnd/>
            <a:tailEnd/>
          </a:ln>
        </p:spPr>
        <p:txBody>
          <a:bodyPr wrap="none" anchor="ctr">
            <a:spAutoFit/>
          </a:bodyPr>
          <a:lstStyle/>
          <a:p>
            <a:endParaRPr lang="de-DE"/>
          </a:p>
        </p:txBody>
      </p:sp>
      <p:sp>
        <p:nvSpPr>
          <p:cNvPr id="40981" name="Oval 43"/>
          <p:cNvSpPr>
            <a:spLocks noChangeArrowheads="1"/>
          </p:cNvSpPr>
          <p:nvPr/>
        </p:nvSpPr>
        <p:spPr bwMode="auto">
          <a:xfrm>
            <a:off x="4021138" y="2932113"/>
            <a:ext cx="173037" cy="188912"/>
          </a:xfrm>
          <a:prstGeom prst="ellipse">
            <a:avLst/>
          </a:prstGeom>
          <a:solidFill>
            <a:srgbClr val="BC0000"/>
          </a:solidFill>
          <a:ln w="9525" algn="ctr">
            <a:solidFill>
              <a:schemeClr val="tx1"/>
            </a:solidFill>
            <a:round/>
            <a:headEnd/>
            <a:tailEnd/>
          </a:ln>
        </p:spPr>
        <p:txBody>
          <a:bodyPr wrap="none" anchor="ctr">
            <a:spAutoFit/>
          </a:bodyPr>
          <a:lstStyle/>
          <a:p>
            <a:endParaRPr lang="de-DE"/>
          </a:p>
        </p:txBody>
      </p:sp>
      <p:sp>
        <p:nvSpPr>
          <p:cNvPr id="40982" name="Line 44"/>
          <p:cNvSpPr>
            <a:spLocks noChangeShapeType="1"/>
          </p:cNvSpPr>
          <p:nvPr/>
        </p:nvSpPr>
        <p:spPr bwMode="auto">
          <a:xfrm>
            <a:off x="4165600" y="5834063"/>
            <a:ext cx="0" cy="117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0983" name="Line 45"/>
          <p:cNvSpPr>
            <a:spLocks noChangeShapeType="1"/>
          </p:cNvSpPr>
          <p:nvPr/>
        </p:nvSpPr>
        <p:spPr bwMode="auto">
          <a:xfrm>
            <a:off x="1190625" y="3048000"/>
            <a:ext cx="158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0984" name="Rectangle 46"/>
          <p:cNvSpPr>
            <a:spLocks noChangeArrowheads="1"/>
          </p:cNvSpPr>
          <p:nvPr/>
        </p:nvSpPr>
        <p:spPr bwMode="auto">
          <a:xfrm>
            <a:off x="4121150" y="5748338"/>
            <a:ext cx="131763" cy="144462"/>
          </a:xfrm>
          <a:prstGeom prst="rect">
            <a:avLst/>
          </a:prstGeom>
          <a:solidFill>
            <a:schemeClr val="accent1"/>
          </a:solidFill>
          <a:ln w="9525" algn="ctr">
            <a:solidFill>
              <a:schemeClr val="tx1"/>
            </a:solidFill>
            <a:miter lim="800000"/>
            <a:headEnd/>
            <a:tailEnd/>
          </a:ln>
        </p:spPr>
        <p:txBody>
          <a:bodyPr wrap="none" anchor="ctr">
            <a:spAutoFit/>
          </a:bodyPr>
          <a:lstStyle/>
          <a:p>
            <a:endParaRPr lang="de-DE"/>
          </a:p>
        </p:txBody>
      </p:sp>
      <p:sp>
        <p:nvSpPr>
          <p:cNvPr id="40985" name="Rectangle 47"/>
          <p:cNvSpPr>
            <a:spLocks noChangeArrowheads="1"/>
          </p:cNvSpPr>
          <p:nvPr/>
        </p:nvSpPr>
        <p:spPr bwMode="auto">
          <a:xfrm>
            <a:off x="1289050" y="2974975"/>
            <a:ext cx="131763" cy="144463"/>
          </a:xfrm>
          <a:prstGeom prst="rect">
            <a:avLst/>
          </a:prstGeom>
          <a:solidFill>
            <a:schemeClr val="accent1"/>
          </a:solidFill>
          <a:ln w="9525" algn="ctr">
            <a:solidFill>
              <a:schemeClr val="tx1"/>
            </a:solidFill>
            <a:miter lim="800000"/>
            <a:headEnd/>
            <a:tailEnd/>
          </a:ln>
        </p:spPr>
        <p:txBody>
          <a:bodyPr wrap="none" anchor="ctr">
            <a:spAutoFit/>
          </a:bodyPr>
          <a:lstStyle/>
          <a:p>
            <a:endParaRPr lang="de-DE"/>
          </a:p>
        </p:txBody>
      </p:sp>
      <p:sp>
        <p:nvSpPr>
          <p:cNvPr id="40986" name="Rectangle 48"/>
          <p:cNvSpPr>
            <a:spLocks noChangeArrowheads="1"/>
          </p:cNvSpPr>
          <p:nvPr/>
        </p:nvSpPr>
        <p:spPr bwMode="auto">
          <a:xfrm>
            <a:off x="7008813" y="3890963"/>
            <a:ext cx="131762" cy="144462"/>
          </a:xfrm>
          <a:prstGeom prst="rect">
            <a:avLst/>
          </a:prstGeom>
          <a:solidFill>
            <a:schemeClr val="accent1"/>
          </a:solidFill>
          <a:ln w="9525" algn="ctr">
            <a:solidFill>
              <a:schemeClr val="tx1"/>
            </a:solidFill>
            <a:miter lim="800000"/>
            <a:headEnd/>
            <a:tailEnd/>
          </a:ln>
        </p:spPr>
        <p:txBody>
          <a:bodyPr wrap="none" anchor="ctr">
            <a:spAutoFit/>
          </a:bodyPr>
          <a:lstStyle/>
          <a:p>
            <a:endParaRPr lang="de-DE"/>
          </a:p>
        </p:txBody>
      </p:sp>
      <p:sp>
        <p:nvSpPr>
          <p:cNvPr id="40987" name="Oval 49"/>
          <p:cNvSpPr>
            <a:spLocks noChangeArrowheads="1"/>
          </p:cNvSpPr>
          <p:nvPr/>
        </p:nvSpPr>
        <p:spPr bwMode="auto">
          <a:xfrm>
            <a:off x="6980238" y="2640013"/>
            <a:ext cx="173037" cy="188912"/>
          </a:xfrm>
          <a:prstGeom prst="ellipse">
            <a:avLst/>
          </a:prstGeom>
          <a:solidFill>
            <a:srgbClr val="BC0000"/>
          </a:solidFill>
          <a:ln w="9525" algn="ctr">
            <a:solidFill>
              <a:schemeClr val="tx1"/>
            </a:solidFill>
            <a:round/>
            <a:headEnd/>
            <a:tailEnd/>
          </a:ln>
        </p:spPr>
        <p:txBody>
          <a:bodyPr wrap="none" anchor="ctr">
            <a:spAutoFit/>
          </a:bodyPr>
          <a:lstStyle/>
          <a:p>
            <a:endParaRPr lang="de-DE"/>
          </a:p>
        </p:txBody>
      </p:sp>
      <p:sp>
        <p:nvSpPr>
          <p:cNvPr id="40988" name="Text Box 50"/>
          <p:cNvSpPr txBox="1">
            <a:spLocks noChangeArrowheads="1"/>
          </p:cNvSpPr>
          <p:nvPr/>
        </p:nvSpPr>
        <p:spPr bwMode="auto">
          <a:xfrm>
            <a:off x="5894388" y="2393950"/>
            <a:ext cx="2814637"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536575" indent="-5365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800">
                <a:sym typeface="Symbol" pitchFamily="18" charset="2"/>
              </a:rPr>
              <a:t></a:t>
            </a:r>
            <a:r>
              <a:rPr lang="de-DE" sz="2800" baseline="-25000">
                <a:sym typeface="Symbol" pitchFamily="18" charset="2"/>
              </a:rPr>
              <a:t>0</a:t>
            </a:r>
            <a:r>
              <a:rPr lang="de-DE" sz="2800">
                <a:sym typeface="Symbol" pitchFamily="18" charset="2"/>
              </a:rPr>
              <a:t> =</a:t>
            </a:r>
            <a:r>
              <a:rPr lang="de-DE">
                <a:sym typeface="Symbol" pitchFamily="18" charset="2"/>
              </a:rPr>
              <a:t> </a:t>
            </a:r>
            <a:r>
              <a:rPr lang="de-DE" sz="2800">
                <a:sym typeface="Symbol" pitchFamily="18" charset="2"/>
              </a:rPr>
              <a:t>{   }</a:t>
            </a:r>
          </a:p>
          <a:p>
            <a:pPr>
              <a:lnSpc>
                <a:spcPct val="50000"/>
              </a:lnSpc>
            </a:pPr>
            <a:r>
              <a:rPr lang="de-DE" sz="2800">
                <a:sym typeface="Symbol" pitchFamily="18" charset="2"/>
              </a:rPr>
              <a:t>	= </a:t>
            </a:r>
            <a:r>
              <a:rPr lang="de-DE" sz="2400">
                <a:sym typeface="Symbol" pitchFamily="18" charset="2"/>
              </a:rPr>
              <a:t>{(0,0), (1,1)}</a:t>
            </a:r>
          </a:p>
        </p:txBody>
      </p:sp>
      <p:sp>
        <p:nvSpPr>
          <p:cNvPr id="40989" name="Text Box 51"/>
          <p:cNvSpPr txBox="1">
            <a:spLocks noChangeArrowheads="1"/>
          </p:cNvSpPr>
          <p:nvPr/>
        </p:nvSpPr>
        <p:spPr bwMode="auto">
          <a:xfrm>
            <a:off x="5949950" y="3641725"/>
            <a:ext cx="29019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536575" indent="-5365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800">
                <a:sym typeface="Symbol" pitchFamily="18" charset="2"/>
              </a:rPr>
              <a:t></a:t>
            </a:r>
            <a:r>
              <a:rPr lang="de-DE" sz="2800" baseline="-25000">
                <a:sym typeface="Symbol" pitchFamily="18" charset="2"/>
              </a:rPr>
              <a:t>1</a:t>
            </a:r>
            <a:r>
              <a:rPr lang="de-DE" sz="2800">
                <a:sym typeface="Symbol" pitchFamily="18" charset="2"/>
              </a:rPr>
              <a:t> =</a:t>
            </a:r>
            <a:r>
              <a:rPr lang="de-DE">
                <a:sym typeface="Symbol" pitchFamily="18" charset="2"/>
              </a:rPr>
              <a:t> </a:t>
            </a:r>
            <a:r>
              <a:rPr lang="de-DE" sz="2800">
                <a:sym typeface="Symbol" pitchFamily="18" charset="2"/>
              </a:rPr>
              <a:t>{   } </a:t>
            </a:r>
            <a:r>
              <a:rPr lang="de-DE">
                <a:sym typeface="Symbol" pitchFamily="18" charset="2"/>
              </a:rPr>
              <a:t>	</a:t>
            </a:r>
          </a:p>
          <a:p>
            <a:pPr>
              <a:lnSpc>
                <a:spcPct val="60000"/>
              </a:lnSpc>
            </a:pPr>
            <a:r>
              <a:rPr lang="de-DE">
                <a:sym typeface="Symbol" pitchFamily="18" charset="2"/>
              </a:rPr>
              <a:t>	</a:t>
            </a:r>
            <a:r>
              <a:rPr lang="de-DE" sz="2400">
                <a:sym typeface="Symbol" pitchFamily="18" charset="2"/>
              </a:rPr>
              <a:t>= {(1,0), (0,1)}</a:t>
            </a:r>
            <a:endParaRPr lang="de-DE" sz="3200">
              <a:sym typeface="Symbol" pitchFamily="18" charset="2"/>
            </a:endParaRPr>
          </a:p>
        </p:txBody>
      </p:sp>
      <p:sp>
        <p:nvSpPr>
          <p:cNvPr id="205876" name="Text Box 52"/>
          <p:cNvSpPr txBox="1">
            <a:spLocks noChangeArrowheads="1"/>
          </p:cNvSpPr>
          <p:nvPr/>
        </p:nvSpPr>
        <p:spPr bwMode="auto">
          <a:xfrm>
            <a:off x="5878513" y="4918075"/>
            <a:ext cx="28305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Klassen </a:t>
            </a:r>
            <a:r>
              <a:rPr lang="de-DE" sz="2400" b="1"/>
              <a:t>nicht</a:t>
            </a:r>
            <a:r>
              <a:rPr lang="de-DE" sz="2400"/>
              <a:t> linear separierbar!</a:t>
            </a:r>
          </a:p>
        </p:txBody>
      </p:sp>
      <p:graphicFrame>
        <p:nvGraphicFramePr>
          <p:cNvPr id="205974" name="Group 150"/>
          <p:cNvGraphicFramePr>
            <a:graphicFrameLocks noGrp="1"/>
          </p:cNvGraphicFramePr>
          <p:nvPr>
            <p:extLst>
              <p:ext uri="{D42A27DB-BD31-4B8C-83A1-F6EECF244321}">
                <p14:modId xmlns:p14="http://schemas.microsoft.com/office/powerpoint/2010/main" val="3595771243"/>
              </p:ext>
            </p:extLst>
          </p:nvPr>
        </p:nvGraphicFramePr>
        <p:xfrm>
          <a:off x="4857751" y="2044633"/>
          <a:ext cx="1503997" cy="1597092"/>
        </p:xfrm>
        <a:graphic>
          <a:graphicData uri="http://schemas.openxmlformats.org/drawingml/2006/table">
            <a:tbl>
              <a:tblPr/>
              <a:tblGrid>
                <a:gridCol w="688564"/>
                <a:gridCol w="815433"/>
              </a:tblGrid>
              <a:tr h="298680">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x</a:t>
                      </a:r>
                      <a:r>
                        <a:rPr kumimoji="0" lang="de-DE" sz="1600" b="0" i="0" u="none" strike="noStrike" cap="none" normalizeH="0" baseline="-25000" dirty="0" smtClean="0">
                          <a:ln>
                            <a:noFill/>
                          </a:ln>
                          <a:solidFill>
                            <a:schemeClr val="tx1"/>
                          </a:solidFill>
                          <a:effectLst/>
                          <a:latin typeface="Arial" pitchFamily="34" charset="0"/>
                        </a:rPr>
                        <a:t>1</a:t>
                      </a:r>
                      <a:r>
                        <a:rPr kumimoji="0" lang="de-DE" sz="1600" b="0" i="0" u="none" strike="noStrike" cap="none" normalizeH="0" baseline="0" dirty="0" smtClean="0">
                          <a:ln>
                            <a:noFill/>
                          </a:ln>
                          <a:solidFill>
                            <a:schemeClr val="tx1"/>
                          </a:solidFill>
                          <a:effectLst/>
                          <a:latin typeface="Arial" pitchFamily="34" charset="0"/>
                        </a:rPr>
                        <a:t> x</a:t>
                      </a:r>
                      <a:r>
                        <a:rPr kumimoji="0" lang="de-DE" sz="1600" b="0" i="0" u="none" strike="noStrike" cap="none" normalizeH="0" baseline="-25000" dirty="0" smtClean="0">
                          <a:ln>
                            <a:noFill/>
                          </a:ln>
                          <a:solidFill>
                            <a:schemeClr val="tx1"/>
                          </a:solidFill>
                          <a:effectLst/>
                          <a:latin typeface="Arial" pitchFamily="34" charset="0"/>
                        </a:rPr>
                        <a:t>2</a:t>
                      </a:r>
                    </a:p>
                  </a:txBody>
                  <a:tcPr marT="45714" marB="4571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x</a:t>
                      </a:r>
                      <a:r>
                        <a:rPr kumimoji="0" lang="de-DE" sz="1600" b="0" i="0" u="none" strike="noStrike" cap="none" normalizeH="0" baseline="-25000" smtClean="0">
                          <a:ln>
                            <a:noFill/>
                          </a:ln>
                          <a:solidFill>
                            <a:schemeClr val="tx1"/>
                          </a:solidFill>
                          <a:effectLst/>
                          <a:latin typeface="Arial" pitchFamily="34" charset="0"/>
                        </a:rPr>
                        <a:t>1</a:t>
                      </a:r>
                      <a:r>
                        <a:rPr kumimoji="0" lang="de-DE" sz="1600" b="0" i="0" u="none" strike="noStrike" cap="none" normalizeH="0" baseline="0" smtClean="0">
                          <a:ln>
                            <a:noFill/>
                          </a:ln>
                          <a:solidFill>
                            <a:schemeClr val="tx1"/>
                          </a:solidFill>
                          <a:effectLst/>
                          <a:latin typeface="Arial" pitchFamily="34" charset="0"/>
                          <a:sym typeface="Symbol" pitchFamily="18" charset="2"/>
                        </a:rPr>
                        <a:t> </a:t>
                      </a:r>
                      <a:r>
                        <a:rPr kumimoji="0" lang="de-DE" sz="1600" b="0" i="0" u="none" strike="noStrike" cap="none" normalizeH="0" baseline="0" smtClean="0">
                          <a:ln>
                            <a:noFill/>
                          </a:ln>
                          <a:solidFill>
                            <a:schemeClr val="tx1"/>
                          </a:solidFill>
                          <a:effectLst/>
                          <a:latin typeface="Arial" pitchFamily="34" charset="0"/>
                        </a:rPr>
                        <a:t>x</a:t>
                      </a:r>
                      <a:r>
                        <a:rPr kumimoji="0" lang="de-DE" sz="1600" b="0" i="0" u="none" strike="noStrike" cap="none" normalizeH="0" baseline="-25000" smtClean="0">
                          <a:ln>
                            <a:noFill/>
                          </a:ln>
                          <a:solidFill>
                            <a:schemeClr val="tx1"/>
                          </a:solidFill>
                          <a:effectLst/>
                          <a:latin typeface="Arial" pitchFamily="34" charset="0"/>
                        </a:rPr>
                        <a:t>2</a:t>
                      </a:r>
                    </a:p>
                  </a:txBody>
                  <a:tcPr marT="45714" marB="45714"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0 0</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a:t>
                      </a: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0 1</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1</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1 0</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1</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1 1</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0</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728986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05876"/>
                                        </p:tgtEl>
                                        <p:attrNameLst>
                                          <p:attrName>style.visibility</p:attrName>
                                        </p:attrNameLst>
                                      </p:cBhvr>
                                      <p:to>
                                        <p:strVal val="visible"/>
                                      </p:to>
                                    </p:set>
                                    <p:anim from="(-#ppt_w/2)" to="(#ppt_x)" calcmode="lin" valueType="num">
                                      <p:cBhvr>
                                        <p:cTn id="15" dur="600" fill="hold">
                                          <p:stCondLst>
                                            <p:cond delay="0"/>
                                          </p:stCondLst>
                                        </p:cTn>
                                        <p:tgtEl>
                                          <p:spTgt spid="205876"/>
                                        </p:tgtEl>
                                        <p:attrNameLst>
                                          <p:attrName>ppt_x</p:attrName>
                                        </p:attrNameLst>
                                      </p:cBhvr>
                                    </p:anim>
                                    <p:anim from="0" to="-1.0" calcmode="lin" valueType="num">
                                      <p:cBhvr>
                                        <p:cTn id="16" dur="200" decel="50000" autoRev="1" fill="hold">
                                          <p:stCondLst>
                                            <p:cond delay="600"/>
                                          </p:stCondLst>
                                        </p:cTn>
                                        <p:tgtEl>
                                          <p:spTgt spid="205876"/>
                                        </p:tgtEl>
                                        <p:attrNameLst>
                                          <p:attrName>xshear</p:attrName>
                                        </p:attrNameLst>
                                      </p:cBhvr>
                                    </p:anim>
                                    <p:animScale>
                                      <p:cBhvr>
                                        <p:cTn id="17" dur="200" decel="100000" autoRev="1" fill="hold">
                                          <p:stCondLst>
                                            <p:cond delay="600"/>
                                          </p:stCondLst>
                                        </p:cTn>
                                        <p:tgtEl>
                                          <p:spTgt spid="205876"/>
                                        </p:tgtEl>
                                      </p:cBhvr>
                                      <p:from x="100000" y="100000"/>
                                      <p:to x="80000" y="100000"/>
                                    </p:animScale>
                                    <p:anim by="(#ppt_h/3+#ppt_w*0.1)" calcmode="lin" valueType="num">
                                      <p:cBhvr additive="sum">
                                        <p:cTn id="18" dur="200" decel="100000" autoRev="1" fill="hold">
                                          <p:stCondLst>
                                            <p:cond delay="600"/>
                                          </p:stCondLst>
                                        </p:cTn>
                                        <p:tgtEl>
                                          <p:spTgt spid="205876"/>
                                        </p:tgtEl>
                                        <p:attrNameLst>
                                          <p:attrName>ppt_x</p:attrName>
                                        </p:attrNameLst>
                                      </p:cBhvr>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AS-2 WS 2013</a:t>
            </a:r>
          </a:p>
        </p:txBody>
      </p:sp>
      <p:sp>
        <p:nvSpPr>
          <p:cNvPr id="32773"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9D41D4DC-C627-4E66-88CC-8463730B4C6A}" type="slidenum">
              <a:rPr lang="de-DE" sz="1000"/>
              <a:pPr>
                <a:spcBef>
                  <a:spcPct val="0"/>
                </a:spcBef>
              </a:pPr>
              <a:t>6</a:t>
            </a:fld>
            <a:r>
              <a:rPr lang="de-DE" sz="1000"/>
              <a:t> -</a:t>
            </a:r>
          </a:p>
        </p:txBody>
      </p:sp>
      <p:sp>
        <p:nvSpPr>
          <p:cNvPr id="32774" name="Rectangle 2"/>
          <p:cNvSpPr>
            <a:spLocks noGrp="1" noChangeArrowheads="1"/>
          </p:cNvSpPr>
          <p:nvPr>
            <p:ph type="title" idx="4294967295"/>
          </p:nvPr>
        </p:nvSpPr>
        <p:spPr/>
        <p:txBody>
          <a:bodyPr/>
          <a:lstStyle/>
          <a:p>
            <a:r>
              <a:rPr lang="de-DE" smtClean="0"/>
              <a:t>Trennung mehrerer Klassen</a:t>
            </a:r>
          </a:p>
        </p:txBody>
      </p:sp>
      <p:sp>
        <p:nvSpPr>
          <p:cNvPr id="32775" name="Rectangle 3"/>
          <p:cNvSpPr>
            <a:spLocks noGrp="1" noChangeArrowheads="1"/>
          </p:cNvSpPr>
          <p:nvPr>
            <p:ph type="body" idx="4294967295"/>
          </p:nvPr>
        </p:nvSpPr>
        <p:spPr>
          <a:xfrm>
            <a:off x="560388" y="1268413"/>
            <a:ext cx="8410575" cy="460375"/>
          </a:xfrm>
        </p:spPr>
        <p:txBody>
          <a:bodyPr/>
          <a:lstStyle/>
          <a:p>
            <a:pPr marL="0" indent="0">
              <a:buFontTx/>
              <a:buNone/>
            </a:pPr>
            <a:r>
              <a:rPr lang="de-DE" smtClean="0"/>
              <a:t>Problem: </a:t>
            </a:r>
            <a:r>
              <a:rPr lang="de-DE" b="0" smtClean="0"/>
              <a:t>Klassenentscheidung über Korrelationsgröße</a:t>
            </a:r>
            <a:r>
              <a:rPr lang="de-DE" smtClean="0"/>
              <a:t> </a:t>
            </a:r>
          </a:p>
        </p:txBody>
      </p:sp>
      <p:grpSp>
        <p:nvGrpSpPr>
          <p:cNvPr id="32776" name="Group 27"/>
          <p:cNvGrpSpPr>
            <a:grpSpLocks/>
          </p:cNvGrpSpPr>
          <p:nvPr/>
        </p:nvGrpSpPr>
        <p:grpSpPr bwMode="auto">
          <a:xfrm>
            <a:off x="1122363" y="2192338"/>
            <a:ext cx="3970337" cy="2624137"/>
            <a:chOff x="502" y="1381"/>
            <a:chExt cx="3154" cy="2331"/>
          </a:xfrm>
        </p:grpSpPr>
        <p:sp>
          <p:nvSpPr>
            <p:cNvPr id="32780" name="Line 7"/>
            <p:cNvSpPr>
              <a:spLocks noChangeShapeType="1"/>
            </p:cNvSpPr>
            <p:nvPr/>
          </p:nvSpPr>
          <p:spPr bwMode="auto">
            <a:xfrm flipV="1">
              <a:off x="781" y="2086"/>
              <a:ext cx="2461" cy="1489"/>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32781" name="Line 6"/>
            <p:cNvSpPr>
              <a:spLocks noChangeShapeType="1"/>
            </p:cNvSpPr>
            <p:nvPr/>
          </p:nvSpPr>
          <p:spPr bwMode="auto">
            <a:xfrm flipV="1">
              <a:off x="789" y="2907"/>
              <a:ext cx="979" cy="653"/>
            </a:xfrm>
            <a:prstGeom prst="line">
              <a:avLst/>
            </a:prstGeom>
            <a:noFill/>
            <a:ln w="38100">
              <a:solidFill>
                <a:srgbClr val="3366CC"/>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32782" name="Text Box 9"/>
            <p:cNvSpPr txBox="1">
              <a:spLocks noChangeArrowheads="1"/>
            </p:cNvSpPr>
            <p:nvPr/>
          </p:nvSpPr>
          <p:spPr bwMode="auto">
            <a:xfrm>
              <a:off x="1593" y="2716"/>
              <a:ext cx="19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p</a:t>
              </a:r>
              <a:endParaRPr lang="de-DE"/>
            </a:p>
          </p:txBody>
        </p:sp>
        <p:sp>
          <p:nvSpPr>
            <p:cNvPr id="32783" name="Text Box 11"/>
            <p:cNvSpPr txBox="1">
              <a:spLocks noChangeArrowheads="1"/>
            </p:cNvSpPr>
            <p:nvPr/>
          </p:nvSpPr>
          <p:spPr bwMode="auto">
            <a:xfrm>
              <a:off x="3250" y="2081"/>
              <a:ext cx="20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q</a:t>
              </a:r>
              <a:r>
                <a:rPr lang="de-DE" sz="1600"/>
                <a:t>  </a:t>
              </a:r>
            </a:p>
            <a:p>
              <a:endParaRPr lang="de-DE"/>
            </a:p>
          </p:txBody>
        </p:sp>
        <p:sp>
          <p:nvSpPr>
            <p:cNvPr id="32784" name="Line 12"/>
            <p:cNvSpPr>
              <a:spLocks noChangeShapeType="1"/>
            </p:cNvSpPr>
            <p:nvPr/>
          </p:nvSpPr>
          <p:spPr bwMode="auto">
            <a:xfrm>
              <a:off x="1891" y="1381"/>
              <a:ext cx="1115" cy="2226"/>
            </a:xfrm>
            <a:prstGeom prst="line">
              <a:avLst/>
            </a:prstGeom>
            <a:noFill/>
            <a:ln w="28575">
              <a:solidFill>
                <a:srgbClr val="3366CC"/>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2785" name="Line 13"/>
            <p:cNvSpPr>
              <a:spLocks noChangeShapeType="1"/>
            </p:cNvSpPr>
            <p:nvPr/>
          </p:nvSpPr>
          <p:spPr bwMode="auto">
            <a:xfrm>
              <a:off x="502" y="3581"/>
              <a:ext cx="31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786" name="Line 14"/>
            <p:cNvSpPr>
              <a:spLocks noChangeShapeType="1"/>
            </p:cNvSpPr>
            <p:nvPr/>
          </p:nvSpPr>
          <p:spPr bwMode="auto">
            <a:xfrm flipV="1">
              <a:off x="781" y="1518"/>
              <a:ext cx="0" cy="21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787" name="Text Box 15"/>
            <p:cNvSpPr txBox="1">
              <a:spLocks noChangeArrowheads="1"/>
            </p:cNvSpPr>
            <p:nvPr/>
          </p:nvSpPr>
          <p:spPr bwMode="auto">
            <a:xfrm>
              <a:off x="605" y="1546"/>
              <a:ext cx="176"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x</a:t>
              </a:r>
              <a:r>
                <a:rPr lang="de-DE" sz="1600" baseline="-25000"/>
                <a:t>2</a:t>
              </a:r>
              <a:endParaRPr lang="de-DE"/>
            </a:p>
          </p:txBody>
        </p:sp>
        <p:sp>
          <p:nvSpPr>
            <p:cNvPr id="32788" name="Text Box 16"/>
            <p:cNvSpPr txBox="1">
              <a:spLocks noChangeArrowheads="1"/>
            </p:cNvSpPr>
            <p:nvPr/>
          </p:nvSpPr>
          <p:spPr bwMode="auto">
            <a:xfrm>
              <a:off x="3377" y="3392"/>
              <a:ext cx="17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x</a:t>
              </a:r>
              <a:r>
                <a:rPr lang="de-DE" sz="1600" baseline="-25000"/>
                <a:t>1</a:t>
              </a:r>
              <a:endParaRPr lang="de-DE"/>
            </a:p>
          </p:txBody>
        </p:sp>
      </p:grpSp>
      <p:sp>
        <p:nvSpPr>
          <p:cNvPr id="113689" name="Text Box 25"/>
          <p:cNvSpPr txBox="1">
            <a:spLocks noChangeArrowheads="1"/>
          </p:cNvSpPr>
          <p:nvPr/>
        </p:nvSpPr>
        <p:spPr bwMode="auto">
          <a:xfrm>
            <a:off x="6218238" y="2073275"/>
            <a:ext cx="278447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Entscheidung</a:t>
            </a:r>
            <a:r>
              <a:rPr lang="de-DE"/>
              <a:t> über </a:t>
            </a:r>
            <a:r>
              <a:rPr lang="de-DE" b="1"/>
              <a:t>x</a:t>
            </a:r>
            <a:r>
              <a:rPr lang="de-DE"/>
              <a:t>:</a:t>
            </a:r>
          </a:p>
          <a:p>
            <a:r>
              <a:rPr lang="de-DE"/>
              <a:t>Klasse p: </a:t>
            </a:r>
            <a:r>
              <a:rPr lang="de-DE" b="1"/>
              <a:t>xx</a:t>
            </a:r>
            <a:r>
              <a:rPr lang="de-DE" baseline="30000"/>
              <a:t>p</a:t>
            </a:r>
            <a:r>
              <a:rPr lang="de-DE"/>
              <a:t> &gt; </a:t>
            </a:r>
            <a:r>
              <a:rPr lang="de-DE" b="1"/>
              <a:t>xx</a:t>
            </a:r>
            <a:r>
              <a:rPr lang="de-DE" baseline="30000"/>
              <a:t>q</a:t>
            </a:r>
          </a:p>
          <a:p>
            <a:pPr>
              <a:lnSpc>
                <a:spcPct val="50000"/>
              </a:lnSpc>
            </a:pPr>
            <a:r>
              <a:rPr lang="de-DE"/>
              <a:t>Klasse q: </a:t>
            </a:r>
            <a:r>
              <a:rPr lang="de-DE" b="1"/>
              <a:t>xx</a:t>
            </a:r>
            <a:r>
              <a:rPr lang="de-DE" baseline="30000"/>
              <a:t>p</a:t>
            </a:r>
            <a:r>
              <a:rPr lang="de-DE"/>
              <a:t> &lt; </a:t>
            </a:r>
            <a:r>
              <a:rPr lang="de-DE" b="1"/>
              <a:t>xx</a:t>
            </a:r>
            <a:r>
              <a:rPr lang="de-DE" baseline="30000"/>
              <a:t>q</a:t>
            </a:r>
            <a:endParaRPr lang="de-DE"/>
          </a:p>
        </p:txBody>
      </p:sp>
      <p:sp>
        <p:nvSpPr>
          <p:cNvPr id="113690" name="Text Box 26"/>
          <p:cNvSpPr txBox="1">
            <a:spLocks noChangeArrowheads="1"/>
          </p:cNvSpPr>
          <p:nvPr/>
        </p:nvSpPr>
        <p:spPr bwMode="auto">
          <a:xfrm>
            <a:off x="6359525" y="3576638"/>
            <a:ext cx="25209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Frage: x</a:t>
            </a:r>
            <a:r>
              <a:rPr lang="de-DE"/>
              <a:t> = </a:t>
            </a:r>
            <a:r>
              <a:rPr lang="de-DE" b="1"/>
              <a:t>x</a:t>
            </a:r>
            <a:r>
              <a:rPr lang="de-DE" baseline="30000"/>
              <a:t>p</a:t>
            </a:r>
            <a:r>
              <a:rPr lang="de-DE"/>
              <a:t>: </a:t>
            </a:r>
          </a:p>
          <a:p>
            <a:pPr>
              <a:lnSpc>
                <a:spcPct val="40000"/>
              </a:lnSpc>
            </a:pPr>
            <a:r>
              <a:rPr lang="de-DE"/>
              <a:t>In welche Klasse?</a:t>
            </a:r>
          </a:p>
          <a:p>
            <a:pPr>
              <a:lnSpc>
                <a:spcPct val="130000"/>
              </a:lnSpc>
            </a:pPr>
            <a:r>
              <a:rPr lang="de-DE" b="1"/>
              <a:t>Antwort</a:t>
            </a:r>
            <a:r>
              <a:rPr lang="de-DE"/>
              <a:t>: </a:t>
            </a:r>
          </a:p>
          <a:p>
            <a:pPr>
              <a:lnSpc>
                <a:spcPct val="40000"/>
              </a:lnSpc>
            </a:pPr>
            <a:r>
              <a:rPr lang="de-DE"/>
              <a:t>in Klasse q !</a:t>
            </a:r>
          </a:p>
        </p:txBody>
      </p:sp>
      <p:sp>
        <p:nvSpPr>
          <p:cNvPr id="113692" name="Text Box 28"/>
          <p:cNvSpPr txBox="1">
            <a:spLocks noChangeArrowheads="1"/>
          </p:cNvSpPr>
          <p:nvPr/>
        </p:nvSpPr>
        <p:spPr bwMode="auto">
          <a:xfrm>
            <a:off x="568325" y="5211763"/>
            <a:ext cx="7986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Lösung</a:t>
            </a:r>
            <a:endParaRPr lang="de-DE"/>
          </a:p>
          <a:p>
            <a:pPr>
              <a:lnSpc>
                <a:spcPct val="60000"/>
              </a:lnSpc>
            </a:pPr>
            <a:r>
              <a:rPr lang="de-DE"/>
              <a:t>(</a:t>
            </a:r>
            <a:r>
              <a:rPr lang="de-DE" b="1"/>
              <a:t>x</a:t>
            </a:r>
            <a:r>
              <a:rPr lang="de-DE"/>
              <a:t>-</a:t>
            </a:r>
            <a:r>
              <a:rPr lang="de-DE" b="1"/>
              <a:t>y</a:t>
            </a:r>
            <a:r>
              <a:rPr lang="de-DE"/>
              <a:t>)</a:t>
            </a:r>
            <a:r>
              <a:rPr lang="de-DE" baseline="30000"/>
              <a:t>2</a:t>
            </a:r>
            <a:r>
              <a:rPr lang="de-DE"/>
              <a:t> = </a:t>
            </a:r>
            <a:r>
              <a:rPr lang="de-DE" b="1"/>
              <a:t>x</a:t>
            </a:r>
            <a:r>
              <a:rPr lang="de-DE" baseline="30000"/>
              <a:t>2</a:t>
            </a:r>
            <a:r>
              <a:rPr lang="de-DE"/>
              <a:t> -2</a:t>
            </a:r>
            <a:r>
              <a:rPr lang="de-DE" b="1"/>
              <a:t>xy</a:t>
            </a:r>
            <a:r>
              <a:rPr lang="de-DE"/>
              <a:t> +</a:t>
            </a:r>
            <a:r>
              <a:rPr lang="de-DE" b="1"/>
              <a:t>y</a:t>
            </a:r>
            <a:r>
              <a:rPr lang="de-DE" baseline="30000"/>
              <a:t>2</a:t>
            </a:r>
            <a:r>
              <a:rPr lang="de-DE"/>
              <a:t> ist minimal </a:t>
            </a:r>
            <a:r>
              <a:rPr lang="de-DE">
                <a:sym typeface="Symbol" pitchFamily="18" charset="2"/>
              </a:rPr>
              <a:t> </a:t>
            </a:r>
            <a:r>
              <a:rPr lang="de-DE" b="1"/>
              <a:t>xy </a:t>
            </a:r>
            <a:r>
              <a:rPr lang="de-DE"/>
              <a:t>ist maximal</a:t>
            </a:r>
          </a:p>
          <a:p>
            <a:pPr>
              <a:lnSpc>
                <a:spcPct val="40000"/>
              </a:lnSpc>
            </a:pPr>
            <a:r>
              <a:rPr lang="de-DE"/>
              <a:t>genau dann, wenn</a:t>
            </a:r>
            <a:endParaRPr lang="de-DE">
              <a:sym typeface="Symbol" pitchFamily="18" charset="2"/>
            </a:endParaRPr>
          </a:p>
          <a:p>
            <a:pPr>
              <a:lnSpc>
                <a:spcPct val="50000"/>
              </a:lnSpc>
            </a:pPr>
            <a:r>
              <a:rPr lang="de-DE"/>
              <a:t>Konstante Länge c = |</a:t>
            </a:r>
            <a:r>
              <a:rPr lang="de-DE" b="1"/>
              <a:t>x</a:t>
            </a:r>
            <a:r>
              <a:rPr lang="de-DE"/>
              <a:t>|=|</a:t>
            </a:r>
            <a:r>
              <a:rPr lang="de-DE" b="1"/>
              <a:t>y</a:t>
            </a:r>
            <a:r>
              <a:rPr lang="de-DE"/>
              <a:t>|     (normierte Musteraktivität)</a:t>
            </a:r>
          </a:p>
        </p:txBody>
      </p:sp>
    </p:spTree>
    <p:extLst>
      <p:ext uri="{BB962C8B-B14F-4D97-AF65-F5344CB8AC3E}">
        <p14:creationId xmlns:p14="http://schemas.microsoft.com/office/powerpoint/2010/main" val="1346650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9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690">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369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6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9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69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69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6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de-DE" smtClean="0"/>
              <a:t>Das XOR-Problem</a:t>
            </a:r>
          </a:p>
        </p:txBody>
      </p:sp>
      <p:sp>
        <p:nvSpPr>
          <p:cNvPr id="41989" name="Rectangle 3"/>
          <p:cNvSpPr>
            <a:spLocks noGrp="1" noChangeArrowheads="1"/>
          </p:cNvSpPr>
          <p:nvPr>
            <p:ph type="body" idx="1"/>
          </p:nvPr>
        </p:nvSpPr>
        <p:spPr>
          <a:xfrm>
            <a:off x="611188" y="1268413"/>
            <a:ext cx="4964112" cy="903287"/>
          </a:xfrm>
        </p:spPr>
        <p:txBody>
          <a:bodyPr/>
          <a:lstStyle/>
          <a:p>
            <a:pPr marL="0" indent="0">
              <a:buFontTx/>
              <a:buNone/>
            </a:pPr>
            <a:r>
              <a:rPr lang="de-DE" smtClean="0"/>
              <a:t>Lösung</a:t>
            </a:r>
          </a:p>
          <a:p>
            <a:pPr marL="0" indent="0">
              <a:lnSpc>
                <a:spcPct val="65000"/>
              </a:lnSpc>
              <a:buFontTx/>
              <a:buNone/>
            </a:pPr>
            <a:r>
              <a:rPr lang="de-DE" b="0" smtClean="0"/>
              <a:t>Trennung durch </a:t>
            </a:r>
            <a:r>
              <a:rPr lang="de-DE" smtClean="0">
                <a:solidFill>
                  <a:srgbClr val="3399FF"/>
                </a:solidFill>
              </a:rPr>
              <a:t>zwei</a:t>
            </a:r>
            <a:r>
              <a:rPr lang="de-DE" b="0" smtClean="0">
                <a:solidFill>
                  <a:srgbClr val="336699"/>
                </a:solidFill>
              </a:rPr>
              <a:t> </a:t>
            </a:r>
            <a:r>
              <a:rPr lang="de-DE" b="0" smtClean="0"/>
              <a:t>Schichten</a:t>
            </a:r>
          </a:p>
        </p:txBody>
      </p:sp>
      <p:sp>
        <p:nvSpPr>
          <p:cNvPr id="41990" name="Freeform 4"/>
          <p:cNvSpPr>
            <a:spLocks/>
          </p:cNvSpPr>
          <p:nvPr/>
        </p:nvSpPr>
        <p:spPr bwMode="auto">
          <a:xfrm>
            <a:off x="5783263" y="2406650"/>
            <a:ext cx="46037" cy="47625"/>
          </a:xfrm>
          <a:custGeom>
            <a:avLst/>
            <a:gdLst>
              <a:gd name="T0" fmla="*/ 2147483647 w 55"/>
              <a:gd name="T1" fmla="*/ 2147483647 h 75"/>
              <a:gd name="T2" fmla="*/ 2147483647 w 55"/>
              <a:gd name="T3" fmla="*/ 2147483647 h 75"/>
              <a:gd name="T4" fmla="*/ 2147483647 w 55"/>
              <a:gd name="T5" fmla="*/ 0 h 75"/>
              <a:gd name="T6" fmla="*/ 0 w 55"/>
              <a:gd name="T7" fmla="*/ 2147483647 h 75"/>
              <a:gd name="T8" fmla="*/ 2147483647 w 55"/>
              <a:gd name="T9" fmla="*/ 2147483647 h 75"/>
              <a:gd name="T10" fmla="*/ 0 60000 65536"/>
              <a:gd name="T11" fmla="*/ 0 60000 65536"/>
              <a:gd name="T12" fmla="*/ 0 60000 65536"/>
              <a:gd name="T13" fmla="*/ 0 60000 65536"/>
              <a:gd name="T14" fmla="*/ 0 60000 65536"/>
              <a:gd name="T15" fmla="*/ 0 w 55"/>
              <a:gd name="T16" fmla="*/ 0 h 75"/>
              <a:gd name="T17" fmla="*/ 55 w 55"/>
              <a:gd name="T18" fmla="*/ 75 h 75"/>
            </a:gdLst>
            <a:ahLst/>
            <a:cxnLst>
              <a:cxn ang="T10">
                <a:pos x="T0" y="T1"/>
              </a:cxn>
              <a:cxn ang="T11">
                <a:pos x="T2" y="T3"/>
              </a:cxn>
              <a:cxn ang="T12">
                <a:pos x="T4" y="T5"/>
              </a:cxn>
              <a:cxn ang="T13">
                <a:pos x="T6" y="T7"/>
              </a:cxn>
              <a:cxn ang="T14">
                <a:pos x="T8" y="T9"/>
              </a:cxn>
            </a:cxnLst>
            <a:rect l="T15" t="T16" r="T17" b="T18"/>
            <a:pathLst>
              <a:path w="55" h="75">
                <a:moveTo>
                  <a:pt x="26" y="75"/>
                </a:moveTo>
                <a:lnTo>
                  <a:pt x="55" y="75"/>
                </a:lnTo>
                <a:lnTo>
                  <a:pt x="26" y="0"/>
                </a:lnTo>
                <a:lnTo>
                  <a:pt x="0" y="75"/>
                </a:lnTo>
                <a:lnTo>
                  <a:pt x="26"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991" name="Line 5"/>
          <p:cNvSpPr>
            <a:spLocks noChangeShapeType="1"/>
          </p:cNvSpPr>
          <p:nvPr/>
        </p:nvSpPr>
        <p:spPr bwMode="auto">
          <a:xfrm>
            <a:off x="5805488" y="2454275"/>
            <a:ext cx="0" cy="1404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992" name="Freeform 6"/>
          <p:cNvSpPr>
            <a:spLocks/>
          </p:cNvSpPr>
          <p:nvPr/>
        </p:nvSpPr>
        <p:spPr bwMode="auto">
          <a:xfrm>
            <a:off x="7826375" y="3729038"/>
            <a:ext cx="60325" cy="36512"/>
          </a:xfrm>
          <a:custGeom>
            <a:avLst/>
            <a:gdLst>
              <a:gd name="T0" fmla="*/ 0 w 72"/>
              <a:gd name="T1" fmla="*/ 2147483647 h 58"/>
              <a:gd name="T2" fmla="*/ 0 w 72"/>
              <a:gd name="T3" fmla="*/ 2147483647 h 58"/>
              <a:gd name="T4" fmla="*/ 2147483647 w 72"/>
              <a:gd name="T5" fmla="*/ 2147483647 h 58"/>
              <a:gd name="T6" fmla="*/ 0 w 72"/>
              <a:gd name="T7" fmla="*/ 0 h 58"/>
              <a:gd name="T8" fmla="*/ 0 w 72"/>
              <a:gd name="T9" fmla="*/ 2147483647 h 58"/>
              <a:gd name="T10" fmla="*/ 0 60000 65536"/>
              <a:gd name="T11" fmla="*/ 0 60000 65536"/>
              <a:gd name="T12" fmla="*/ 0 60000 65536"/>
              <a:gd name="T13" fmla="*/ 0 60000 65536"/>
              <a:gd name="T14" fmla="*/ 0 60000 65536"/>
              <a:gd name="T15" fmla="*/ 0 w 72"/>
              <a:gd name="T16" fmla="*/ 0 h 58"/>
              <a:gd name="T17" fmla="*/ 72 w 72"/>
              <a:gd name="T18" fmla="*/ 58 h 58"/>
            </a:gdLst>
            <a:ahLst/>
            <a:cxnLst>
              <a:cxn ang="T10">
                <a:pos x="T0" y="T1"/>
              </a:cxn>
              <a:cxn ang="T11">
                <a:pos x="T2" y="T3"/>
              </a:cxn>
              <a:cxn ang="T12">
                <a:pos x="T4" y="T5"/>
              </a:cxn>
              <a:cxn ang="T13">
                <a:pos x="T6" y="T7"/>
              </a:cxn>
              <a:cxn ang="T14">
                <a:pos x="T8" y="T9"/>
              </a:cxn>
            </a:cxnLst>
            <a:rect l="T15" t="T16" r="T17" b="T18"/>
            <a:pathLst>
              <a:path w="72" h="58">
                <a:moveTo>
                  <a:pt x="0" y="29"/>
                </a:moveTo>
                <a:lnTo>
                  <a:pt x="0" y="58"/>
                </a:lnTo>
                <a:lnTo>
                  <a:pt x="72" y="29"/>
                </a:lnTo>
                <a:lnTo>
                  <a:pt x="0"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993" name="Rectangle 7"/>
          <p:cNvSpPr>
            <a:spLocks noChangeArrowheads="1"/>
          </p:cNvSpPr>
          <p:nvPr/>
        </p:nvSpPr>
        <p:spPr bwMode="auto">
          <a:xfrm>
            <a:off x="7673975" y="379095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x</a:t>
            </a:r>
            <a:endParaRPr lang="de-DE"/>
          </a:p>
        </p:txBody>
      </p:sp>
      <p:sp>
        <p:nvSpPr>
          <p:cNvPr id="41994" name="Rectangle 8"/>
          <p:cNvSpPr>
            <a:spLocks noChangeArrowheads="1"/>
          </p:cNvSpPr>
          <p:nvPr/>
        </p:nvSpPr>
        <p:spPr bwMode="auto">
          <a:xfrm>
            <a:off x="7807325" y="3898900"/>
            <a:ext cx="76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baseline="-25000">
                <a:solidFill>
                  <a:srgbClr val="000000"/>
                </a:solidFill>
                <a:latin typeface="Times New Roman" pitchFamily="18" charset="0"/>
              </a:rPr>
              <a:t>1</a:t>
            </a:r>
            <a:endParaRPr lang="de-DE" baseline="-25000"/>
          </a:p>
        </p:txBody>
      </p:sp>
      <p:sp>
        <p:nvSpPr>
          <p:cNvPr id="41995" name="Rectangle 9"/>
          <p:cNvSpPr>
            <a:spLocks noChangeArrowheads="1"/>
          </p:cNvSpPr>
          <p:nvPr/>
        </p:nvSpPr>
        <p:spPr bwMode="auto">
          <a:xfrm>
            <a:off x="5703702" y="1981221"/>
            <a:ext cx="146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dirty="0">
                <a:solidFill>
                  <a:srgbClr val="000000"/>
                </a:solidFill>
                <a:latin typeface="Times New Roman" pitchFamily="18" charset="0"/>
              </a:rPr>
              <a:t>x</a:t>
            </a:r>
            <a:endParaRPr lang="de-DE" dirty="0"/>
          </a:p>
        </p:txBody>
      </p:sp>
      <p:sp>
        <p:nvSpPr>
          <p:cNvPr id="41996" name="Rectangle 10"/>
          <p:cNvSpPr>
            <a:spLocks noChangeArrowheads="1"/>
          </p:cNvSpPr>
          <p:nvPr/>
        </p:nvSpPr>
        <p:spPr bwMode="auto">
          <a:xfrm>
            <a:off x="5838825" y="2123523"/>
            <a:ext cx="76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baseline="-25000" dirty="0">
                <a:solidFill>
                  <a:srgbClr val="000000"/>
                </a:solidFill>
                <a:latin typeface="Times New Roman" pitchFamily="18" charset="0"/>
              </a:rPr>
              <a:t>2</a:t>
            </a:r>
            <a:endParaRPr lang="de-DE" baseline="-25000" dirty="0"/>
          </a:p>
        </p:txBody>
      </p:sp>
      <p:sp>
        <p:nvSpPr>
          <p:cNvPr id="41997" name="Rectangle 11"/>
          <p:cNvSpPr>
            <a:spLocks noChangeArrowheads="1"/>
          </p:cNvSpPr>
          <p:nvPr/>
        </p:nvSpPr>
        <p:spPr bwMode="auto">
          <a:xfrm>
            <a:off x="5761038" y="3788093"/>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dirty="0">
                <a:solidFill>
                  <a:srgbClr val="000000"/>
                </a:solidFill>
                <a:latin typeface="Times New Roman" pitchFamily="18" charset="0"/>
              </a:rPr>
              <a:t>0</a:t>
            </a:r>
            <a:endParaRPr lang="de-DE" dirty="0"/>
          </a:p>
        </p:txBody>
      </p:sp>
      <p:sp>
        <p:nvSpPr>
          <p:cNvPr id="41998" name="Rectangle 12"/>
          <p:cNvSpPr>
            <a:spLocks noChangeArrowheads="1"/>
          </p:cNvSpPr>
          <p:nvPr/>
        </p:nvSpPr>
        <p:spPr bwMode="auto">
          <a:xfrm>
            <a:off x="7254875" y="3805238"/>
            <a:ext cx="146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1</a:t>
            </a:r>
            <a:endParaRPr lang="de-DE"/>
          </a:p>
        </p:txBody>
      </p:sp>
      <p:sp>
        <p:nvSpPr>
          <p:cNvPr id="41999" name="Rectangle 13"/>
          <p:cNvSpPr>
            <a:spLocks noChangeArrowheads="1"/>
          </p:cNvSpPr>
          <p:nvPr/>
        </p:nvSpPr>
        <p:spPr bwMode="auto">
          <a:xfrm>
            <a:off x="5502275" y="3577935"/>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dirty="0">
                <a:solidFill>
                  <a:srgbClr val="000000"/>
                </a:solidFill>
                <a:latin typeface="Times New Roman" pitchFamily="18" charset="0"/>
              </a:rPr>
              <a:t>0</a:t>
            </a:r>
            <a:endParaRPr lang="de-DE" dirty="0"/>
          </a:p>
        </p:txBody>
      </p:sp>
      <p:sp>
        <p:nvSpPr>
          <p:cNvPr id="42000" name="Rectangle 14"/>
          <p:cNvSpPr>
            <a:spLocks noChangeArrowheads="1"/>
          </p:cNvSpPr>
          <p:nvPr/>
        </p:nvSpPr>
        <p:spPr bwMode="auto">
          <a:xfrm>
            <a:off x="5575300" y="2461627"/>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dirty="0">
                <a:solidFill>
                  <a:srgbClr val="000000"/>
                </a:solidFill>
                <a:latin typeface="Times New Roman" pitchFamily="18" charset="0"/>
              </a:rPr>
              <a:t>1</a:t>
            </a:r>
            <a:endParaRPr lang="de-DE" dirty="0"/>
          </a:p>
        </p:txBody>
      </p:sp>
      <p:grpSp>
        <p:nvGrpSpPr>
          <p:cNvPr id="2" name="Group 15"/>
          <p:cNvGrpSpPr>
            <a:grpSpLocks/>
          </p:cNvGrpSpPr>
          <p:nvPr/>
        </p:nvGrpSpPr>
        <p:grpSpPr bwMode="auto">
          <a:xfrm rot="-5400000">
            <a:off x="5711032" y="2853531"/>
            <a:ext cx="1123950" cy="1296987"/>
            <a:chOff x="554" y="1557"/>
            <a:chExt cx="1600" cy="1484"/>
          </a:xfrm>
        </p:grpSpPr>
        <p:sp>
          <p:nvSpPr>
            <p:cNvPr id="42137" name="Line 16"/>
            <p:cNvSpPr>
              <a:spLocks noChangeShapeType="1"/>
            </p:cNvSpPr>
            <p:nvPr/>
          </p:nvSpPr>
          <p:spPr bwMode="auto">
            <a:xfrm flipV="1">
              <a:off x="554" y="2943"/>
              <a:ext cx="104"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8" name="Line 17"/>
            <p:cNvSpPr>
              <a:spLocks noChangeShapeType="1"/>
            </p:cNvSpPr>
            <p:nvPr/>
          </p:nvSpPr>
          <p:spPr bwMode="auto">
            <a:xfrm flipV="1">
              <a:off x="693" y="2813"/>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9" name="Line 18"/>
            <p:cNvSpPr>
              <a:spLocks noChangeShapeType="1"/>
            </p:cNvSpPr>
            <p:nvPr/>
          </p:nvSpPr>
          <p:spPr bwMode="auto">
            <a:xfrm flipV="1">
              <a:off x="835" y="2681"/>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0" name="Line 19"/>
            <p:cNvSpPr>
              <a:spLocks noChangeShapeType="1"/>
            </p:cNvSpPr>
            <p:nvPr/>
          </p:nvSpPr>
          <p:spPr bwMode="auto">
            <a:xfrm flipV="1">
              <a:off x="976" y="2551"/>
              <a:ext cx="108"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1" name="Line 20"/>
            <p:cNvSpPr>
              <a:spLocks noChangeShapeType="1"/>
            </p:cNvSpPr>
            <p:nvPr/>
          </p:nvSpPr>
          <p:spPr bwMode="auto">
            <a:xfrm flipV="1">
              <a:off x="1118" y="2418"/>
              <a:ext cx="104"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2" name="Line 21"/>
            <p:cNvSpPr>
              <a:spLocks noChangeShapeType="1"/>
            </p:cNvSpPr>
            <p:nvPr/>
          </p:nvSpPr>
          <p:spPr bwMode="auto">
            <a:xfrm flipV="1">
              <a:off x="1257" y="2289"/>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3" name="Line 22"/>
            <p:cNvSpPr>
              <a:spLocks noChangeShapeType="1"/>
            </p:cNvSpPr>
            <p:nvPr/>
          </p:nvSpPr>
          <p:spPr bwMode="auto">
            <a:xfrm flipV="1">
              <a:off x="1399" y="2156"/>
              <a:ext cx="107"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4" name="Line 23"/>
            <p:cNvSpPr>
              <a:spLocks noChangeShapeType="1"/>
            </p:cNvSpPr>
            <p:nvPr/>
          </p:nvSpPr>
          <p:spPr bwMode="auto">
            <a:xfrm flipV="1">
              <a:off x="1541" y="2026"/>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5" name="Line 24"/>
            <p:cNvSpPr>
              <a:spLocks noChangeShapeType="1"/>
            </p:cNvSpPr>
            <p:nvPr/>
          </p:nvSpPr>
          <p:spPr bwMode="auto">
            <a:xfrm flipV="1">
              <a:off x="1683" y="1897"/>
              <a:ext cx="104"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6" name="Line 25"/>
            <p:cNvSpPr>
              <a:spLocks noChangeShapeType="1"/>
            </p:cNvSpPr>
            <p:nvPr/>
          </p:nvSpPr>
          <p:spPr bwMode="auto">
            <a:xfrm flipV="1">
              <a:off x="1822" y="1764"/>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7" name="Line 26"/>
            <p:cNvSpPr>
              <a:spLocks noChangeShapeType="1"/>
            </p:cNvSpPr>
            <p:nvPr/>
          </p:nvSpPr>
          <p:spPr bwMode="auto">
            <a:xfrm flipV="1">
              <a:off x="1963" y="1634"/>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8" name="Line 27"/>
            <p:cNvSpPr>
              <a:spLocks noChangeShapeType="1"/>
            </p:cNvSpPr>
            <p:nvPr/>
          </p:nvSpPr>
          <p:spPr bwMode="auto">
            <a:xfrm flipV="1">
              <a:off x="2105" y="1557"/>
              <a:ext cx="49" cy="43"/>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3" name="Group 28"/>
          <p:cNvGrpSpPr>
            <a:grpSpLocks/>
          </p:cNvGrpSpPr>
          <p:nvPr/>
        </p:nvGrpSpPr>
        <p:grpSpPr bwMode="auto">
          <a:xfrm rot="-5400000">
            <a:off x="6286500" y="2179638"/>
            <a:ext cx="1262063" cy="1430337"/>
            <a:chOff x="1385" y="2387"/>
            <a:chExt cx="1612" cy="1553"/>
          </a:xfrm>
        </p:grpSpPr>
        <p:sp>
          <p:nvSpPr>
            <p:cNvPr id="42125" name="Line 29"/>
            <p:cNvSpPr>
              <a:spLocks noChangeShapeType="1"/>
            </p:cNvSpPr>
            <p:nvPr/>
          </p:nvSpPr>
          <p:spPr bwMode="auto">
            <a:xfrm flipV="1">
              <a:off x="1385" y="3840"/>
              <a:ext cx="101" cy="100"/>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26" name="Line 30"/>
            <p:cNvSpPr>
              <a:spLocks noChangeShapeType="1"/>
            </p:cNvSpPr>
            <p:nvPr/>
          </p:nvSpPr>
          <p:spPr bwMode="auto">
            <a:xfrm flipV="1">
              <a:off x="1521" y="3707"/>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27" name="Line 31"/>
            <p:cNvSpPr>
              <a:spLocks noChangeShapeType="1"/>
            </p:cNvSpPr>
            <p:nvPr/>
          </p:nvSpPr>
          <p:spPr bwMode="auto">
            <a:xfrm flipV="1">
              <a:off x="1659" y="3572"/>
              <a:ext cx="105" cy="100"/>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28" name="Line 32"/>
            <p:cNvSpPr>
              <a:spLocks noChangeShapeType="1"/>
            </p:cNvSpPr>
            <p:nvPr/>
          </p:nvSpPr>
          <p:spPr bwMode="auto">
            <a:xfrm flipV="1">
              <a:off x="1798" y="3439"/>
              <a:ext cx="105"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29" name="Line 33"/>
            <p:cNvSpPr>
              <a:spLocks noChangeShapeType="1"/>
            </p:cNvSpPr>
            <p:nvPr/>
          </p:nvSpPr>
          <p:spPr bwMode="auto">
            <a:xfrm flipV="1">
              <a:off x="1937" y="3306"/>
              <a:ext cx="105"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0" name="Line 34"/>
            <p:cNvSpPr>
              <a:spLocks noChangeShapeType="1"/>
            </p:cNvSpPr>
            <p:nvPr/>
          </p:nvSpPr>
          <p:spPr bwMode="auto">
            <a:xfrm flipV="1">
              <a:off x="2076" y="3171"/>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1" name="Line 35"/>
            <p:cNvSpPr>
              <a:spLocks noChangeShapeType="1"/>
            </p:cNvSpPr>
            <p:nvPr/>
          </p:nvSpPr>
          <p:spPr bwMode="auto">
            <a:xfrm flipV="1">
              <a:off x="2215" y="3038"/>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2" name="Line 36"/>
            <p:cNvSpPr>
              <a:spLocks noChangeShapeType="1"/>
            </p:cNvSpPr>
            <p:nvPr/>
          </p:nvSpPr>
          <p:spPr bwMode="auto">
            <a:xfrm flipV="1">
              <a:off x="2354" y="2906"/>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3" name="Line 37"/>
            <p:cNvSpPr>
              <a:spLocks noChangeShapeType="1"/>
            </p:cNvSpPr>
            <p:nvPr/>
          </p:nvSpPr>
          <p:spPr bwMode="auto">
            <a:xfrm flipV="1">
              <a:off x="2493" y="2770"/>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4" name="Line 38"/>
            <p:cNvSpPr>
              <a:spLocks noChangeShapeType="1"/>
            </p:cNvSpPr>
            <p:nvPr/>
          </p:nvSpPr>
          <p:spPr bwMode="auto">
            <a:xfrm flipV="1">
              <a:off x="2632" y="2638"/>
              <a:ext cx="104" cy="100"/>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5" name="Line 39"/>
            <p:cNvSpPr>
              <a:spLocks noChangeShapeType="1"/>
            </p:cNvSpPr>
            <p:nvPr/>
          </p:nvSpPr>
          <p:spPr bwMode="auto">
            <a:xfrm flipV="1">
              <a:off x="2771" y="2505"/>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6" name="Line 40"/>
            <p:cNvSpPr>
              <a:spLocks noChangeShapeType="1"/>
            </p:cNvSpPr>
            <p:nvPr/>
          </p:nvSpPr>
          <p:spPr bwMode="auto">
            <a:xfrm flipV="1">
              <a:off x="2910" y="2387"/>
              <a:ext cx="87" cy="83"/>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2003" name="Line 41"/>
          <p:cNvSpPr>
            <a:spLocks noChangeShapeType="1"/>
          </p:cNvSpPr>
          <p:nvPr/>
        </p:nvSpPr>
        <p:spPr bwMode="auto">
          <a:xfrm flipH="1">
            <a:off x="5648325" y="3748088"/>
            <a:ext cx="217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04" name="Oval 42"/>
          <p:cNvSpPr>
            <a:spLocks noChangeArrowheads="1"/>
          </p:cNvSpPr>
          <p:nvPr/>
        </p:nvSpPr>
        <p:spPr bwMode="auto">
          <a:xfrm>
            <a:off x="5734635" y="3667809"/>
            <a:ext cx="156442" cy="148542"/>
          </a:xfrm>
          <a:prstGeom prst="ellipse">
            <a:avLst/>
          </a:prstGeom>
          <a:solidFill>
            <a:srgbClr val="BC0000"/>
          </a:solidFill>
          <a:ln w="9525" algn="ctr">
            <a:solidFill>
              <a:schemeClr val="tx1"/>
            </a:solidFill>
            <a:round/>
            <a:headEnd/>
            <a:tailEnd/>
          </a:ln>
        </p:spPr>
        <p:txBody>
          <a:bodyPr wrap="square" anchor="ctr">
            <a:spAutoFit/>
          </a:bodyPr>
          <a:lstStyle/>
          <a:p>
            <a:endParaRPr lang="de-DE"/>
          </a:p>
        </p:txBody>
      </p:sp>
      <p:sp>
        <p:nvSpPr>
          <p:cNvPr id="42005" name="Oval 43"/>
          <p:cNvSpPr>
            <a:spLocks noChangeArrowheads="1"/>
          </p:cNvSpPr>
          <p:nvPr/>
        </p:nvSpPr>
        <p:spPr bwMode="auto">
          <a:xfrm>
            <a:off x="7173913" y="2586037"/>
            <a:ext cx="150426" cy="140442"/>
          </a:xfrm>
          <a:prstGeom prst="ellipse">
            <a:avLst/>
          </a:prstGeom>
          <a:solidFill>
            <a:srgbClr val="BC0000"/>
          </a:solidFill>
          <a:ln w="9525" algn="ctr">
            <a:solidFill>
              <a:schemeClr val="tx1"/>
            </a:solidFill>
            <a:round/>
            <a:headEnd/>
            <a:tailEnd/>
          </a:ln>
        </p:spPr>
        <p:txBody>
          <a:bodyPr wrap="square" anchor="ctr">
            <a:spAutoFit/>
          </a:bodyPr>
          <a:lstStyle/>
          <a:p>
            <a:endParaRPr lang="de-DE"/>
          </a:p>
        </p:txBody>
      </p:sp>
      <p:sp>
        <p:nvSpPr>
          <p:cNvPr id="42006" name="Line 44"/>
          <p:cNvSpPr>
            <a:spLocks noChangeShapeType="1"/>
          </p:cNvSpPr>
          <p:nvPr/>
        </p:nvSpPr>
        <p:spPr bwMode="auto">
          <a:xfrm>
            <a:off x="7286625" y="37465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2007" name="Line 45"/>
          <p:cNvSpPr>
            <a:spLocks noChangeShapeType="1"/>
          </p:cNvSpPr>
          <p:nvPr/>
        </p:nvSpPr>
        <p:spPr bwMode="auto">
          <a:xfrm>
            <a:off x="5716588" y="2632075"/>
            <a:ext cx="8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2008" name="Rectangle 46"/>
          <p:cNvSpPr>
            <a:spLocks noChangeArrowheads="1"/>
          </p:cNvSpPr>
          <p:nvPr/>
        </p:nvSpPr>
        <p:spPr bwMode="auto">
          <a:xfrm>
            <a:off x="7262404" y="3690643"/>
            <a:ext cx="130992" cy="137428"/>
          </a:xfrm>
          <a:prstGeom prst="rect">
            <a:avLst/>
          </a:prstGeom>
          <a:solidFill>
            <a:srgbClr val="3399FF"/>
          </a:solidFill>
          <a:ln w="9525" algn="ctr">
            <a:solidFill>
              <a:schemeClr val="tx1"/>
            </a:solidFill>
            <a:miter lim="800000"/>
            <a:headEnd/>
            <a:tailEnd/>
          </a:ln>
        </p:spPr>
        <p:txBody>
          <a:bodyPr wrap="square" anchor="ctr">
            <a:spAutoFit/>
          </a:bodyPr>
          <a:lstStyle/>
          <a:p>
            <a:endParaRPr lang="de-DE"/>
          </a:p>
        </p:txBody>
      </p:sp>
      <p:sp>
        <p:nvSpPr>
          <p:cNvPr id="42009" name="Rectangle 47"/>
          <p:cNvSpPr>
            <a:spLocks noChangeArrowheads="1"/>
          </p:cNvSpPr>
          <p:nvPr/>
        </p:nvSpPr>
        <p:spPr bwMode="auto">
          <a:xfrm>
            <a:off x="5738811" y="2569791"/>
            <a:ext cx="138114" cy="124567"/>
          </a:xfrm>
          <a:prstGeom prst="rect">
            <a:avLst/>
          </a:prstGeom>
          <a:solidFill>
            <a:srgbClr val="3399FF"/>
          </a:solidFill>
          <a:ln w="9525" algn="ctr">
            <a:solidFill>
              <a:schemeClr val="tx1"/>
            </a:solidFill>
            <a:miter lim="800000"/>
            <a:headEnd/>
            <a:tailEnd/>
          </a:ln>
        </p:spPr>
        <p:txBody>
          <a:bodyPr wrap="square" anchor="ctr">
            <a:spAutoFit/>
          </a:bodyPr>
          <a:lstStyle/>
          <a:p>
            <a:endParaRPr lang="de-DE"/>
          </a:p>
        </p:txBody>
      </p:sp>
      <p:sp>
        <p:nvSpPr>
          <p:cNvPr id="42010" name="Text Box 53"/>
          <p:cNvSpPr txBox="1">
            <a:spLocks noChangeArrowheads="1"/>
          </p:cNvSpPr>
          <p:nvPr/>
        </p:nvSpPr>
        <p:spPr bwMode="auto">
          <a:xfrm>
            <a:off x="952501" y="2114173"/>
            <a:ext cx="38465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1938" indent="-261938">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dirty="0" smtClean="0"/>
              <a:t>y</a:t>
            </a:r>
            <a:r>
              <a:rPr lang="de-DE" dirty="0" smtClean="0"/>
              <a:t> </a:t>
            </a:r>
            <a:r>
              <a:rPr lang="de-DE" dirty="0"/>
              <a:t>= </a:t>
            </a:r>
            <a:r>
              <a:rPr lang="de-DE" dirty="0" smtClean="0">
                <a:sym typeface="Symbol" pitchFamily="18" charset="2"/>
              </a:rPr>
              <a:t>(</a:t>
            </a:r>
            <a:r>
              <a:rPr lang="de-DE" dirty="0" smtClean="0"/>
              <a:t>x</a:t>
            </a:r>
            <a:r>
              <a:rPr lang="de-DE" baseline="-25000" dirty="0" smtClean="0"/>
              <a:t>1</a:t>
            </a:r>
            <a:r>
              <a:rPr lang="de-DE" dirty="0">
                <a:sym typeface="Symbol" pitchFamily="18" charset="2"/>
              </a:rPr>
              <a:t> </a:t>
            </a:r>
            <a:r>
              <a:rPr lang="de-DE" dirty="0" smtClean="0"/>
              <a:t>x</a:t>
            </a:r>
            <a:r>
              <a:rPr lang="de-DE" baseline="-25000" dirty="0" smtClean="0"/>
              <a:t>2</a:t>
            </a:r>
            <a:r>
              <a:rPr lang="de-DE" dirty="0" smtClean="0"/>
              <a:t>)         </a:t>
            </a:r>
            <a:r>
              <a:rPr lang="de-DE" sz="1600" i="1" dirty="0" smtClean="0">
                <a:solidFill>
                  <a:schemeClr val="bg1">
                    <a:lumMod val="50000"/>
                  </a:schemeClr>
                </a:solidFill>
              </a:rPr>
              <a:t>negiertes XOR</a:t>
            </a:r>
            <a:endParaRPr lang="de-DE" sz="1600" i="1" dirty="0">
              <a:solidFill>
                <a:schemeClr val="bg1">
                  <a:lumMod val="50000"/>
                </a:schemeClr>
              </a:solidFill>
            </a:endParaRPr>
          </a:p>
          <a:p>
            <a:pPr>
              <a:lnSpc>
                <a:spcPct val="50000"/>
              </a:lnSpc>
            </a:pPr>
            <a:r>
              <a:rPr lang="de-DE" dirty="0" smtClean="0"/>
              <a:t>   = (x</a:t>
            </a:r>
            <a:r>
              <a:rPr lang="de-DE" baseline="-25000" dirty="0" smtClean="0"/>
              <a:t>1</a:t>
            </a:r>
            <a:r>
              <a:rPr lang="de-DE" sz="1800" dirty="0" smtClean="0">
                <a:sym typeface="Symbol" pitchFamily="18" charset="2"/>
              </a:rPr>
              <a:t>OR</a:t>
            </a:r>
            <a:r>
              <a:rPr lang="de-DE" dirty="0" smtClean="0"/>
              <a:t>x</a:t>
            </a:r>
            <a:r>
              <a:rPr lang="de-DE" baseline="-25000" dirty="0" smtClean="0"/>
              <a:t>2</a:t>
            </a:r>
            <a:r>
              <a:rPr lang="de-DE" dirty="0" smtClean="0"/>
              <a:t>) AND (</a:t>
            </a:r>
            <a:r>
              <a:rPr lang="de-DE" sz="1800" dirty="0" smtClean="0">
                <a:sym typeface="Symbol" pitchFamily="18" charset="2"/>
              </a:rPr>
              <a:t></a:t>
            </a:r>
            <a:r>
              <a:rPr lang="de-DE" dirty="0" smtClean="0"/>
              <a:t>x</a:t>
            </a:r>
            <a:r>
              <a:rPr lang="de-DE" baseline="-25000" dirty="0" smtClean="0"/>
              <a:t>1</a:t>
            </a:r>
            <a:r>
              <a:rPr lang="de-DE" sz="1800" dirty="0" smtClean="0">
                <a:sym typeface="Symbol" pitchFamily="18" charset="2"/>
              </a:rPr>
              <a:t>OR </a:t>
            </a:r>
            <a:r>
              <a:rPr lang="de-DE" dirty="0" smtClean="0"/>
              <a:t>x</a:t>
            </a:r>
            <a:r>
              <a:rPr lang="de-DE" baseline="-25000" dirty="0" smtClean="0"/>
              <a:t>2</a:t>
            </a:r>
            <a:r>
              <a:rPr lang="de-DE" dirty="0" smtClean="0"/>
              <a:t>)</a:t>
            </a:r>
            <a:endParaRPr lang="de-DE" dirty="0"/>
          </a:p>
        </p:txBody>
      </p:sp>
      <p:grpSp>
        <p:nvGrpSpPr>
          <p:cNvPr id="4" name="Group 173"/>
          <p:cNvGrpSpPr>
            <a:grpSpLocks/>
          </p:cNvGrpSpPr>
          <p:nvPr/>
        </p:nvGrpSpPr>
        <p:grpSpPr bwMode="auto">
          <a:xfrm>
            <a:off x="639763" y="2782889"/>
            <a:ext cx="2640012" cy="603250"/>
            <a:chOff x="441" y="1689"/>
            <a:chExt cx="1663" cy="380"/>
          </a:xfrm>
        </p:grpSpPr>
        <p:sp>
          <p:nvSpPr>
            <p:cNvPr id="42115" name="Rectangle 62"/>
            <p:cNvSpPr>
              <a:spLocks noChangeArrowheads="1"/>
            </p:cNvSpPr>
            <p:nvPr/>
          </p:nvSpPr>
          <p:spPr bwMode="auto">
            <a:xfrm>
              <a:off x="441" y="1807"/>
              <a:ext cx="3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a:t>
              </a:r>
              <a:r>
                <a:rPr lang="de-DE" sz="2400" dirty="0">
                  <a:solidFill>
                    <a:srgbClr val="C00000"/>
                  </a:solidFill>
                  <a:latin typeface="TIMES" charset="0"/>
                </a:rPr>
                <a:t>y</a:t>
              </a:r>
              <a:endParaRPr lang="de-DE" dirty="0">
                <a:solidFill>
                  <a:srgbClr val="C00000"/>
                </a:solidFill>
              </a:endParaRPr>
            </a:p>
          </p:txBody>
        </p:sp>
        <p:sp>
          <p:nvSpPr>
            <p:cNvPr id="42116" name="Rectangle 63"/>
            <p:cNvSpPr>
              <a:spLocks noChangeArrowheads="1"/>
            </p:cNvSpPr>
            <p:nvPr/>
          </p:nvSpPr>
          <p:spPr bwMode="auto">
            <a:xfrm>
              <a:off x="783" y="1900"/>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C00000"/>
                  </a:solidFill>
                  <a:latin typeface="TIMES" charset="0"/>
                </a:rPr>
                <a:t>1</a:t>
              </a:r>
              <a:endParaRPr lang="de-DE" dirty="0">
                <a:solidFill>
                  <a:srgbClr val="C00000"/>
                </a:solidFill>
              </a:endParaRPr>
            </a:p>
          </p:txBody>
        </p:sp>
        <p:sp>
          <p:nvSpPr>
            <p:cNvPr id="42117" name="Rectangle 64"/>
            <p:cNvSpPr>
              <a:spLocks noChangeArrowheads="1"/>
            </p:cNvSpPr>
            <p:nvPr/>
          </p:nvSpPr>
          <p:spPr bwMode="auto">
            <a:xfrm>
              <a:off x="846" y="1807"/>
              <a:ext cx="3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 x</a:t>
              </a:r>
              <a:endParaRPr lang="de-DE" dirty="0"/>
            </a:p>
          </p:txBody>
        </p:sp>
        <p:sp>
          <p:nvSpPr>
            <p:cNvPr id="42118" name="Rectangle 65"/>
            <p:cNvSpPr>
              <a:spLocks noChangeArrowheads="1"/>
            </p:cNvSpPr>
            <p:nvPr/>
          </p:nvSpPr>
          <p:spPr bwMode="auto">
            <a:xfrm>
              <a:off x="1186" y="1914"/>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charset="0"/>
                </a:rPr>
                <a:t>1</a:t>
              </a:r>
              <a:endParaRPr lang="de-DE" dirty="0"/>
            </a:p>
          </p:txBody>
        </p:sp>
        <p:sp>
          <p:nvSpPr>
            <p:cNvPr id="42119" name="Rectangle 66"/>
            <p:cNvSpPr>
              <a:spLocks noChangeArrowheads="1"/>
            </p:cNvSpPr>
            <p:nvPr/>
          </p:nvSpPr>
          <p:spPr bwMode="auto">
            <a:xfrm>
              <a:off x="1354" y="1863"/>
              <a:ext cx="3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a:solidFill>
                    <a:srgbClr val="000000"/>
                  </a:solidFill>
                  <a:latin typeface="+mj-lt"/>
                </a:rPr>
                <a:t> </a:t>
              </a:r>
              <a:r>
                <a:rPr lang="de-DE" dirty="0" smtClean="0">
                  <a:solidFill>
                    <a:srgbClr val="000000"/>
                  </a:solidFill>
                  <a:latin typeface="+mj-lt"/>
                </a:rPr>
                <a:t>OR </a:t>
              </a:r>
              <a:endParaRPr lang="de-DE" sz="1800" dirty="0">
                <a:latin typeface="+mj-lt"/>
              </a:endParaRPr>
            </a:p>
          </p:txBody>
        </p:sp>
        <p:grpSp>
          <p:nvGrpSpPr>
            <p:cNvPr id="42120" name="Group 70"/>
            <p:cNvGrpSpPr>
              <a:grpSpLocks/>
            </p:cNvGrpSpPr>
            <p:nvPr/>
          </p:nvGrpSpPr>
          <p:grpSpPr bwMode="auto">
            <a:xfrm>
              <a:off x="1786" y="1689"/>
              <a:ext cx="167" cy="380"/>
              <a:chOff x="1786" y="1689"/>
              <a:chExt cx="167" cy="380"/>
            </a:xfrm>
          </p:grpSpPr>
          <p:sp>
            <p:nvSpPr>
              <p:cNvPr id="42122" name="Rectangle 67"/>
              <p:cNvSpPr>
                <a:spLocks noChangeArrowheads="1"/>
              </p:cNvSpPr>
              <p:nvPr/>
            </p:nvSpPr>
            <p:spPr bwMode="auto">
              <a:xfrm>
                <a:off x="1888" y="1914"/>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New Roman" pitchFamily="18" charset="0"/>
                  </a:rPr>
                  <a:t>2</a:t>
                </a:r>
                <a:endParaRPr lang="de-DE" sz="1600" dirty="0"/>
              </a:p>
            </p:txBody>
          </p:sp>
          <p:sp>
            <p:nvSpPr>
              <p:cNvPr id="42123" name="Rectangle 68"/>
              <p:cNvSpPr>
                <a:spLocks noChangeArrowheads="1"/>
              </p:cNvSpPr>
              <p:nvPr/>
            </p:nvSpPr>
            <p:spPr bwMode="auto">
              <a:xfrm>
                <a:off x="1796" y="1689"/>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dirty="0">
                    <a:solidFill>
                      <a:srgbClr val="000000"/>
                    </a:solidFill>
                    <a:latin typeface="Times New Roman" pitchFamily="18" charset="0"/>
                  </a:rPr>
                  <a:t>_</a:t>
                </a:r>
                <a:endParaRPr lang="de-DE" dirty="0"/>
              </a:p>
            </p:txBody>
          </p:sp>
          <p:sp>
            <p:nvSpPr>
              <p:cNvPr id="42124" name="Rectangle 69"/>
              <p:cNvSpPr>
                <a:spLocks noChangeArrowheads="1"/>
              </p:cNvSpPr>
              <p:nvPr/>
            </p:nvSpPr>
            <p:spPr bwMode="auto">
              <a:xfrm>
                <a:off x="1786" y="1802"/>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New Roman" pitchFamily="18" charset="0"/>
                  </a:rPr>
                  <a:t>x</a:t>
                </a:r>
                <a:endParaRPr lang="de-DE" dirty="0"/>
              </a:p>
            </p:txBody>
          </p:sp>
        </p:grpSp>
        <p:sp>
          <p:nvSpPr>
            <p:cNvPr id="42121" name="Rectangle 71"/>
            <p:cNvSpPr>
              <a:spLocks noChangeArrowheads="1"/>
            </p:cNvSpPr>
            <p:nvPr/>
          </p:nvSpPr>
          <p:spPr bwMode="auto">
            <a:xfrm>
              <a:off x="2051" y="1807"/>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grpSp>
      <p:grpSp>
        <p:nvGrpSpPr>
          <p:cNvPr id="6" name="Group 184"/>
          <p:cNvGrpSpPr>
            <a:grpSpLocks/>
          </p:cNvGrpSpPr>
          <p:nvPr/>
        </p:nvGrpSpPr>
        <p:grpSpPr bwMode="auto">
          <a:xfrm>
            <a:off x="1000125" y="3281363"/>
            <a:ext cx="2039938" cy="630237"/>
            <a:chOff x="630" y="2067"/>
            <a:chExt cx="1285" cy="397"/>
          </a:xfrm>
        </p:grpSpPr>
        <p:sp>
          <p:nvSpPr>
            <p:cNvPr id="42106" name="Rectangle 72"/>
            <p:cNvSpPr>
              <a:spLocks noChangeArrowheads="1"/>
            </p:cNvSpPr>
            <p:nvPr/>
          </p:nvSpPr>
          <p:spPr bwMode="auto">
            <a:xfrm>
              <a:off x="630" y="2171"/>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3399FF"/>
                  </a:solidFill>
                  <a:latin typeface="TIMES" charset="0"/>
                </a:rPr>
                <a:t>y</a:t>
              </a:r>
              <a:endParaRPr lang="de-DE" dirty="0">
                <a:solidFill>
                  <a:srgbClr val="3399FF"/>
                </a:solidFill>
              </a:endParaRPr>
            </a:p>
          </p:txBody>
        </p:sp>
        <p:sp>
          <p:nvSpPr>
            <p:cNvPr id="42107" name="Rectangle 73"/>
            <p:cNvSpPr>
              <a:spLocks noChangeArrowheads="1"/>
            </p:cNvSpPr>
            <p:nvPr/>
          </p:nvSpPr>
          <p:spPr bwMode="auto">
            <a:xfrm>
              <a:off x="728" y="2264"/>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3399FF"/>
                  </a:solidFill>
                  <a:latin typeface="TIMES" charset="0"/>
                </a:rPr>
                <a:t>2</a:t>
              </a:r>
              <a:endParaRPr lang="de-DE" dirty="0">
                <a:solidFill>
                  <a:srgbClr val="3399FF"/>
                </a:solidFill>
              </a:endParaRPr>
            </a:p>
          </p:txBody>
        </p:sp>
        <p:sp>
          <p:nvSpPr>
            <p:cNvPr id="42108" name="Rectangle 74"/>
            <p:cNvSpPr>
              <a:spLocks noChangeArrowheads="1"/>
            </p:cNvSpPr>
            <p:nvPr/>
          </p:nvSpPr>
          <p:spPr bwMode="auto">
            <a:xfrm>
              <a:off x="791" y="2171"/>
              <a:ext cx="2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 </a:t>
              </a:r>
              <a:endParaRPr lang="de-DE"/>
            </a:p>
          </p:txBody>
        </p:sp>
        <p:grpSp>
          <p:nvGrpSpPr>
            <p:cNvPr id="42109" name="Group 78"/>
            <p:cNvGrpSpPr>
              <a:grpSpLocks/>
            </p:cNvGrpSpPr>
            <p:nvPr/>
          </p:nvGrpSpPr>
          <p:grpSpPr bwMode="auto">
            <a:xfrm>
              <a:off x="1087" y="2067"/>
              <a:ext cx="164" cy="397"/>
              <a:chOff x="1119" y="1947"/>
              <a:chExt cx="164" cy="397"/>
            </a:xfrm>
          </p:grpSpPr>
          <p:sp>
            <p:nvSpPr>
              <p:cNvPr id="42112" name="Rectangle 75"/>
              <p:cNvSpPr>
                <a:spLocks noChangeArrowheads="1"/>
              </p:cNvSpPr>
              <p:nvPr/>
            </p:nvSpPr>
            <p:spPr bwMode="auto">
              <a:xfrm>
                <a:off x="1207" y="2162"/>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dirty="0">
                    <a:solidFill>
                      <a:srgbClr val="000000"/>
                    </a:solidFill>
                    <a:latin typeface="Times New Roman" pitchFamily="18" charset="0"/>
                  </a:rPr>
                  <a:t>1</a:t>
                </a:r>
                <a:endParaRPr lang="de-DE" dirty="0"/>
              </a:p>
            </p:txBody>
          </p:sp>
          <p:sp>
            <p:nvSpPr>
              <p:cNvPr id="42113" name="Rectangle 76"/>
              <p:cNvSpPr>
                <a:spLocks noChangeArrowheads="1"/>
              </p:cNvSpPr>
              <p:nvPr/>
            </p:nvSpPr>
            <p:spPr bwMode="auto">
              <a:xfrm>
                <a:off x="1119" y="1947"/>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dirty="0">
                    <a:solidFill>
                      <a:srgbClr val="000000"/>
                    </a:solidFill>
                    <a:latin typeface="Times New Roman" pitchFamily="18" charset="0"/>
                  </a:rPr>
                  <a:t>_</a:t>
                </a:r>
                <a:endParaRPr lang="de-DE" dirty="0"/>
              </a:p>
            </p:txBody>
          </p:sp>
          <p:sp>
            <p:nvSpPr>
              <p:cNvPr id="42114" name="Rectangle 77"/>
              <p:cNvSpPr>
                <a:spLocks noChangeArrowheads="1"/>
              </p:cNvSpPr>
              <p:nvPr/>
            </p:nvSpPr>
            <p:spPr bwMode="auto">
              <a:xfrm>
                <a:off x="1119" y="205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New Roman" pitchFamily="18" charset="0"/>
                  </a:rPr>
                  <a:t>x</a:t>
                </a:r>
                <a:endParaRPr lang="de-DE"/>
              </a:p>
            </p:txBody>
          </p:sp>
        </p:grpSp>
        <p:sp>
          <p:nvSpPr>
            <p:cNvPr id="42110" name="Rectangle 79"/>
            <p:cNvSpPr>
              <a:spLocks noChangeArrowheads="1"/>
            </p:cNvSpPr>
            <p:nvPr/>
          </p:nvSpPr>
          <p:spPr bwMode="auto">
            <a:xfrm>
              <a:off x="1358" y="2171"/>
              <a:ext cx="5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de-DE" dirty="0">
                  <a:solidFill>
                    <a:srgbClr val="000000"/>
                  </a:solidFill>
                  <a:latin typeface="+mj-lt"/>
                </a:rPr>
                <a:t>OR</a:t>
              </a:r>
              <a:r>
                <a:rPr lang="de-DE" sz="2400" dirty="0" smtClean="0">
                  <a:solidFill>
                    <a:srgbClr val="000000"/>
                  </a:solidFill>
                  <a:latin typeface="TIMES" charset="0"/>
                </a:rPr>
                <a:t>   x</a:t>
              </a:r>
              <a:endParaRPr lang="de-DE" dirty="0"/>
            </a:p>
          </p:txBody>
        </p:sp>
        <p:sp>
          <p:nvSpPr>
            <p:cNvPr id="42111" name="Rectangle 80"/>
            <p:cNvSpPr>
              <a:spLocks noChangeArrowheads="1"/>
            </p:cNvSpPr>
            <p:nvPr/>
          </p:nvSpPr>
          <p:spPr bwMode="auto">
            <a:xfrm>
              <a:off x="1844" y="227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charset="0"/>
                </a:rPr>
                <a:t>2</a:t>
              </a:r>
              <a:endParaRPr lang="de-DE" dirty="0"/>
            </a:p>
          </p:txBody>
        </p:sp>
      </p:grpSp>
      <p:grpSp>
        <p:nvGrpSpPr>
          <p:cNvPr id="8" name="Group 175"/>
          <p:cNvGrpSpPr>
            <a:grpSpLocks/>
          </p:cNvGrpSpPr>
          <p:nvPr/>
        </p:nvGrpSpPr>
        <p:grpSpPr bwMode="auto">
          <a:xfrm>
            <a:off x="1050925" y="4032250"/>
            <a:ext cx="2333626" cy="430213"/>
            <a:chOff x="662" y="2284"/>
            <a:chExt cx="1470" cy="271"/>
          </a:xfrm>
        </p:grpSpPr>
        <p:sp>
          <p:nvSpPr>
            <p:cNvPr id="42099" name="Rectangle 82"/>
            <p:cNvSpPr>
              <a:spLocks noChangeArrowheads="1"/>
            </p:cNvSpPr>
            <p:nvPr/>
          </p:nvSpPr>
          <p:spPr bwMode="auto">
            <a:xfrm>
              <a:off x="662" y="228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y</a:t>
              </a:r>
              <a:endParaRPr lang="de-DE"/>
            </a:p>
          </p:txBody>
        </p:sp>
        <p:sp>
          <p:nvSpPr>
            <p:cNvPr id="42100" name="Rectangle 83"/>
            <p:cNvSpPr>
              <a:spLocks noChangeArrowheads="1"/>
            </p:cNvSpPr>
            <p:nvPr/>
          </p:nvSpPr>
          <p:spPr bwMode="auto">
            <a:xfrm>
              <a:off x="760" y="2377"/>
              <a:ext cx="2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XOR</a:t>
              </a:r>
              <a:endParaRPr lang="de-DE"/>
            </a:p>
          </p:txBody>
        </p:sp>
        <p:sp>
          <p:nvSpPr>
            <p:cNvPr id="42101" name="Rectangle 84"/>
            <p:cNvSpPr>
              <a:spLocks noChangeArrowheads="1"/>
            </p:cNvSpPr>
            <p:nvPr/>
          </p:nvSpPr>
          <p:spPr bwMode="auto">
            <a:xfrm>
              <a:off x="1025" y="2284"/>
              <a:ext cx="3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 y</a:t>
              </a:r>
              <a:endParaRPr lang="de-DE"/>
            </a:p>
          </p:txBody>
        </p:sp>
        <p:sp>
          <p:nvSpPr>
            <p:cNvPr id="42102" name="Rectangle 85"/>
            <p:cNvSpPr>
              <a:spLocks noChangeArrowheads="1"/>
            </p:cNvSpPr>
            <p:nvPr/>
          </p:nvSpPr>
          <p:spPr bwMode="auto">
            <a:xfrm>
              <a:off x="1383" y="2377"/>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1</a:t>
              </a:r>
              <a:endParaRPr lang="de-DE"/>
            </a:p>
          </p:txBody>
        </p:sp>
        <p:sp>
          <p:nvSpPr>
            <p:cNvPr id="42103" name="Rectangle 86"/>
            <p:cNvSpPr>
              <a:spLocks noChangeArrowheads="1"/>
            </p:cNvSpPr>
            <p:nvPr/>
          </p:nvSpPr>
          <p:spPr bwMode="auto">
            <a:xfrm>
              <a:off x="1446" y="2284"/>
              <a:ext cx="5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a:t>
              </a:r>
              <a:r>
                <a:rPr lang="de-DE" dirty="0">
                  <a:solidFill>
                    <a:srgbClr val="000000"/>
                  </a:solidFill>
                  <a:latin typeface="+mj-lt"/>
                </a:rPr>
                <a:t>AND</a:t>
              </a:r>
              <a:r>
                <a:rPr lang="de-DE" sz="2400" dirty="0" smtClean="0">
                  <a:solidFill>
                    <a:srgbClr val="000000"/>
                  </a:solidFill>
                  <a:latin typeface="TIMES" charset="0"/>
                </a:rPr>
                <a:t>  </a:t>
              </a:r>
              <a:r>
                <a:rPr lang="de-DE" sz="2400" dirty="0">
                  <a:solidFill>
                    <a:srgbClr val="000000"/>
                  </a:solidFill>
                  <a:latin typeface="TIMES" charset="0"/>
                </a:rPr>
                <a:t>y</a:t>
              </a:r>
              <a:endParaRPr lang="de-DE" dirty="0"/>
            </a:p>
          </p:txBody>
        </p:sp>
        <p:sp>
          <p:nvSpPr>
            <p:cNvPr id="42104" name="Rectangle 87"/>
            <p:cNvSpPr>
              <a:spLocks noChangeArrowheads="1"/>
            </p:cNvSpPr>
            <p:nvPr/>
          </p:nvSpPr>
          <p:spPr bwMode="auto">
            <a:xfrm>
              <a:off x="2061"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charset="0"/>
                </a:rPr>
                <a:t>2</a:t>
              </a:r>
              <a:endParaRPr lang="de-DE" dirty="0"/>
            </a:p>
          </p:txBody>
        </p:sp>
        <p:sp>
          <p:nvSpPr>
            <p:cNvPr id="42105" name="Rectangle 88"/>
            <p:cNvSpPr>
              <a:spLocks noChangeArrowheads="1"/>
            </p:cNvSpPr>
            <p:nvPr/>
          </p:nvSpPr>
          <p:spPr bwMode="auto">
            <a:xfrm>
              <a:off x="1972" y="2377"/>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 </a:t>
              </a:r>
              <a:endParaRPr lang="de-DE"/>
            </a:p>
          </p:txBody>
        </p:sp>
      </p:grpSp>
      <p:sp>
        <p:nvSpPr>
          <p:cNvPr id="42014" name="Rectangle 89"/>
          <p:cNvSpPr>
            <a:spLocks noChangeArrowheads="1"/>
          </p:cNvSpPr>
          <p:nvPr/>
        </p:nvSpPr>
        <p:spPr bwMode="auto">
          <a:xfrm>
            <a:off x="1050925" y="3995738"/>
            <a:ext cx="84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grpSp>
        <p:nvGrpSpPr>
          <p:cNvPr id="9" name="Group 116"/>
          <p:cNvGrpSpPr>
            <a:grpSpLocks/>
          </p:cNvGrpSpPr>
          <p:nvPr/>
        </p:nvGrpSpPr>
        <p:grpSpPr bwMode="auto">
          <a:xfrm>
            <a:off x="719138" y="5400677"/>
            <a:ext cx="3152775" cy="1130301"/>
            <a:chOff x="441" y="2733"/>
            <a:chExt cx="1986" cy="712"/>
          </a:xfrm>
        </p:grpSpPr>
        <p:sp>
          <p:nvSpPr>
            <p:cNvPr id="42073" name="Rectangle 90"/>
            <p:cNvSpPr>
              <a:spLocks noChangeArrowheads="1"/>
            </p:cNvSpPr>
            <p:nvPr/>
          </p:nvSpPr>
          <p:spPr bwMode="auto">
            <a:xfrm>
              <a:off x="441" y="2733"/>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Symbol" pitchFamily="18" charset="2"/>
                </a:rPr>
                <a:t>   </a:t>
              </a:r>
              <a:endParaRPr lang="de-DE"/>
            </a:p>
          </p:txBody>
        </p:sp>
        <p:sp>
          <p:nvSpPr>
            <p:cNvPr id="42074" name="Rectangle 91"/>
            <p:cNvSpPr>
              <a:spLocks noChangeArrowheads="1"/>
            </p:cNvSpPr>
            <p:nvPr/>
          </p:nvSpPr>
          <p:spPr bwMode="auto">
            <a:xfrm>
              <a:off x="588" y="2733"/>
              <a:ext cx="1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Symbol" pitchFamily="18" charset="2"/>
                </a:rPr>
                <a:t>Þ</a:t>
              </a:r>
              <a:endParaRPr lang="de-DE"/>
            </a:p>
          </p:txBody>
        </p:sp>
        <p:sp>
          <p:nvSpPr>
            <p:cNvPr id="42075" name="Rectangle 92"/>
            <p:cNvSpPr>
              <a:spLocks noChangeArrowheads="1"/>
            </p:cNvSpPr>
            <p:nvPr/>
          </p:nvSpPr>
          <p:spPr bwMode="auto">
            <a:xfrm>
              <a:off x="815" y="2749"/>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a:solidFill>
                    <a:srgbClr val="000000"/>
                  </a:solidFill>
                  <a:latin typeface="+mj-lt"/>
                </a:rPr>
                <a:t>w</a:t>
              </a:r>
            </a:p>
          </p:txBody>
        </p:sp>
        <p:sp>
          <p:nvSpPr>
            <p:cNvPr id="42076" name="Rectangle 93"/>
            <p:cNvSpPr>
              <a:spLocks noChangeArrowheads="1"/>
            </p:cNvSpPr>
            <p:nvPr/>
          </p:nvSpPr>
          <p:spPr bwMode="auto">
            <a:xfrm>
              <a:off x="918" y="284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charset="0"/>
                </a:rPr>
                <a:t>1</a:t>
              </a:r>
              <a:endParaRPr lang="de-DE" dirty="0"/>
            </a:p>
          </p:txBody>
        </p:sp>
        <p:sp>
          <p:nvSpPr>
            <p:cNvPr id="42077" name="Rectangle 94"/>
            <p:cNvSpPr>
              <a:spLocks noChangeArrowheads="1"/>
            </p:cNvSpPr>
            <p:nvPr/>
          </p:nvSpPr>
          <p:spPr bwMode="auto">
            <a:xfrm>
              <a:off x="992" y="2749"/>
              <a:ext cx="25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smtClean="0">
                  <a:solidFill>
                    <a:srgbClr val="000000"/>
                  </a:solidFill>
                  <a:latin typeface="+mj-lt"/>
                </a:rPr>
                <a:t>= w</a:t>
              </a:r>
              <a:endParaRPr lang="de-DE" dirty="0">
                <a:solidFill>
                  <a:srgbClr val="000000"/>
                </a:solidFill>
                <a:latin typeface="+mj-lt"/>
              </a:endParaRPr>
            </a:p>
          </p:txBody>
        </p:sp>
        <p:sp>
          <p:nvSpPr>
            <p:cNvPr id="42078" name="Rectangle 95"/>
            <p:cNvSpPr>
              <a:spLocks noChangeArrowheads="1"/>
            </p:cNvSpPr>
            <p:nvPr/>
          </p:nvSpPr>
          <p:spPr bwMode="auto">
            <a:xfrm>
              <a:off x="1230" y="284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4</a:t>
              </a:r>
              <a:endParaRPr lang="de-DE"/>
            </a:p>
          </p:txBody>
        </p:sp>
        <p:sp>
          <p:nvSpPr>
            <p:cNvPr id="42079" name="Rectangle 96"/>
            <p:cNvSpPr>
              <a:spLocks noChangeArrowheads="1"/>
            </p:cNvSpPr>
            <p:nvPr/>
          </p:nvSpPr>
          <p:spPr bwMode="auto">
            <a:xfrm>
              <a:off x="1292" y="2749"/>
              <a:ext cx="25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smtClean="0">
                  <a:solidFill>
                    <a:srgbClr val="000000"/>
                  </a:solidFill>
                  <a:latin typeface="+mj-lt"/>
                </a:rPr>
                <a:t>= w</a:t>
              </a:r>
              <a:endParaRPr lang="de-DE" dirty="0">
                <a:solidFill>
                  <a:srgbClr val="000000"/>
                </a:solidFill>
                <a:latin typeface="+mj-lt"/>
              </a:endParaRPr>
            </a:p>
          </p:txBody>
        </p:sp>
        <p:sp>
          <p:nvSpPr>
            <p:cNvPr id="42080" name="Rectangle 97"/>
            <p:cNvSpPr>
              <a:spLocks noChangeArrowheads="1"/>
            </p:cNvSpPr>
            <p:nvPr/>
          </p:nvSpPr>
          <p:spPr bwMode="auto">
            <a:xfrm>
              <a:off x="1541" y="284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5</a:t>
              </a:r>
              <a:endParaRPr lang="de-DE"/>
            </a:p>
          </p:txBody>
        </p:sp>
        <p:sp>
          <p:nvSpPr>
            <p:cNvPr id="42081" name="Rectangle 98"/>
            <p:cNvSpPr>
              <a:spLocks noChangeArrowheads="1"/>
            </p:cNvSpPr>
            <p:nvPr/>
          </p:nvSpPr>
          <p:spPr bwMode="auto">
            <a:xfrm>
              <a:off x="1604" y="2749"/>
              <a:ext cx="25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smtClean="0">
                  <a:solidFill>
                    <a:srgbClr val="000000"/>
                  </a:solidFill>
                  <a:latin typeface="+mj-lt"/>
                </a:rPr>
                <a:t>= w</a:t>
              </a:r>
              <a:endParaRPr lang="de-DE" dirty="0">
                <a:solidFill>
                  <a:srgbClr val="000000"/>
                </a:solidFill>
                <a:latin typeface="+mj-lt"/>
              </a:endParaRPr>
            </a:p>
          </p:txBody>
        </p:sp>
        <p:sp>
          <p:nvSpPr>
            <p:cNvPr id="42082" name="Rectangle 99"/>
            <p:cNvSpPr>
              <a:spLocks noChangeArrowheads="1"/>
            </p:cNvSpPr>
            <p:nvPr/>
          </p:nvSpPr>
          <p:spPr bwMode="auto">
            <a:xfrm>
              <a:off x="1853" y="284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6</a:t>
              </a:r>
              <a:endParaRPr lang="de-DE"/>
            </a:p>
          </p:txBody>
        </p:sp>
        <p:sp>
          <p:nvSpPr>
            <p:cNvPr id="42083" name="Rectangle 100"/>
            <p:cNvSpPr>
              <a:spLocks noChangeArrowheads="1"/>
            </p:cNvSpPr>
            <p:nvPr/>
          </p:nvSpPr>
          <p:spPr bwMode="auto">
            <a:xfrm>
              <a:off x="1916" y="2749"/>
              <a:ext cx="3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dirty="0">
                  <a:solidFill>
                    <a:srgbClr val="000000"/>
                  </a:solidFill>
                  <a:latin typeface="+mj-lt"/>
                </a:rPr>
                <a:t>= </a:t>
              </a:r>
              <a:r>
                <a:rPr lang="de-DE" sz="1800" dirty="0" smtClean="0">
                  <a:solidFill>
                    <a:srgbClr val="000000"/>
                  </a:solidFill>
                  <a:latin typeface="+mj-lt"/>
                </a:rPr>
                <a:t>1/3</a:t>
              </a:r>
              <a:endParaRPr lang="de-DE" sz="1800" dirty="0">
                <a:solidFill>
                  <a:srgbClr val="000000"/>
                </a:solidFill>
                <a:latin typeface="+mj-lt"/>
              </a:endParaRPr>
            </a:p>
          </p:txBody>
        </p:sp>
        <p:sp>
          <p:nvSpPr>
            <p:cNvPr id="42084" name="Rectangle 101"/>
            <p:cNvSpPr>
              <a:spLocks noChangeArrowheads="1"/>
            </p:cNvSpPr>
            <p:nvPr/>
          </p:nvSpPr>
          <p:spPr bwMode="auto">
            <a:xfrm>
              <a:off x="2323" y="2749"/>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sp>
          <p:nvSpPr>
            <p:cNvPr id="42085" name="Rectangle 102"/>
            <p:cNvSpPr>
              <a:spLocks noChangeArrowheads="1"/>
            </p:cNvSpPr>
            <p:nvPr/>
          </p:nvSpPr>
          <p:spPr bwMode="auto">
            <a:xfrm>
              <a:off x="692" y="2982"/>
              <a:ext cx="2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a:t>
              </a:r>
              <a:r>
                <a:rPr lang="de-DE" dirty="0">
                  <a:solidFill>
                    <a:srgbClr val="000000"/>
                  </a:solidFill>
                  <a:latin typeface="+mj-lt"/>
                </a:rPr>
                <a:t>w</a:t>
              </a:r>
            </a:p>
          </p:txBody>
        </p:sp>
        <p:sp>
          <p:nvSpPr>
            <p:cNvPr id="42086" name="Rectangle 103"/>
            <p:cNvSpPr>
              <a:spLocks noChangeArrowheads="1"/>
            </p:cNvSpPr>
            <p:nvPr/>
          </p:nvSpPr>
          <p:spPr bwMode="auto">
            <a:xfrm>
              <a:off x="948" y="307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2</a:t>
              </a:r>
              <a:endParaRPr lang="de-DE"/>
            </a:p>
          </p:txBody>
        </p:sp>
        <p:sp>
          <p:nvSpPr>
            <p:cNvPr id="42087" name="Rectangle 104"/>
            <p:cNvSpPr>
              <a:spLocks noChangeArrowheads="1"/>
            </p:cNvSpPr>
            <p:nvPr/>
          </p:nvSpPr>
          <p:spPr bwMode="auto">
            <a:xfrm>
              <a:off x="1054" y="2988"/>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a:t>
              </a:r>
              <a:r>
                <a:rPr lang="de-DE" dirty="0">
                  <a:solidFill>
                    <a:srgbClr val="000000"/>
                  </a:solidFill>
                  <a:latin typeface="+mj-lt"/>
                </a:rPr>
                <a:t>=</a:t>
              </a:r>
              <a:r>
                <a:rPr lang="de-DE" sz="2400" dirty="0">
                  <a:solidFill>
                    <a:srgbClr val="000000"/>
                  </a:solidFill>
                  <a:latin typeface="TIMES" charset="0"/>
                </a:rPr>
                <a:t> </a:t>
              </a:r>
              <a:r>
                <a:rPr lang="de-DE" dirty="0">
                  <a:solidFill>
                    <a:srgbClr val="000000"/>
                  </a:solidFill>
                  <a:latin typeface="+mj-lt"/>
                </a:rPr>
                <a:t>w</a:t>
              </a:r>
            </a:p>
          </p:txBody>
        </p:sp>
        <p:sp>
          <p:nvSpPr>
            <p:cNvPr id="42088" name="Rectangle 105"/>
            <p:cNvSpPr>
              <a:spLocks noChangeArrowheads="1"/>
            </p:cNvSpPr>
            <p:nvPr/>
          </p:nvSpPr>
          <p:spPr bwMode="auto">
            <a:xfrm>
              <a:off x="1358" y="307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3</a:t>
              </a:r>
              <a:endParaRPr lang="de-DE"/>
            </a:p>
          </p:txBody>
        </p:sp>
        <p:sp>
          <p:nvSpPr>
            <p:cNvPr id="42089" name="Rectangle 106"/>
            <p:cNvSpPr>
              <a:spLocks noChangeArrowheads="1"/>
            </p:cNvSpPr>
            <p:nvPr/>
          </p:nvSpPr>
          <p:spPr bwMode="auto">
            <a:xfrm>
              <a:off x="1420" y="2982"/>
              <a:ext cx="21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 </a:t>
              </a:r>
              <a:endParaRPr lang="de-DE"/>
            </a:p>
          </p:txBody>
        </p:sp>
        <p:sp>
          <p:nvSpPr>
            <p:cNvPr id="42090" name="Rectangle 107"/>
            <p:cNvSpPr>
              <a:spLocks noChangeArrowheads="1"/>
            </p:cNvSpPr>
            <p:nvPr/>
          </p:nvSpPr>
          <p:spPr bwMode="auto">
            <a:xfrm>
              <a:off x="1627" y="2982"/>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a:t>
              </a:r>
              <a:endParaRPr lang="de-DE" dirty="0"/>
            </a:p>
          </p:txBody>
        </p:sp>
        <p:sp>
          <p:nvSpPr>
            <p:cNvPr id="42091" name="Rectangle 108"/>
            <p:cNvSpPr>
              <a:spLocks noChangeArrowheads="1"/>
            </p:cNvSpPr>
            <p:nvPr/>
          </p:nvSpPr>
          <p:spPr bwMode="auto">
            <a:xfrm>
              <a:off x="1722" y="3012"/>
              <a:ext cx="2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dirty="0" smtClean="0">
                  <a:solidFill>
                    <a:srgbClr val="000000"/>
                  </a:solidFill>
                  <a:latin typeface="+mj-lt"/>
                </a:rPr>
                <a:t>1/3</a:t>
              </a:r>
              <a:endParaRPr lang="de-DE" sz="1800" dirty="0">
                <a:solidFill>
                  <a:srgbClr val="000000"/>
                </a:solidFill>
                <a:latin typeface="+mj-lt"/>
              </a:endParaRPr>
            </a:p>
          </p:txBody>
        </p:sp>
        <p:sp>
          <p:nvSpPr>
            <p:cNvPr id="42092" name="Rectangle 109"/>
            <p:cNvSpPr>
              <a:spLocks noChangeArrowheads="1"/>
            </p:cNvSpPr>
            <p:nvPr/>
          </p:nvSpPr>
          <p:spPr bwMode="auto">
            <a:xfrm>
              <a:off x="1941" y="2982"/>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sp>
          <p:nvSpPr>
            <p:cNvPr id="42097" name="Rectangle 114"/>
            <p:cNvSpPr>
              <a:spLocks noChangeArrowheads="1"/>
            </p:cNvSpPr>
            <p:nvPr/>
          </p:nvSpPr>
          <p:spPr bwMode="auto">
            <a:xfrm>
              <a:off x="816" y="3240"/>
              <a:ext cx="1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smtClean="0">
                  <a:solidFill>
                    <a:srgbClr val="000000"/>
                  </a:solidFill>
                  <a:latin typeface="+mj-lt"/>
                </a:rPr>
                <a:t>s</a:t>
              </a:r>
              <a:r>
                <a:rPr lang="de-DE" baseline="-25000" dirty="0" smtClean="0">
                  <a:solidFill>
                    <a:srgbClr val="000000"/>
                  </a:solidFill>
                  <a:latin typeface="+mj-lt"/>
                </a:rPr>
                <a:t>1</a:t>
              </a:r>
              <a:r>
                <a:rPr lang="de-DE" dirty="0" smtClean="0">
                  <a:solidFill>
                    <a:srgbClr val="000000"/>
                  </a:solidFill>
                  <a:latin typeface="+mj-lt"/>
                </a:rPr>
                <a:t>=s</a:t>
              </a:r>
              <a:r>
                <a:rPr lang="de-DE" baseline="-25000" dirty="0" smtClean="0">
                  <a:solidFill>
                    <a:srgbClr val="000000"/>
                  </a:solidFill>
                  <a:latin typeface="+mj-lt"/>
                </a:rPr>
                <a:t>2</a:t>
              </a:r>
              <a:r>
                <a:rPr lang="de-DE" dirty="0" smtClean="0">
                  <a:solidFill>
                    <a:srgbClr val="000000"/>
                  </a:solidFill>
                  <a:latin typeface="+mj-lt"/>
                </a:rPr>
                <a:t>=0, s </a:t>
              </a:r>
              <a:r>
                <a:rPr lang="de-DE" dirty="0">
                  <a:solidFill>
                    <a:srgbClr val="000000"/>
                  </a:solidFill>
                  <a:latin typeface="+mj-lt"/>
                </a:rPr>
                <a:t>= </a:t>
              </a:r>
              <a:r>
                <a:rPr lang="de-DE" dirty="0" smtClean="0">
                  <a:solidFill>
                    <a:srgbClr val="000000"/>
                  </a:solidFill>
                  <a:latin typeface="+mj-lt"/>
                </a:rPr>
                <a:t>1/2</a:t>
              </a:r>
              <a:endParaRPr lang="de-DE" dirty="0">
                <a:solidFill>
                  <a:srgbClr val="000000"/>
                </a:solidFill>
                <a:latin typeface="+mj-lt"/>
              </a:endParaRPr>
            </a:p>
          </p:txBody>
        </p:sp>
        <p:sp>
          <p:nvSpPr>
            <p:cNvPr id="42098" name="Rectangle 115"/>
            <p:cNvSpPr>
              <a:spLocks noChangeArrowheads="1"/>
            </p:cNvSpPr>
            <p:nvPr/>
          </p:nvSpPr>
          <p:spPr bwMode="auto">
            <a:xfrm>
              <a:off x="2374" y="3215"/>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grpSp>
      <p:sp>
        <p:nvSpPr>
          <p:cNvPr id="42016" name="Rectangle 119"/>
          <p:cNvSpPr>
            <a:spLocks noChangeArrowheads="1"/>
          </p:cNvSpPr>
          <p:nvPr/>
        </p:nvSpPr>
        <p:spPr bwMode="auto">
          <a:xfrm>
            <a:off x="4848225" y="4262438"/>
            <a:ext cx="107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2017" name="Freeform 126"/>
          <p:cNvSpPr>
            <a:spLocks/>
          </p:cNvSpPr>
          <p:nvPr/>
        </p:nvSpPr>
        <p:spPr bwMode="auto">
          <a:xfrm>
            <a:off x="4862513" y="4886325"/>
            <a:ext cx="271462" cy="273050"/>
          </a:xfrm>
          <a:custGeom>
            <a:avLst/>
            <a:gdLst>
              <a:gd name="T0" fmla="*/ 2147483647 w 171"/>
              <a:gd name="T1" fmla="*/ 2147483647 h 172"/>
              <a:gd name="T2" fmla="*/ 2147483647 w 171"/>
              <a:gd name="T3" fmla="*/ 2147483647 h 172"/>
              <a:gd name="T4" fmla="*/ 2147483647 w 171"/>
              <a:gd name="T5" fmla="*/ 2147483647 h 172"/>
              <a:gd name="T6" fmla="*/ 2147483647 w 171"/>
              <a:gd name="T7" fmla="*/ 2147483647 h 172"/>
              <a:gd name="T8" fmla="*/ 2147483647 w 171"/>
              <a:gd name="T9" fmla="*/ 2147483647 h 172"/>
              <a:gd name="T10" fmla="*/ 2147483647 w 171"/>
              <a:gd name="T11" fmla="*/ 2147483647 h 172"/>
              <a:gd name="T12" fmla="*/ 2147483647 w 171"/>
              <a:gd name="T13" fmla="*/ 2147483647 h 172"/>
              <a:gd name="T14" fmla="*/ 2147483647 w 171"/>
              <a:gd name="T15" fmla="*/ 2147483647 h 172"/>
              <a:gd name="T16" fmla="*/ 2147483647 w 171"/>
              <a:gd name="T17" fmla="*/ 0 h 172"/>
              <a:gd name="T18" fmla="*/ 2147483647 w 171"/>
              <a:gd name="T19" fmla="*/ 2147483647 h 172"/>
              <a:gd name="T20" fmla="*/ 2147483647 w 171"/>
              <a:gd name="T21" fmla="*/ 2147483647 h 172"/>
              <a:gd name="T22" fmla="*/ 2147483647 w 171"/>
              <a:gd name="T23" fmla="*/ 2147483647 h 172"/>
              <a:gd name="T24" fmla="*/ 2147483647 w 171"/>
              <a:gd name="T25" fmla="*/ 2147483647 h 172"/>
              <a:gd name="T26" fmla="*/ 2147483647 w 171"/>
              <a:gd name="T27" fmla="*/ 2147483647 h 172"/>
              <a:gd name="T28" fmla="*/ 2147483647 w 171"/>
              <a:gd name="T29" fmla="*/ 2147483647 h 172"/>
              <a:gd name="T30" fmla="*/ 2147483647 w 171"/>
              <a:gd name="T31" fmla="*/ 2147483647 h 172"/>
              <a:gd name="T32" fmla="*/ 0 w 171"/>
              <a:gd name="T33" fmla="*/ 2147483647 h 172"/>
              <a:gd name="T34" fmla="*/ 2147483647 w 171"/>
              <a:gd name="T35" fmla="*/ 2147483647 h 172"/>
              <a:gd name="T36" fmla="*/ 2147483647 w 171"/>
              <a:gd name="T37" fmla="*/ 2147483647 h 172"/>
              <a:gd name="T38" fmla="*/ 2147483647 w 171"/>
              <a:gd name="T39" fmla="*/ 2147483647 h 172"/>
              <a:gd name="T40" fmla="*/ 2147483647 w 171"/>
              <a:gd name="T41" fmla="*/ 2147483647 h 172"/>
              <a:gd name="T42" fmla="*/ 2147483647 w 171"/>
              <a:gd name="T43" fmla="*/ 2147483647 h 172"/>
              <a:gd name="T44" fmla="*/ 2147483647 w 171"/>
              <a:gd name="T45" fmla="*/ 2147483647 h 172"/>
              <a:gd name="T46" fmla="*/ 2147483647 w 171"/>
              <a:gd name="T47" fmla="*/ 2147483647 h 172"/>
              <a:gd name="T48" fmla="*/ 2147483647 w 171"/>
              <a:gd name="T49" fmla="*/ 2147483647 h 172"/>
              <a:gd name="T50" fmla="*/ 2147483647 w 171"/>
              <a:gd name="T51" fmla="*/ 2147483647 h 172"/>
              <a:gd name="T52" fmla="*/ 2147483647 w 171"/>
              <a:gd name="T53" fmla="*/ 2147483647 h 172"/>
              <a:gd name="T54" fmla="*/ 2147483647 w 171"/>
              <a:gd name="T55" fmla="*/ 2147483647 h 172"/>
              <a:gd name="T56" fmla="*/ 2147483647 w 171"/>
              <a:gd name="T57" fmla="*/ 2147483647 h 172"/>
              <a:gd name="T58" fmla="*/ 2147483647 w 171"/>
              <a:gd name="T59" fmla="*/ 2147483647 h 172"/>
              <a:gd name="T60" fmla="*/ 2147483647 w 171"/>
              <a:gd name="T61" fmla="*/ 2147483647 h 172"/>
              <a:gd name="T62" fmla="*/ 2147483647 w 171"/>
              <a:gd name="T63" fmla="*/ 2147483647 h 172"/>
              <a:gd name="T64" fmla="*/ 2147483647 w 171"/>
              <a:gd name="T65" fmla="*/ 2147483647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2"/>
              <a:gd name="T101" fmla="*/ 171 w 171"/>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2">
                <a:moveTo>
                  <a:pt x="171" y="86"/>
                </a:moveTo>
                <a:lnTo>
                  <a:pt x="171" y="70"/>
                </a:lnTo>
                <a:lnTo>
                  <a:pt x="167" y="53"/>
                </a:lnTo>
                <a:lnTo>
                  <a:pt x="157" y="39"/>
                </a:lnTo>
                <a:lnTo>
                  <a:pt x="148" y="27"/>
                </a:lnTo>
                <a:lnTo>
                  <a:pt x="133" y="17"/>
                </a:lnTo>
                <a:lnTo>
                  <a:pt x="119" y="8"/>
                </a:lnTo>
                <a:lnTo>
                  <a:pt x="105" y="3"/>
                </a:lnTo>
                <a:lnTo>
                  <a:pt x="86" y="0"/>
                </a:lnTo>
                <a:lnTo>
                  <a:pt x="69" y="3"/>
                </a:lnTo>
                <a:lnTo>
                  <a:pt x="53" y="8"/>
                </a:lnTo>
                <a:lnTo>
                  <a:pt x="38" y="17"/>
                </a:lnTo>
                <a:lnTo>
                  <a:pt x="27" y="27"/>
                </a:lnTo>
                <a:lnTo>
                  <a:pt x="15" y="39"/>
                </a:lnTo>
                <a:lnTo>
                  <a:pt x="8" y="53"/>
                </a:lnTo>
                <a:lnTo>
                  <a:pt x="3" y="70"/>
                </a:lnTo>
                <a:lnTo>
                  <a:pt x="0" y="86"/>
                </a:lnTo>
                <a:lnTo>
                  <a:pt x="3" y="105"/>
                </a:lnTo>
                <a:lnTo>
                  <a:pt x="8" y="120"/>
                </a:lnTo>
                <a:lnTo>
                  <a:pt x="15" y="136"/>
                </a:lnTo>
                <a:lnTo>
                  <a:pt x="27" y="148"/>
                </a:lnTo>
                <a:lnTo>
                  <a:pt x="38" y="158"/>
                </a:lnTo>
                <a:lnTo>
                  <a:pt x="53" y="167"/>
                </a:lnTo>
                <a:lnTo>
                  <a:pt x="69" y="172"/>
                </a:lnTo>
                <a:lnTo>
                  <a:pt x="86" y="172"/>
                </a:lnTo>
                <a:lnTo>
                  <a:pt x="105" y="172"/>
                </a:lnTo>
                <a:lnTo>
                  <a:pt x="119" y="167"/>
                </a:lnTo>
                <a:lnTo>
                  <a:pt x="133" y="158"/>
                </a:lnTo>
                <a:lnTo>
                  <a:pt x="148" y="148"/>
                </a:lnTo>
                <a:lnTo>
                  <a:pt x="157" y="136"/>
                </a:lnTo>
                <a:lnTo>
                  <a:pt x="167" y="120"/>
                </a:lnTo>
                <a:lnTo>
                  <a:pt x="171" y="105"/>
                </a:lnTo>
                <a:lnTo>
                  <a:pt x="171" y="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2018" name="Freeform 127"/>
          <p:cNvSpPr>
            <a:spLocks/>
          </p:cNvSpPr>
          <p:nvPr/>
        </p:nvSpPr>
        <p:spPr bwMode="auto">
          <a:xfrm>
            <a:off x="4851400" y="5472113"/>
            <a:ext cx="271463" cy="276225"/>
          </a:xfrm>
          <a:custGeom>
            <a:avLst/>
            <a:gdLst>
              <a:gd name="T0" fmla="*/ 2147483647 w 171"/>
              <a:gd name="T1" fmla="*/ 2147483647 h 174"/>
              <a:gd name="T2" fmla="*/ 2147483647 w 171"/>
              <a:gd name="T3" fmla="*/ 2147483647 h 174"/>
              <a:gd name="T4" fmla="*/ 2147483647 w 171"/>
              <a:gd name="T5" fmla="*/ 2147483647 h 174"/>
              <a:gd name="T6" fmla="*/ 2147483647 w 171"/>
              <a:gd name="T7" fmla="*/ 2147483647 h 174"/>
              <a:gd name="T8" fmla="*/ 2147483647 w 171"/>
              <a:gd name="T9" fmla="*/ 2147483647 h 174"/>
              <a:gd name="T10" fmla="*/ 2147483647 w 171"/>
              <a:gd name="T11" fmla="*/ 2147483647 h 174"/>
              <a:gd name="T12" fmla="*/ 2147483647 w 171"/>
              <a:gd name="T13" fmla="*/ 2147483647 h 174"/>
              <a:gd name="T14" fmla="*/ 2147483647 w 171"/>
              <a:gd name="T15" fmla="*/ 2147483647 h 174"/>
              <a:gd name="T16" fmla="*/ 2147483647 w 171"/>
              <a:gd name="T17" fmla="*/ 0 h 174"/>
              <a:gd name="T18" fmla="*/ 2147483647 w 171"/>
              <a:gd name="T19" fmla="*/ 2147483647 h 174"/>
              <a:gd name="T20" fmla="*/ 2147483647 w 171"/>
              <a:gd name="T21" fmla="*/ 2147483647 h 174"/>
              <a:gd name="T22" fmla="*/ 2147483647 w 171"/>
              <a:gd name="T23" fmla="*/ 2147483647 h 174"/>
              <a:gd name="T24" fmla="*/ 2147483647 w 171"/>
              <a:gd name="T25" fmla="*/ 2147483647 h 174"/>
              <a:gd name="T26" fmla="*/ 2147483647 w 171"/>
              <a:gd name="T27" fmla="*/ 2147483647 h 174"/>
              <a:gd name="T28" fmla="*/ 2147483647 w 171"/>
              <a:gd name="T29" fmla="*/ 2147483647 h 174"/>
              <a:gd name="T30" fmla="*/ 2147483647 w 171"/>
              <a:gd name="T31" fmla="*/ 2147483647 h 174"/>
              <a:gd name="T32" fmla="*/ 0 w 171"/>
              <a:gd name="T33" fmla="*/ 2147483647 h 174"/>
              <a:gd name="T34" fmla="*/ 2147483647 w 171"/>
              <a:gd name="T35" fmla="*/ 2147483647 h 174"/>
              <a:gd name="T36" fmla="*/ 2147483647 w 171"/>
              <a:gd name="T37" fmla="*/ 2147483647 h 174"/>
              <a:gd name="T38" fmla="*/ 2147483647 w 171"/>
              <a:gd name="T39" fmla="*/ 2147483647 h 174"/>
              <a:gd name="T40" fmla="*/ 2147483647 w 171"/>
              <a:gd name="T41" fmla="*/ 2147483647 h 174"/>
              <a:gd name="T42" fmla="*/ 2147483647 w 171"/>
              <a:gd name="T43" fmla="*/ 2147483647 h 174"/>
              <a:gd name="T44" fmla="*/ 2147483647 w 171"/>
              <a:gd name="T45" fmla="*/ 2147483647 h 174"/>
              <a:gd name="T46" fmla="*/ 2147483647 w 171"/>
              <a:gd name="T47" fmla="*/ 2147483647 h 174"/>
              <a:gd name="T48" fmla="*/ 2147483647 w 171"/>
              <a:gd name="T49" fmla="*/ 2147483647 h 174"/>
              <a:gd name="T50" fmla="*/ 2147483647 w 171"/>
              <a:gd name="T51" fmla="*/ 2147483647 h 174"/>
              <a:gd name="T52" fmla="*/ 2147483647 w 171"/>
              <a:gd name="T53" fmla="*/ 2147483647 h 174"/>
              <a:gd name="T54" fmla="*/ 2147483647 w 171"/>
              <a:gd name="T55" fmla="*/ 2147483647 h 174"/>
              <a:gd name="T56" fmla="*/ 2147483647 w 171"/>
              <a:gd name="T57" fmla="*/ 2147483647 h 174"/>
              <a:gd name="T58" fmla="*/ 2147483647 w 171"/>
              <a:gd name="T59" fmla="*/ 2147483647 h 174"/>
              <a:gd name="T60" fmla="*/ 2147483647 w 171"/>
              <a:gd name="T61" fmla="*/ 2147483647 h 174"/>
              <a:gd name="T62" fmla="*/ 2147483647 w 171"/>
              <a:gd name="T63" fmla="*/ 2147483647 h 174"/>
              <a:gd name="T64" fmla="*/ 2147483647 w 171"/>
              <a:gd name="T65" fmla="*/ 2147483647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4"/>
              <a:gd name="T101" fmla="*/ 171 w 171"/>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4">
                <a:moveTo>
                  <a:pt x="171" y="86"/>
                </a:moveTo>
                <a:lnTo>
                  <a:pt x="169" y="69"/>
                </a:lnTo>
                <a:lnTo>
                  <a:pt x="164" y="53"/>
                </a:lnTo>
                <a:lnTo>
                  <a:pt x="157" y="39"/>
                </a:lnTo>
                <a:lnTo>
                  <a:pt x="145" y="27"/>
                </a:lnTo>
                <a:lnTo>
                  <a:pt x="133" y="17"/>
                </a:lnTo>
                <a:lnTo>
                  <a:pt x="119" y="8"/>
                </a:lnTo>
                <a:lnTo>
                  <a:pt x="102" y="3"/>
                </a:lnTo>
                <a:lnTo>
                  <a:pt x="86" y="0"/>
                </a:lnTo>
                <a:lnTo>
                  <a:pt x="69" y="3"/>
                </a:lnTo>
                <a:lnTo>
                  <a:pt x="53" y="8"/>
                </a:lnTo>
                <a:lnTo>
                  <a:pt x="38" y="17"/>
                </a:lnTo>
                <a:lnTo>
                  <a:pt x="26" y="27"/>
                </a:lnTo>
                <a:lnTo>
                  <a:pt x="15" y="39"/>
                </a:lnTo>
                <a:lnTo>
                  <a:pt x="7" y="53"/>
                </a:lnTo>
                <a:lnTo>
                  <a:pt x="3" y="69"/>
                </a:lnTo>
                <a:lnTo>
                  <a:pt x="0" y="86"/>
                </a:lnTo>
                <a:lnTo>
                  <a:pt x="3" y="105"/>
                </a:lnTo>
                <a:lnTo>
                  <a:pt x="7" y="119"/>
                </a:lnTo>
                <a:lnTo>
                  <a:pt x="15" y="136"/>
                </a:lnTo>
                <a:lnTo>
                  <a:pt x="26" y="148"/>
                </a:lnTo>
                <a:lnTo>
                  <a:pt x="38" y="158"/>
                </a:lnTo>
                <a:lnTo>
                  <a:pt x="53" y="167"/>
                </a:lnTo>
                <a:lnTo>
                  <a:pt x="69" y="172"/>
                </a:lnTo>
                <a:lnTo>
                  <a:pt x="86" y="174"/>
                </a:lnTo>
                <a:lnTo>
                  <a:pt x="102" y="172"/>
                </a:lnTo>
                <a:lnTo>
                  <a:pt x="119" y="167"/>
                </a:lnTo>
                <a:lnTo>
                  <a:pt x="133" y="158"/>
                </a:lnTo>
                <a:lnTo>
                  <a:pt x="145" y="148"/>
                </a:lnTo>
                <a:lnTo>
                  <a:pt x="157" y="136"/>
                </a:lnTo>
                <a:lnTo>
                  <a:pt x="164" y="119"/>
                </a:lnTo>
                <a:lnTo>
                  <a:pt x="169" y="105"/>
                </a:lnTo>
                <a:lnTo>
                  <a:pt x="171" y="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2019" name="Freeform 154"/>
          <p:cNvSpPr>
            <a:spLocks/>
          </p:cNvSpPr>
          <p:nvPr/>
        </p:nvSpPr>
        <p:spPr bwMode="auto">
          <a:xfrm>
            <a:off x="4908550" y="4735513"/>
            <a:ext cx="109538" cy="106362"/>
          </a:xfrm>
          <a:custGeom>
            <a:avLst/>
            <a:gdLst>
              <a:gd name="T0" fmla="*/ 2147483647 w 69"/>
              <a:gd name="T1" fmla="*/ 2147483647 h 67"/>
              <a:gd name="T2" fmla="*/ 2147483647 w 69"/>
              <a:gd name="T3" fmla="*/ 2147483647 h 67"/>
              <a:gd name="T4" fmla="*/ 2147483647 w 69"/>
              <a:gd name="T5" fmla="*/ 2147483647 h 67"/>
              <a:gd name="T6" fmla="*/ 2147483647 w 69"/>
              <a:gd name="T7" fmla="*/ 2147483647 h 67"/>
              <a:gd name="T8" fmla="*/ 2147483647 w 69"/>
              <a:gd name="T9" fmla="*/ 2147483647 h 67"/>
              <a:gd name="T10" fmla="*/ 2147483647 w 69"/>
              <a:gd name="T11" fmla="*/ 2147483647 h 67"/>
              <a:gd name="T12" fmla="*/ 2147483647 w 69"/>
              <a:gd name="T13" fmla="*/ 2147483647 h 67"/>
              <a:gd name="T14" fmla="*/ 2147483647 w 69"/>
              <a:gd name="T15" fmla="*/ 2147483647 h 67"/>
              <a:gd name="T16" fmla="*/ 2147483647 w 69"/>
              <a:gd name="T17" fmla="*/ 2147483647 h 67"/>
              <a:gd name="T18" fmla="*/ 2147483647 w 69"/>
              <a:gd name="T19" fmla="*/ 2147483647 h 67"/>
              <a:gd name="T20" fmla="*/ 2147483647 w 69"/>
              <a:gd name="T21" fmla="*/ 2147483647 h 67"/>
              <a:gd name="T22" fmla="*/ 2147483647 w 69"/>
              <a:gd name="T23" fmla="*/ 2147483647 h 67"/>
              <a:gd name="T24" fmla="*/ 2147483647 w 69"/>
              <a:gd name="T25" fmla="*/ 2147483647 h 67"/>
              <a:gd name="T26" fmla="*/ 2147483647 w 69"/>
              <a:gd name="T27" fmla="*/ 2147483647 h 67"/>
              <a:gd name="T28" fmla="*/ 2147483647 w 69"/>
              <a:gd name="T29" fmla="*/ 2147483647 h 67"/>
              <a:gd name="T30" fmla="*/ 2147483647 w 69"/>
              <a:gd name="T31" fmla="*/ 2147483647 h 67"/>
              <a:gd name="T32" fmla="*/ 2147483647 w 69"/>
              <a:gd name="T33" fmla="*/ 2147483647 h 67"/>
              <a:gd name="T34" fmla="*/ 2147483647 w 69"/>
              <a:gd name="T35" fmla="*/ 2147483647 h 67"/>
              <a:gd name="T36" fmla="*/ 2147483647 w 69"/>
              <a:gd name="T37" fmla="*/ 2147483647 h 67"/>
              <a:gd name="T38" fmla="*/ 2147483647 w 69"/>
              <a:gd name="T39" fmla="*/ 2147483647 h 67"/>
              <a:gd name="T40" fmla="*/ 2147483647 w 69"/>
              <a:gd name="T41" fmla="*/ 0 h 67"/>
              <a:gd name="T42" fmla="*/ 2147483647 w 69"/>
              <a:gd name="T43" fmla="*/ 2147483647 h 67"/>
              <a:gd name="T44" fmla="*/ 2147483647 w 69"/>
              <a:gd name="T45" fmla="*/ 2147483647 h 67"/>
              <a:gd name="T46" fmla="*/ 2147483647 w 69"/>
              <a:gd name="T47" fmla="*/ 2147483647 h 67"/>
              <a:gd name="T48" fmla="*/ 2147483647 w 69"/>
              <a:gd name="T49" fmla="*/ 2147483647 h 67"/>
              <a:gd name="T50" fmla="*/ 2147483647 w 69"/>
              <a:gd name="T51" fmla="*/ 2147483647 h 67"/>
              <a:gd name="T52" fmla="*/ 2147483647 w 69"/>
              <a:gd name="T53" fmla="*/ 2147483647 h 67"/>
              <a:gd name="T54" fmla="*/ 2147483647 w 69"/>
              <a:gd name="T55" fmla="*/ 2147483647 h 67"/>
              <a:gd name="T56" fmla="*/ 2147483647 w 69"/>
              <a:gd name="T57" fmla="*/ 2147483647 h 67"/>
              <a:gd name="T58" fmla="*/ 2147483647 w 69"/>
              <a:gd name="T59" fmla="*/ 2147483647 h 67"/>
              <a:gd name="T60" fmla="*/ 2147483647 w 69"/>
              <a:gd name="T61" fmla="*/ 2147483647 h 67"/>
              <a:gd name="T62" fmla="*/ 2147483647 w 69"/>
              <a:gd name="T63" fmla="*/ 2147483647 h 67"/>
              <a:gd name="T64" fmla="*/ 2147483647 w 69"/>
              <a:gd name="T65" fmla="*/ 2147483647 h 67"/>
              <a:gd name="T66" fmla="*/ 2147483647 w 69"/>
              <a:gd name="T67" fmla="*/ 2147483647 h 67"/>
              <a:gd name="T68" fmla="*/ 2147483647 w 69"/>
              <a:gd name="T69" fmla="*/ 2147483647 h 67"/>
              <a:gd name="T70" fmla="*/ 2147483647 w 69"/>
              <a:gd name="T71" fmla="*/ 2147483647 h 67"/>
              <a:gd name="T72" fmla="*/ 2147483647 w 69"/>
              <a:gd name="T73" fmla="*/ 2147483647 h 67"/>
              <a:gd name="T74" fmla="*/ 2147483647 w 69"/>
              <a:gd name="T75" fmla="*/ 2147483647 h 67"/>
              <a:gd name="T76" fmla="*/ 2147483647 w 69"/>
              <a:gd name="T77" fmla="*/ 2147483647 h 67"/>
              <a:gd name="T78" fmla="*/ 2147483647 w 69"/>
              <a:gd name="T79" fmla="*/ 2147483647 h 67"/>
              <a:gd name="T80" fmla="*/ 2147483647 w 69"/>
              <a:gd name="T81" fmla="*/ 2147483647 h 67"/>
              <a:gd name="T82" fmla="*/ 2147483647 w 69"/>
              <a:gd name="T83" fmla="*/ 2147483647 h 67"/>
              <a:gd name="T84" fmla="*/ 2147483647 w 69"/>
              <a:gd name="T85" fmla="*/ 2147483647 h 67"/>
              <a:gd name="T86" fmla="*/ 2147483647 w 69"/>
              <a:gd name="T87" fmla="*/ 2147483647 h 67"/>
              <a:gd name="T88" fmla="*/ 2147483647 w 69"/>
              <a:gd name="T89" fmla="*/ 2147483647 h 67"/>
              <a:gd name="T90" fmla="*/ 2147483647 w 69"/>
              <a:gd name="T91" fmla="*/ 2147483647 h 67"/>
              <a:gd name="T92" fmla="*/ 2147483647 w 69"/>
              <a:gd name="T93" fmla="*/ 2147483647 h 67"/>
              <a:gd name="T94" fmla="*/ 2147483647 w 69"/>
              <a:gd name="T95" fmla="*/ 2147483647 h 67"/>
              <a:gd name="T96" fmla="*/ 2147483647 w 69"/>
              <a:gd name="T97" fmla="*/ 2147483647 h 67"/>
              <a:gd name="T98" fmla="*/ 2147483647 w 69"/>
              <a:gd name="T99" fmla="*/ 2147483647 h 67"/>
              <a:gd name="T100" fmla="*/ 0 w 69"/>
              <a:gd name="T101" fmla="*/ 2147483647 h 67"/>
              <a:gd name="T102" fmla="*/ 0 w 69"/>
              <a:gd name="T103" fmla="*/ 2147483647 h 67"/>
              <a:gd name="T104" fmla="*/ 2147483647 w 69"/>
              <a:gd name="T105" fmla="*/ 2147483647 h 67"/>
              <a:gd name="T106" fmla="*/ 2147483647 w 69"/>
              <a:gd name="T107" fmla="*/ 2147483647 h 67"/>
              <a:gd name="T108" fmla="*/ 2147483647 w 69"/>
              <a:gd name="T109" fmla="*/ 2147483647 h 67"/>
              <a:gd name="T110" fmla="*/ 2147483647 w 69"/>
              <a:gd name="T111" fmla="*/ 2147483647 h 67"/>
              <a:gd name="T112" fmla="*/ 2147483647 w 69"/>
              <a:gd name="T113" fmla="*/ 2147483647 h 67"/>
              <a:gd name="T114" fmla="*/ 2147483647 w 69"/>
              <a:gd name="T115" fmla="*/ 2147483647 h 67"/>
              <a:gd name="T116" fmla="*/ 2147483647 w 69"/>
              <a:gd name="T117" fmla="*/ 2147483647 h 67"/>
              <a:gd name="T118" fmla="*/ 2147483647 w 69"/>
              <a:gd name="T119" fmla="*/ 2147483647 h 67"/>
              <a:gd name="T120" fmla="*/ 2147483647 w 69"/>
              <a:gd name="T121" fmla="*/ 2147483647 h 67"/>
              <a:gd name="T122" fmla="*/ 2147483647 w 69"/>
              <a:gd name="T123" fmla="*/ 2147483647 h 67"/>
              <a:gd name="T124" fmla="*/ 0 w 69"/>
              <a:gd name="T125" fmla="*/ 0 h 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
              <a:gd name="T190" fmla="*/ 0 h 67"/>
              <a:gd name="T191" fmla="*/ 69 w 69"/>
              <a:gd name="T192" fmla="*/ 67 h 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 h="67">
                <a:moveTo>
                  <a:pt x="0" y="0"/>
                </a:moveTo>
                <a:lnTo>
                  <a:pt x="31" y="0"/>
                </a:lnTo>
                <a:lnTo>
                  <a:pt x="31" y="5"/>
                </a:lnTo>
                <a:lnTo>
                  <a:pt x="28" y="5"/>
                </a:lnTo>
                <a:lnTo>
                  <a:pt x="26" y="5"/>
                </a:lnTo>
                <a:lnTo>
                  <a:pt x="26" y="7"/>
                </a:lnTo>
                <a:lnTo>
                  <a:pt x="26" y="10"/>
                </a:lnTo>
                <a:lnTo>
                  <a:pt x="26" y="12"/>
                </a:lnTo>
                <a:lnTo>
                  <a:pt x="28" y="12"/>
                </a:lnTo>
                <a:lnTo>
                  <a:pt x="28" y="15"/>
                </a:lnTo>
                <a:lnTo>
                  <a:pt x="28" y="17"/>
                </a:lnTo>
                <a:lnTo>
                  <a:pt x="31" y="17"/>
                </a:lnTo>
                <a:lnTo>
                  <a:pt x="36" y="24"/>
                </a:lnTo>
                <a:lnTo>
                  <a:pt x="40" y="17"/>
                </a:lnTo>
                <a:lnTo>
                  <a:pt x="40" y="15"/>
                </a:lnTo>
                <a:lnTo>
                  <a:pt x="43" y="15"/>
                </a:lnTo>
                <a:lnTo>
                  <a:pt x="43" y="12"/>
                </a:lnTo>
                <a:lnTo>
                  <a:pt x="45" y="10"/>
                </a:lnTo>
                <a:lnTo>
                  <a:pt x="45" y="7"/>
                </a:lnTo>
                <a:lnTo>
                  <a:pt x="45" y="5"/>
                </a:lnTo>
                <a:lnTo>
                  <a:pt x="43" y="5"/>
                </a:lnTo>
                <a:lnTo>
                  <a:pt x="40" y="5"/>
                </a:lnTo>
                <a:lnTo>
                  <a:pt x="40" y="0"/>
                </a:lnTo>
                <a:lnTo>
                  <a:pt x="62" y="0"/>
                </a:lnTo>
                <a:lnTo>
                  <a:pt x="62" y="5"/>
                </a:lnTo>
                <a:lnTo>
                  <a:pt x="59" y="5"/>
                </a:lnTo>
                <a:lnTo>
                  <a:pt x="57" y="5"/>
                </a:lnTo>
                <a:lnTo>
                  <a:pt x="55" y="7"/>
                </a:lnTo>
                <a:lnTo>
                  <a:pt x="55" y="10"/>
                </a:lnTo>
                <a:lnTo>
                  <a:pt x="52" y="10"/>
                </a:lnTo>
                <a:lnTo>
                  <a:pt x="50" y="12"/>
                </a:lnTo>
                <a:lnTo>
                  <a:pt x="47" y="15"/>
                </a:lnTo>
                <a:lnTo>
                  <a:pt x="47" y="17"/>
                </a:lnTo>
                <a:lnTo>
                  <a:pt x="38" y="29"/>
                </a:lnTo>
                <a:lnTo>
                  <a:pt x="55" y="53"/>
                </a:lnTo>
                <a:lnTo>
                  <a:pt x="55" y="55"/>
                </a:lnTo>
                <a:lnTo>
                  <a:pt x="57" y="57"/>
                </a:lnTo>
                <a:lnTo>
                  <a:pt x="59" y="57"/>
                </a:lnTo>
                <a:lnTo>
                  <a:pt x="59" y="60"/>
                </a:lnTo>
                <a:lnTo>
                  <a:pt x="62" y="62"/>
                </a:lnTo>
                <a:lnTo>
                  <a:pt x="64" y="62"/>
                </a:lnTo>
                <a:lnTo>
                  <a:pt x="64" y="65"/>
                </a:lnTo>
                <a:lnTo>
                  <a:pt x="66" y="65"/>
                </a:lnTo>
                <a:lnTo>
                  <a:pt x="69" y="65"/>
                </a:lnTo>
                <a:lnTo>
                  <a:pt x="69" y="67"/>
                </a:lnTo>
                <a:lnTo>
                  <a:pt x="38" y="67"/>
                </a:lnTo>
                <a:lnTo>
                  <a:pt x="38" y="65"/>
                </a:lnTo>
                <a:lnTo>
                  <a:pt x="40" y="65"/>
                </a:lnTo>
                <a:lnTo>
                  <a:pt x="43" y="65"/>
                </a:lnTo>
                <a:lnTo>
                  <a:pt x="45" y="62"/>
                </a:lnTo>
                <a:lnTo>
                  <a:pt x="45" y="60"/>
                </a:lnTo>
                <a:lnTo>
                  <a:pt x="43" y="57"/>
                </a:lnTo>
                <a:lnTo>
                  <a:pt x="43" y="55"/>
                </a:lnTo>
                <a:lnTo>
                  <a:pt x="40" y="55"/>
                </a:lnTo>
                <a:lnTo>
                  <a:pt x="40" y="53"/>
                </a:lnTo>
                <a:lnTo>
                  <a:pt x="31" y="38"/>
                </a:lnTo>
                <a:lnTo>
                  <a:pt x="19" y="53"/>
                </a:lnTo>
                <a:lnTo>
                  <a:pt x="19" y="55"/>
                </a:lnTo>
                <a:lnTo>
                  <a:pt x="17" y="55"/>
                </a:lnTo>
                <a:lnTo>
                  <a:pt x="17" y="57"/>
                </a:lnTo>
                <a:lnTo>
                  <a:pt x="17" y="60"/>
                </a:lnTo>
                <a:lnTo>
                  <a:pt x="14" y="60"/>
                </a:lnTo>
                <a:lnTo>
                  <a:pt x="14" y="62"/>
                </a:lnTo>
                <a:lnTo>
                  <a:pt x="17" y="62"/>
                </a:lnTo>
                <a:lnTo>
                  <a:pt x="17" y="65"/>
                </a:lnTo>
                <a:lnTo>
                  <a:pt x="19" y="65"/>
                </a:lnTo>
                <a:lnTo>
                  <a:pt x="21" y="65"/>
                </a:lnTo>
                <a:lnTo>
                  <a:pt x="21" y="67"/>
                </a:lnTo>
                <a:lnTo>
                  <a:pt x="0" y="67"/>
                </a:lnTo>
                <a:lnTo>
                  <a:pt x="0" y="65"/>
                </a:lnTo>
                <a:lnTo>
                  <a:pt x="2" y="65"/>
                </a:lnTo>
                <a:lnTo>
                  <a:pt x="5" y="65"/>
                </a:lnTo>
                <a:lnTo>
                  <a:pt x="5" y="62"/>
                </a:lnTo>
                <a:lnTo>
                  <a:pt x="7" y="60"/>
                </a:lnTo>
                <a:lnTo>
                  <a:pt x="9" y="57"/>
                </a:lnTo>
                <a:lnTo>
                  <a:pt x="12" y="55"/>
                </a:lnTo>
                <a:lnTo>
                  <a:pt x="14" y="53"/>
                </a:lnTo>
                <a:lnTo>
                  <a:pt x="28" y="34"/>
                </a:lnTo>
                <a:lnTo>
                  <a:pt x="14" y="17"/>
                </a:lnTo>
                <a:lnTo>
                  <a:pt x="14" y="15"/>
                </a:lnTo>
                <a:lnTo>
                  <a:pt x="12" y="12"/>
                </a:lnTo>
                <a:lnTo>
                  <a:pt x="12" y="10"/>
                </a:lnTo>
                <a:lnTo>
                  <a:pt x="9" y="10"/>
                </a:lnTo>
                <a:lnTo>
                  <a:pt x="9" y="7"/>
                </a:lnTo>
                <a:lnTo>
                  <a:pt x="7" y="7"/>
                </a:lnTo>
                <a:lnTo>
                  <a:pt x="7" y="5"/>
                </a:lnTo>
                <a:lnTo>
                  <a:pt x="5" y="5"/>
                </a:lnTo>
                <a:lnTo>
                  <a:pt x="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20" name="Freeform 155"/>
          <p:cNvSpPr>
            <a:spLocks/>
          </p:cNvSpPr>
          <p:nvPr/>
        </p:nvSpPr>
        <p:spPr bwMode="auto">
          <a:xfrm>
            <a:off x="5043488" y="4762500"/>
            <a:ext cx="49212" cy="128588"/>
          </a:xfrm>
          <a:custGeom>
            <a:avLst/>
            <a:gdLst>
              <a:gd name="T0" fmla="*/ 2147483647 w 31"/>
              <a:gd name="T1" fmla="*/ 0 h 81"/>
              <a:gd name="T2" fmla="*/ 2147483647 w 31"/>
              <a:gd name="T3" fmla="*/ 2147483647 h 81"/>
              <a:gd name="T4" fmla="*/ 2147483647 w 31"/>
              <a:gd name="T5" fmla="*/ 2147483647 h 81"/>
              <a:gd name="T6" fmla="*/ 2147483647 w 31"/>
              <a:gd name="T7" fmla="*/ 2147483647 h 81"/>
              <a:gd name="T8" fmla="*/ 2147483647 w 31"/>
              <a:gd name="T9" fmla="*/ 2147483647 h 81"/>
              <a:gd name="T10" fmla="*/ 2147483647 w 31"/>
              <a:gd name="T11" fmla="*/ 2147483647 h 81"/>
              <a:gd name="T12" fmla="*/ 2147483647 w 31"/>
              <a:gd name="T13" fmla="*/ 2147483647 h 81"/>
              <a:gd name="T14" fmla="*/ 2147483647 w 31"/>
              <a:gd name="T15" fmla="*/ 2147483647 h 81"/>
              <a:gd name="T16" fmla="*/ 2147483647 w 31"/>
              <a:gd name="T17" fmla="*/ 2147483647 h 81"/>
              <a:gd name="T18" fmla="*/ 2147483647 w 31"/>
              <a:gd name="T19" fmla="*/ 2147483647 h 81"/>
              <a:gd name="T20" fmla="*/ 2147483647 w 31"/>
              <a:gd name="T21" fmla="*/ 2147483647 h 81"/>
              <a:gd name="T22" fmla="*/ 2147483647 w 31"/>
              <a:gd name="T23" fmla="*/ 2147483647 h 81"/>
              <a:gd name="T24" fmla="*/ 2147483647 w 31"/>
              <a:gd name="T25" fmla="*/ 2147483647 h 81"/>
              <a:gd name="T26" fmla="*/ 2147483647 w 31"/>
              <a:gd name="T27" fmla="*/ 2147483647 h 81"/>
              <a:gd name="T28" fmla="*/ 0 w 31"/>
              <a:gd name="T29" fmla="*/ 2147483647 h 81"/>
              <a:gd name="T30" fmla="*/ 2147483647 w 31"/>
              <a:gd name="T31" fmla="*/ 2147483647 h 81"/>
              <a:gd name="T32" fmla="*/ 2147483647 w 31"/>
              <a:gd name="T33" fmla="*/ 2147483647 h 81"/>
              <a:gd name="T34" fmla="*/ 2147483647 w 31"/>
              <a:gd name="T35" fmla="*/ 2147483647 h 81"/>
              <a:gd name="T36" fmla="*/ 2147483647 w 31"/>
              <a:gd name="T37" fmla="*/ 2147483647 h 81"/>
              <a:gd name="T38" fmla="*/ 2147483647 w 31"/>
              <a:gd name="T39" fmla="*/ 2147483647 h 81"/>
              <a:gd name="T40" fmla="*/ 2147483647 w 31"/>
              <a:gd name="T41" fmla="*/ 2147483647 h 81"/>
              <a:gd name="T42" fmla="*/ 2147483647 w 31"/>
              <a:gd name="T43" fmla="*/ 2147483647 h 81"/>
              <a:gd name="T44" fmla="*/ 2147483647 w 31"/>
              <a:gd name="T45" fmla="*/ 2147483647 h 81"/>
              <a:gd name="T46" fmla="*/ 2147483647 w 31"/>
              <a:gd name="T47" fmla="*/ 2147483647 h 81"/>
              <a:gd name="T48" fmla="*/ 2147483647 w 31"/>
              <a:gd name="T49" fmla="*/ 2147483647 h 81"/>
              <a:gd name="T50" fmla="*/ 2147483647 w 31"/>
              <a:gd name="T51" fmla="*/ 2147483647 h 81"/>
              <a:gd name="T52" fmla="*/ 2147483647 w 31"/>
              <a:gd name="T53" fmla="*/ 2147483647 h 81"/>
              <a:gd name="T54" fmla="*/ 2147483647 w 31"/>
              <a:gd name="T55" fmla="*/ 2147483647 h 81"/>
              <a:gd name="T56" fmla="*/ 2147483647 w 31"/>
              <a:gd name="T57" fmla="*/ 2147483647 h 81"/>
              <a:gd name="T58" fmla="*/ 2147483647 w 31"/>
              <a:gd name="T59" fmla="*/ 2147483647 h 81"/>
              <a:gd name="T60" fmla="*/ 2147483647 w 31"/>
              <a:gd name="T61" fmla="*/ 2147483647 h 81"/>
              <a:gd name="T62" fmla="*/ 2147483647 w 31"/>
              <a:gd name="T63" fmla="*/ 2147483647 h 81"/>
              <a:gd name="T64" fmla="*/ 2147483647 w 31"/>
              <a:gd name="T65" fmla="*/ 2147483647 h 81"/>
              <a:gd name="T66" fmla="*/ 2147483647 w 31"/>
              <a:gd name="T67" fmla="*/ 2147483647 h 81"/>
              <a:gd name="T68" fmla="*/ 2147483647 w 31"/>
              <a:gd name="T69" fmla="*/ 2147483647 h 81"/>
              <a:gd name="T70" fmla="*/ 2147483647 w 31"/>
              <a:gd name="T71" fmla="*/ 2147483647 h 81"/>
              <a:gd name="T72" fmla="*/ 2147483647 w 31"/>
              <a:gd name="T73" fmla="*/ 2147483647 h 81"/>
              <a:gd name="T74" fmla="*/ 2147483647 w 31"/>
              <a:gd name="T75" fmla="*/ 2147483647 h 81"/>
              <a:gd name="T76" fmla="*/ 2147483647 w 31"/>
              <a:gd name="T77" fmla="*/ 2147483647 h 81"/>
              <a:gd name="T78" fmla="*/ 2147483647 w 31"/>
              <a:gd name="T79" fmla="*/ 2147483647 h 81"/>
              <a:gd name="T80" fmla="*/ 2147483647 w 31"/>
              <a:gd name="T81" fmla="*/ 2147483647 h 81"/>
              <a:gd name="T82" fmla="*/ 2147483647 w 31"/>
              <a:gd name="T83" fmla="*/ 2147483647 h 81"/>
              <a:gd name="T84" fmla="*/ 2147483647 w 31"/>
              <a:gd name="T85" fmla="*/ 2147483647 h 81"/>
              <a:gd name="T86" fmla="*/ 0 w 31"/>
              <a:gd name="T87" fmla="*/ 2147483647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81"/>
              <a:gd name="T134" fmla="*/ 31 w 31"/>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81">
                <a:moveTo>
                  <a:pt x="0" y="9"/>
                </a:moveTo>
                <a:lnTo>
                  <a:pt x="19" y="0"/>
                </a:lnTo>
                <a:lnTo>
                  <a:pt x="22" y="0"/>
                </a:lnTo>
                <a:lnTo>
                  <a:pt x="22" y="67"/>
                </a:lnTo>
                <a:lnTo>
                  <a:pt x="22" y="69"/>
                </a:lnTo>
                <a:lnTo>
                  <a:pt x="22" y="71"/>
                </a:lnTo>
                <a:lnTo>
                  <a:pt x="22" y="74"/>
                </a:lnTo>
                <a:lnTo>
                  <a:pt x="22" y="76"/>
                </a:lnTo>
                <a:lnTo>
                  <a:pt x="24" y="76"/>
                </a:lnTo>
                <a:lnTo>
                  <a:pt x="24" y="78"/>
                </a:lnTo>
                <a:lnTo>
                  <a:pt x="27" y="78"/>
                </a:lnTo>
                <a:lnTo>
                  <a:pt x="29" y="78"/>
                </a:lnTo>
                <a:lnTo>
                  <a:pt x="31" y="78"/>
                </a:lnTo>
                <a:lnTo>
                  <a:pt x="31" y="81"/>
                </a:lnTo>
                <a:lnTo>
                  <a:pt x="0" y="81"/>
                </a:lnTo>
                <a:lnTo>
                  <a:pt x="0" y="78"/>
                </a:lnTo>
                <a:lnTo>
                  <a:pt x="3" y="78"/>
                </a:lnTo>
                <a:lnTo>
                  <a:pt x="5" y="78"/>
                </a:lnTo>
                <a:lnTo>
                  <a:pt x="8" y="78"/>
                </a:lnTo>
                <a:lnTo>
                  <a:pt x="10" y="78"/>
                </a:lnTo>
                <a:lnTo>
                  <a:pt x="10" y="76"/>
                </a:lnTo>
                <a:lnTo>
                  <a:pt x="12" y="76"/>
                </a:lnTo>
                <a:lnTo>
                  <a:pt x="12" y="74"/>
                </a:lnTo>
                <a:lnTo>
                  <a:pt x="12" y="71"/>
                </a:lnTo>
                <a:lnTo>
                  <a:pt x="12" y="69"/>
                </a:lnTo>
                <a:lnTo>
                  <a:pt x="12" y="67"/>
                </a:lnTo>
                <a:lnTo>
                  <a:pt x="12" y="24"/>
                </a:lnTo>
                <a:lnTo>
                  <a:pt x="12" y="21"/>
                </a:lnTo>
                <a:lnTo>
                  <a:pt x="12" y="19"/>
                </a:lnTo>
                <a:lnTo>
                  <a:pt x="12" y="17"/>
                </a:lnTo>
                <a:lnTo>
                  <a:pt x="12" y="14"/>
                </a:lnTo>
                <a:lnTo>
                  <a:pt x="10" y="12"/>
                </a:lnTo>
                <a:lnTo>
                  <a:pt x="10" y="9"/>
                </a:lnTo>
                <a:lnTo>
                  <a:pt x="8" y="9"/>
                </a:lnTo>
                <a:lnTo>
                  <a:pt x="5" y="9"/>
                </a:lnTo>
                <a:lnTo>
                  <a:pt x="3" y="9"/>
                </a:lnTo>
                <a:lnTo>
                  <a:pt x="3" y="12"/>
                </a:lnTo>
                <a:lnTo>
                  <a:pt x="0"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21" name="Freeform 156"/>
          <p:cNvSpPr>
            <a:spLocks/>
          </p:cNvSpPr>
          <p:nvPr/>
        </p:nvSpPr>
        <p:spPr bwMode="auto">
          <a:xfrm>
            <a:off x="4881563" y="5310188"/>
            <a:ext cx="114300" cy="106362"/>
          </a:xfrm>
          <a:custGeom>
            <a:avLst/>
            <a:gdLst>
              <a:gd name="T0" fmla="*/ 2147483647 w 72"/>
              <a:gd name="T1" fmla="*/ 2147483647 h 67"/>
              <a:gd name="T2" fmla="*/ 2147483647 w 72"/>
              <a:gd name="T3" fmla="*/ 2147483647 h 67"/>
              <a:gd name="T4" fmla="*/ 2147483647 w 72"/>
              <a:gd name="T5" fmla="*/ 2147483647 h 67"/>
              <a:gd name="T6" fmla="*/ 2147483647 w 72"/>
              <a:gd name="T7" fmla="*/ 2147483647 h 67"/>
              <a:gd name="T8" fmla="*/ 2147483647 w 72"/>
              <a:gd name="T9" fmla="*/ 2147483647 h 67"/>
              <a:gd name="T10" fmla="*/ 2147483647 w 72"/>
              <a:gd name="T11" fmla="*/ 2147483647 h 67"/>
              <a:gd name="T12" fmla="*/ 2147483647 w 72"/>
              <a:gd name="T13" fmla="*/ 2147483647 h 67"/>
              <a:gd name="T14" fmla="*/ 2147483647 w 72"/>
              <a:gd name="T15" fmla="*/ 2147483647 h 67"/>
              <a:gd name="T16" fmla="*/ 2147483647 w 72"/>
              <a:gd name="T17" fmla="*/ 2147483647 h 67"/>
              <a:gd name="T18" fmla="*/ 2147483647 w 72"/>
              <a:gd name="T19" fmla="*/ 2147483647 h 67"/>
              <a:gd name="T20" fmla="*/ 2147483647 w 72"/>
              <a:gd name="T21" fmla="*/ 2147483647 h 67"/>
              <a:gd name="T22" fmla="*/ 2147483647 w 72"/>
              <a:gd name="T23" fmla="*/ 2147483647 h 67"/>
              <a:gd name="T24" fmla="*/ 2147483647 w 72"/>
              <a:gd name="T25" fmla="*/ 2147483647 h 67"/>
              <a:gd name="T26" fmla="*/ 2147483647 w 72"/>
              <a:gd name="T27" fmla="*/ 2147483647 h 67"/>
              <a:gd name="T28" fmla="*/ 2147483647 w 72"/>
              <a:gd name="T29" fmla="*/ 2147483647 h 67"/>
              <a:gd name="T30" fmla="*/ 2147483647 w 72"/>
              <a:gd name="T31" fmla="*/ 2147483647 h 67"/>
              <a:gd name="T32" fmla="*/ 2147483647 w 72"/>
              <a:gd name="T33" fmla="*/ 2147483647 h 67"/>
              <a:gd name="T34" fmla="*/ 2147483647 w 72"/>
              <a:gd name="T35" fmla="*/ 2147483647 h 67"/>
              <a:gd name="T36" fmla="*/ 2147483647 w 72"/>
              <a:gd name="T37" fmla="*/ 2147483647 h 67"/>
              <a:gd name="T38" fmla="*/ 2147483647 w 72"/>
              <a:gd name="T39" fmla="*/ 2147483647 h 67"/>
              <a:gd name="T40" fmla="*/ 2147483647 w 72"/>
              <a:gd name="T41" fmla="*/ 0 h 67"/>
              <a:gd name="T42" fmla="*/ 2147483647 w 72"/>
              <a:gd name="T43" fmla="*/ 2147483647 h 67"/>
              <a:gd name="T44" fmla="*/ 2147483647 w 72"/>
              <a:gd name="T45" fmla="*/ 2147483647 h 67"/>
              <a:gd name="T46" fmla="*/ 2147483647 w 72"/>
              <a:gd name="T47" fmla="*/ 2147483647 h 67"/>
              <a:gd name="T48" fmla="*/ 2147483647 w 72"/>
              <a:gd name="T49" fmla="*/ 2147483647 h 67"/>
              <a:gd name="T50" fmla="*/ 2147483647 w 72"/>
              <a:gd name="T51" fmla="*/ 2147483647 h 67"/>
              <a:gd name="T52" fmla="*/ 2147483647 w 72"/>
              <a:gd name="T53" fmla="*/ 2147483647 h 67"/>
              <a:gd name="T54" fmla="*/ 2147483647 w 72"/>
              <a:gd name="T55" fmla="*/ 2147483647 h 67"/>
              <a:gd name="T56" fmla="*/ 2147483647 w 72"/>
              <a:gd name="T57" fmla="*/ 2147483647 h 67"/>
              <a:gd name="T58" fmla="*/ 2147483647 w 72"/>
              <a:gd name="T59" fmla="*/ 2147483647 h 67"/>
              <a:gd name="T60" fmla="*/ 2147483647 w 72"/>
              <a:gd name="T61" fmla="*/ 2147483647 h 67"/>
              <a:gd name="T62" fmla="*/ 2147483647 w 72"/>
              <a:gd name="T63" fmla="*/ 2147483647 h 67"/>
              <a:gd name="T64" fmla="*/ 2147483647 w 72"/>
              <a:gd name="T65" fmla="*/ 2147483647 h 67"/>
              <a:gd name="T66" fmla="*/ 2147483647 w 72"/>
              <a:gd name="T67" fmla="*/ 2147483647 h 67"/>
              <a:gd name="T68" fmla="*/ 2147483647 w 72"/>
              <a:gd name="T69" fmla="*/ 2147483647 h 67"/>
              <a:gd name="T70" fmla="*/ 2147483647 w 72"/>
              <a:gd name="T71" fmla="*/ 2147483647 h 67"/>
              <a:gd name="T72" fmla="*/ 2147483647 w 72"/>
              <a:gd name="T73" fmla="*/ 2147483647 h 67"/>
              <a:gd name="T74" fmla="*/ 2147483647 w 72"/>
              <a:gd name="T75" fmla="*/ 2147483647 h 67"/>
              <a:gd name="T76" fmla="*/ 2147483647 w 72"/>
              <a:gd name="T77" fmla="*/ 2147483647 h 67"/>
              <a:gd name="T78" fmla="*/ 2147483647 w 72"/>
              <a:gd name="T79" fmla="*/ 2147483647 h 67"/>
              <a:gd name="T80" fmla="*/ 2147483647 w 72"/>
              <a:gd name="T81" fmla="*/ 2147483647 h 67"/>
              <a:gd name="T82" fmla="*/ 2147483647 w 72"/>
              <a:gd name="T83" fmla="*/ 2147483647 h 67"/>
              <a:gd name="T84" fmla="*/ 2147483647 w 72"/>
              <a:gd name="T85" fmla="*/ 2147483647 h 67"/>
              <a:gd name="T86" fmla="*/ 2147483647 w 72"/>
              <a:gd name="T87" fmla="*/ 2147483647 h 67"/>
              <a:gd name="T88" fmla="*/ 2147483647 w 72"/>
              <a:gd name="T89" fmla="*/ 2147483647 h 67"/>
              <a:gd name="T90" fmla="*/ 2147483647 w 72"/>
              <a:gd name="T91" fmla="*/ 2147483647 h 67"/>
              <a:gd name="T92" fmla="*/ 2147483647 w 72"/>
              <a:gd name="T93" fmla="*/ 2147483647 h 67"/>
              <a:gd name="T94" fmla="*/ 2147483647 w 72"/>
              <a:gd name="T95" fmla="*/ 2147483647 h 67"/>
              <a:gd name="T96" fmla="*/ 2147483647 w 72"/>
              <a:gd name="T97" fmla="*/ 2147483647 h 67"/>
              <a:gd name="T98" fmla="*/ 2147483647 w 72"/>
              <a:gd name="T99" fmla="*/ 2147483647 h 67"/>
              <a:gd name="T100" fmla="*/ 2147483647 w 72"/>
              <a:gd name="T101" fmla="*/ 2147483647 h 67"/>
              <a:gd name="T102" fmla="*/ 2147483647 w 72"/>
              <a:gd name="T103" fmla="*/ 2147483647 h 67"/>
              <a:gd name="T104" fmla="*/ 2147483647 w 72"/>
              <a:gd name="T105" fmla="*/ 2147483647 h 67"/>
              <a:gd name="T106" fmla="*/ 2147483647 w 72"/>
              <a:gd name="T107" fmla="*/ 2147483647 h 67"/>
              <a:gd name="T108" fmla="*/ 2147483647 w 72"/>
              <a:gd name="T109" fmla="*/ 2147483647 h 67"/>
              <a:gd name="T110" fmla="*/ 2147483647 w 72"/>
              <a:gd name="T111" fmla="*/ 2147483647 h 67"/>
              <a:gd name="T112" fmla="*/ 2147483647 w 72"/>
              <a:gd name="T113" fmla="*/ 2147483647 h 67"/>
              <a:gd name="T114" fmla="*/ 2147483647 w 72"/>
              <a:gd name="T115" fmla="*/ 2147483647 h 67"/>
              <a:gd name="T116" fmla="*/ 2147483647 w 72"/>
              <a:gd name="T117" fmla="*/ 2147483647 h 67"/>
              <a:gd name="T118" fmla="*/ 2147483647 w 72"/>
              <a:gd name="T119" fmla="*/ 2147483647 h 67"/>
              <a:gd name="T120" fmla="*/ 2147483647 w 72"/>
              <a:gd name="T121" fmla="*/ 2147483647 h 67"/>
              <a:gd name="T122" fmla="*/ 2147483647 w 72"/>
              <a:gd name="T123" fmla="*/ 2147483647 h 67"/>
              <a:gd name="T124" fmla="*/ 0 w 72"/>
              <a:gd name="T125" fmla="*/ 0 h 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
              <a:gd name="T190" fmla="*/ 0 h 67"/>
              <a:gd name="T191" fmla="*/ 72 w 72"/>
              <a:gd name="T192" fmla="*/ 67 h 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 h="67">
                <a:moveTo>
                  <a:pt x="0" y="0"/>
                </a:moveTo>
                <a:lnTo>
                  <a:pt x="34" y="0"/>
                </a:lnTo>
                <a:lnTo>
                  <a:pt x="34" y="5"/>
                </a:lnTo>
                <a:lnTo>
                  <a:pt x="31" y="5"/>
                </a:lnTo>
                <a:lnTo>
                  <a:pt x="29" y="5"/>
                </a:lnTo>
                <a:lnTo>
                  <a:pt x="26" y="5"/>
                </a:lnTo>
                <a:lnTo>
                  <a:pt x="26" y="7"/>
                </a:lnTo>
                <a:lnTo>
                  <a:pt x="26" y="10"/>
                </a:lnTo>
                <a:lnTo>
                  <a:pt x="29" y="10"/>
                </a:lnTo>
                <a:lnTo>
                  <a:pt x="29" y="12"/>
                </a:lnTo>
                <a:lnTo>
                  <a:pt x="29" y="14"/>
                </a:lnTo>
                <a:lnTo>
                  <a:pt x="31" y="14"/>
                </a:lnTo>
                <a:lnTo>
                  <a:pt x="31" y="17"/>
                </a:lnTo>
                <a:lnTo>
                  <a:pt x="36" y="24"/>
                </a:lnTo>
                <a:lnTo>
                  <a:pt x="43" y="17"/>
                </a:lnTo>
                <a:lnTo>
                  <a:pt x="43" y="14"/>
                </a:lnTo>
                <a:lnTo>
                  <a:pt x="45" y="14"/>
                </a:lnTo>
                <a:lnTo>
                  <a:pt x="45" y="12"/>
                </a:lnTo>
                <a:lnTo>
                  <a:pt x="45" y="10"/>
                </a:lnTo>
                <a:lnTo>
                  <a:pt x="48" y="10"/>
                </a:lnTo>
                <a:lnTo>
                  <a:pt x="48" y="7"/>
                </a:lnTo>
                <a:lnTo>
                  <a:pt x="48" y="5"/>
                </a:lnTo>
                <a:lnTo>
                  <a:pt x="45" y="5"/>
                </a:lnTo>
                <a:lnTo>
                  <a:pt x="43" y="5"/>
                </a:lnTo>
                <a:lnTo>
                  <a:pt x="43" y="0"/>
                </a:lnTo>
                <a:lnTo>
                  <a:pt x="64" y="0"/>
                </a:lnTo>
                <a:lnTo>
                  <a:pt x="64" y="5"/>
                </a:lnTo>
                <a:lnTo>
                  <a:pt x="62" y="5"/>
                </a:lnTo>
                <a:lnTo>
                  <a:pt x="60" y="5"/>
                </a:lnTo>
                <a:lnTo>
                  <a:pt x="57" y="5"/>
                </a:lnTo>
                <a:lnTo>
                  <a:pt x="57" y="7"/>
                </a:lnTo>
                <a:lnTo>
                  <a:pt x="55" y="10"/>
                </a:lnTo>
                <a:lnTo>
                  <a:pt x="53" y="12"/>
                </a:lnTo>
                <a:lnTo>
                  <a:pt x="50" y="14"/>
                </a:lnTo>
                <a:lnTo>
                  <a:pt x="48" y="17"/>
                </a:lnTo>
                <a:lnTo>
                  <a:pt x="41" y="29"/>
                </a:lnTo>
                <a:lnTo>
                  <a:pt x="57" y="52"/>
                </a:lnTo>
                <a:lnTo>
                  <a:pt x="57" y="55"/>
                </a:lnTo>
                <a:lnTo>
                  <a:pt x="60" y="57"/>
                </a:lnTo>
                <a:lnTo>
                  <a:pt x="62" y="60"/>
                </a:lnTo>
                <a:lnTo>
                  <a:pt x="64" y="62"/>
                </a:lnTo>
                <a:lnTo>
                  <a:pt x="64" y="64"/>
                </a:lnTo>
                <a:lnTo>
                  <a:pt x="67" y="64"/>
                </a:lnTo>
                <a:lnTo>
                  <a:pt x="69" y="64"/>
                </a:lnTo>
                <a:lnTo>
                  <a:pt x="72" y="64"/>
                </a:lnTo>
                <a:lnTo>
                  <a:pt x="72" y="67"/>
                </a:lnTo>
                <a:lnTo>
                  <a:pt x="41" y="67"/>
                </a:lnTo>
                <a:lnTo>
                  <a:pt x="41" y="64"/>
                </a:lnTo>
                <a:lnTo>
                  <a:pt x="43" y="64"/>
                </a:lnTo>
                <a:lnTo>
                  <a:pt x="45" y="64"/>
                </a:lnTo>
                <a:lnTo>
                  <a:pt x="45" y="62"/>
                </a:lnTo>
                <a:lnTo>
                  <a:pt x="48" y="62"/>
                </a:lnTo>
                <a:lnTo>
                  <a:pt x="48" y="60"/>
                </a:lnTo>
                <a:lnTo>
                  <a:pt x="45" y="60"/>
                </a:lnTo>
                <a:lnTo>
                  <a:pt x="45" y="57"/>
                </a:lnTo>
                <a:lnTo>
                  <a:pt x="43" y="55"/>
                </a:lnTo>
                <a:lnTo>
                  <a:pt x="43" y="52"/>
                </a:lnTo>
                <a:lnTo>
                  <a:pt x="34" y="38"/>
                </a:lnTo>
                <a:lnTo>
                  <a:pt x="22" y="52"/>
                </a:lnTo>
                <a:lnTo>
                  <a:pt x="22" y="55"/>
                </a:lnTo>
                <a:lnTo>
                  <a:pt x="19" y="55"/>
                </a:lnTo>
                <a:lnTo>
                  <a:pt x="19" y="57"/>
                </a:lnTo>
                <a:lnTo>
                  <a:pt x="17" y="57"/>
                </a:lnTo>
                <a:lnTo>
                  <a:pt x="17" y="60"/>
                </a:lnTo>
                <a:lnTo>
                  <a:pt x="17" y="62"/>
                </a:lnTo>
                <a:lnTo>
                  <a:pt x="19" y="64"/>
                </a:lnTo>
                <a:lnTo>
                  <a:pt x="22" y="64"/>
                </a:lnTo>
                <a:lnTo>
                  <a:pt x="24" y="64"/>
                </a:lnTo>
                <a:lnTo>
                  <a:pt x="24" y="67"/>
                </a:lnTo>
                <a:lnTo>
                  <a:pt x="3" y="67"/>
                </a:lnTo>
                <a:lnTo>
                  <a:pt x="3" y="64"/>
                </a:lnTo>
                <a:lnTo>
                  <a:pt x="5" y="64"/>
                </a:lnTo>
                <a:lnTo>
                  <a:pt x="7" y="64"/>
                </a:lnTo>
                <a:lnTo>
                  <a:pt x="7" y="62"/>
                </a:lnTo>
                <a:lnTo>
                  <a:pt x="10" y="60"/>
                </a:lnTo>
                <a:lnTo>
                  <a:pt x="12" y="57"/>
                </a:lnTo>
                <a:lnTo>
                  <a:pt x="15" y="55"/>
                </a:lnTo>
                <a:lnTo>
                  <a:pt x="15" y="52"/>
                </a:lnTo>
                <a:lnTo>
                  <a:pt x="29" y="33"/>
                </a:lnTo>
                <a:lnTo>
                  <a:pt x="17" y="17"/>
                </a:lnTo>
                <a:lnTo>
                  <a:pt x="15" y="14"/>
                </a:lnTo>
                <a:lnTo>
                  <a:pt x="15" y="12"/>
                </a:lnTo>
                <a:lnTo>
                  <a:pt x="12" y="10"/>
                </a:lnTo>
                <a:lnTo>
                  <a:pt x="12" y="7"/>
                </a:lnTo>
                <a:lnTo>
                  <a:pt x="10" y="7"/>
                </a:lnTo>
                <a:lnTo>
                  <a:pt x="7" y="5"/>
                </a:lnTo>
                <a:lnTo>
                  <a:pt x="5" y="5"/>
                </a:lnTo>
                <a:lnTo>
                  <a:pt x="3"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22" name="Freeform 157"/>
          <p:cNvSpPr>
            <a:spLocks/>
          </p:cNvSpPr>
          <p:nvPr/>
        </p:nvSpPr>
        <p:spPr bwMode="auto">
          <a:xfrm>
            <a:off x="5002213" y="5337175"/>
            <a:ext cx="84137" cy="128588"/>
          </a:xfrm>
          <a:custGeom>
            <a:avLst/>
            <a:gdLst>
              <a:gd name="T0" fmla="*/ 0 w 53"/>
              <a:gd name="T1" fmla="*/ 2147483647 h 81"/>
              <a:gd name="T2" fmla="*/ 2147483647 w 53"/>
              <a:gd name="T3" fmla="*/ 2147483647 h 81"/>
              <a:gd name="T4" fmla="*/ 2147483647 w 53"/>
              <a:gd name="T5" fmla="*/ 2147483647 h 81"/>
              <a:gd name="T6" fmla="*/ 2147483647 w 53"/>
              <a:gd name="T7" fmla="*/ 2147483647 h 81"/>
              <a:gd name="T8" fmla="*/ 2147483647 w 53"/>
              <a:gd name="T9" fmla="*/ 2147483647 h 81"/>
              <a:gd name="T10" fmla="*/ 2147483647 w 53"/>
              <a:gd name="T11" fmla="*/ 2147483647 h 81"/>
              <a:gd name="T12" fmla="*/ 2147483647 w 53"/>
              <a:gd name="T13" fmla="*/ 2147483647 h 81"/>
              <a:gd name="T14" fmla="*/ 2147483647 w 53"/>
              <a:gd name="T15" fmla="*/ 2147483647 h 81"/>
              <a:gd name="T16" fmla="*/ 2147483647 w 53"/>
              <a:gd name="T17" fmla="*/ 2147483647 h 81"/>
              <a:gd name="T18" fmla="*/ 2147483647 w 53"/>
              <a:gd name="T19" fmla="*/ 2147483647 h 81"/>
              <a:gd name="T20" fmla="*/ 2147483647 w 53"/>
              <a:gd name="T21" fmla="*/ 2147483647 h 81"/>
              <a:gd name="T22" fmla="*/ 2147483647 w 53"/>
              <a:gd name="T23" fmla="*/ 2147483647 h 81"/>
              <a:gd name="T24" fmla="*/ 2147483647 w 53"/>
              <a:gd name="T25" fmla="*/ 2147483647 h 81"/>
              <a:gd name="T26" fmla="*/ 2147483647 w 53"/>
              <a:gd name="T27" fmla="*/ 2147483647 h 81"/>
              <a:gd name="T28" fmla="*/ 2147483647 w 53"/>
              <a:gd name="T29" fmla="*/ 2147483647 h 81"/>
              <a:gd name="T30" fmla="*/ 2147483647 w 53"/>
              <a:gd name="T31" fmla="*/ 2147483647 h 81"/>
              <a:gd name="T32" fmla="*/ 2147483647 w 53"/>
              <a:gd name="T33" fmla="*/ 2147483647 h 81"/>
              <a:gd name="T34" fmla="*/ 2147483647 w 53"/>
              <a:gd name="T35" fmla="*/ 2147483647 h 81"/>
              <a:gd name="T36" fmla="*/ 2147483647 w 53"/>
              <a:gd name="T37" fmla="*/ 2147483647 h 81"/>
              <a:gd name="T38" fmla="*/ 2147483647 w 53"/>
              <a:gd name="T39" fmla="*/ 2147483647 h 81"/>
              <a:gd name="T40" fmla="*/ 2147483647 w 53"/>
              <a:gd name="T41" fmla="*/ 2147483647 h 81"/>
              <a:gd name="T42" fmla="*/ 2147483647 w 53"/>
              <a:gd name="T43" fmla="*/ 0 h 81"/>
              <a:gd name="T44" fmla="*/ 2147483647 w 53"/>
              <a:gd name="T45" fmla="*/ 0 h 81"/>
              <a:gd name="T46" fmla="*/ 2147483647 w 53"/>
              <a:gd name="T47" fmla="*/ 0 h 81"/>
              <a:gd name="T48" fmla="*/ 2147483647 w 53"/>
              <a:gd name="T49" fmla="*/ 2147483647 h 81"/>
              <a:gd name="T50" fmla="*/ 2147483647 w 53"/>
              <a:gd name="T51" fmla="*/ 2147483647 h 81"/>
              <a:gd name="T52" fmla="*/ 2147483647 w 53"/>
              <a:gd name="T53" fmla="*/ 2147483647 h 81"/>
              <a:gd name="T54" fmla="*/ 2147483647 w 53"/>
              <a:gd name="T55" fmla="*/ 2147483647 h 81"/>
              <a:gd name="T56" fmla="*/ 2147483647 w 53"/>
              <a:gd name="T57" fmla="*/ 2147483647 h 81"/>
              <a:gd name="T58" fmla="*/ 2147483647 w 53"/>
              <a:gd name="T59" fmla="*/ 2147483647 h 81"/>
              <a:gd name="T60" fmla="*/ 2147483647 w 53"/>
              <a:gd name="T61" fmla="*/ 2147483647 h 81"/>
              <a:gd name="T62" fmla="*/ 2147483647 w 53"/>
              <a:gd name="T63" fmla="*/ 2147483647 h 81"/>
              <a:gd name="T64" fmla="*/ 2147483647 w 53"/>
              <a:gd name="T65" fmla="*/ 2147483647 h 81"/>
              <a:gd name="T66" fmla="*/ 2147483647 w 53"/>
              <a:gd name="T67" fmla="*/ 2147483647 h 81"/>
              <a:gd name="T68" fmla="*/ 2147483647 w 53"/>
              <a:gd name="T69" fmla="*/ 2147483647 h 81"/>
              <a:gd name="T70" fmla="*/ 2147483647 w 53"/>
              <a:gd name="T71" fmla="*/ 2147483647 h 81"/>
              <a:gd name="T72" fmla="*/ 2147483647 w 53"/>
              <a:gd name="T73" fmla="*/ 2147483647 h 81"/>
              <a:gd name="T74" fmla="*/ 2147483647 w 53"/>
              <a:gd name="T75" fmla="*/ 2147483647 h 81"/>
              <a:gd name="T76" fmla="*/ 2147483647 w 53"/>
              <a:gd name="T77" fmla="*/ 2147483647 h 81"/>
              <a:gd name="T78" fmla="*/ 2147483647 w 53"/>
              <a:gd name="T79" fmla="*/ 2147483647 h 81"/>
              <a:gd name="T80" fmla="*/ 2147483647 w 53"/>
              <a:gd name="T81" fmla="*/ 2147483647 h 81"/>
              <a:gd name="T82" fmla="*/ 2147483647 w 53"/>
              <a:gd name="T83" fmla="*/ 2147483647 h 81"/>
              <a:gd name="T84" fmla="*/ 2147483647 w 53"/>
              <a:gd name="T85" fmla="*/ 2147483647 h 81"/>
              <a:gd name="T86" fmla="*/ 2147483647 w 53"/>
              <a:gd name="T87" fmla="*/ 2147483647 h 81"/>
              <a:gd name="T88" fmla="*/ 2147483647 w 53"/>
              <a:gd name="T89" fmla="*/ 2147483647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81"/>
              <a:gd name="T137" fmla="*/ 53 w 53"/>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81">
                <a:moveTo>
                  <a:pt x="53" y="64"/>
                </a:moveTo>
                <a:lnTo>
                  <a:pt x="45" y="81"/>
                </a:lnTo>
                <a:lnTo>
                  <a:pt x="0" y="81"/>
                </a:lnTo>
                <a:lnTo>
                  <a:pt x="0" y="78"/>
                </a:lnTo>
                <a:lnTo>
                  <a:pt x="5" y="74"/>
                </a:lnTo>
                <a:lnTo>
                  <a:pt x="10" y="69"/>
                </a:lnTo>
                <a:lnTo>
                  <a:pt x="15" y="64"/>
                </a:lnTo>
                <a:lnTo>
                  <a:pt x="17" y="62"/>
                </a:lnTo>
                <a:lnTo>
                  <a:pt x="22" y="57"/>
                </a:lnTo>
                <a:lnTo>
                  <a:pt x="24" y="54"/>
                </a:lnTo>
                <a:lnTo>
                  <a:pt x="26" y="50"/>
                </a:lnTo>
                <a:lnTo>
                  <a:pt x="29" y="47"/>
                </a:lnTo>
                <a:lnTo>
                  <a:pt x="31" y="45"/>
                </a:lnTo>
                <a:lnTo>
                  <a:pt x="31" y="43"/>
                </a:lnTo>
                <a:lnTo>
                  <a:pt x="34" y="38"/>
                </a:lnTo>
                <a:lnTo>
                  <a:pt x="36" y="35"/>
                </a:lnTo>
                <a:lnTo>
                  <a:pt x="36" y="33"/>
                </a:lnTo>
                <a:lnTo>
                  <a:pt x="36" y="31"/>
                </a:lnTo>
                <a:lnTo>
                  <a:pt x="36" y="28"/>
                </a:lnTo>
                <a:lnTo>
                  <a:pt x="36" y="26"/>
                </a:lnTo>
                <a:lnTo>
                  <a:pt x="36" y="24"/>
                </a:lnTo>
                <a:lnTo>
                  <a:pt x="36" y="21"/>
                </a:lnTo>
                <a:lnTo>
                  <a:pt x="36" y="19"/>
                </a:lnTo>
                <a:lnTo>
                  <a:pt x="36" y="16"/>
                </a:lnTo>
                <a:lnTo>
                  <a:pt x="34" y="16"/>
                </a:lnTo>
                <a:lnTo>
                  <a:pt x="34" y="14"/>
                </a:lnTo>
                <a:lnTo>
                  <a:pt x="31" y="12"/>
                </a:lnTo>
                <a:lnTo>
                  <a:pt x="29" y="9"/>
                </a:lnTo>
                <a:lnTo>
                  <a:pt x="26" y="9"/>
                </a:lnTo>
                <a:lnTo>
                  <a:pt x="24" y="9"/>
                </a:lnTo>
                <a:lnTo>
                  <a:pt x="22" y="9"/>
                </a:lnTo>
                <a:lnTo>
                  <a:pt x="19" y="9"/>
                </a:lnTo>
                <a:lnTo>
                  <a:pt x="17" y="9"/>
                </a:lnTo>
                <a:lnTo>
                  <a:pt x="15" y="9"/>
                </a:lnTo>
                <a:lnTo>
                  <a:pt x="12" y="12"/>
                </a:lnTo>
                <a:lnTo>
                  <a:pt x="10" y="12"/>
                </a:lnTo>
                <a:lnTo>
                  <a:pt x="10" y="14"/>
                </a:lnTo>
                <a:lnTo>
                  <a:pt x="7" y="14"/>
                </a:lnTo>
                <a:lnTo>
                  <a:pt x="7" y="16"/>
                </a:lnTo>
                <a:lnTo>
                  <a:pt x="5" y="19"/>
                </a:lnTo>
                <a:lnTo>
                  <a:pt x="5" y="21"/>
                </a:lnTo>
                <a:lnTo>
                  <a:pt x="3" y="21"/>
                </a:lnTo>
                <a:lnTo>
                  <a:pt x="3" y="19"/>
                </a:lnTo>
                <a:lnTo>
                  <a:pt x="3" y="16"/>
                </a:lnTo>
                <a:lnTo>
                  <a:pt x="5" y="14"/>
                </a:lnTo>
                <a:lnTo>
                  <a:pt x="5" y="12"/>
                </a:lnTo>
                <a:lnTo>
                  <a:pt x="5" y="9"/>
                </a:lnTo>
                <a:lnTo>
                  <a:pt x="7" y="9"/>
                </a:lnTo>
                <a:lnTo>
                  <a:pt x="7" y="7"/>
                </a:lnTo>
                <a:lnTo>
                  <a:pt x="10" y="4"/>
                </a:lnTo>
                <a:lnTo>
                  <a:pt x="12" y="4"/>
                </a:lnTo>
                <a:lnTo>
                  <a:pt x="12" y="2"/>
                </a:lnTo>
                <a:lnTo>
                  <a:pt x="15" y="2"/>
                </a:lnTo>
                <a:lnTo>
                  <a:pt x="17" y="2"/>
                </a:lnTo>
                <a:lnTo>
                  <a:pt x="19" y="0"/>
                </a:lnTo>
                <a:lnTo>
                  <a:pt x="22" y="0"/>
                </a:lnTo>
                <a:lnTo>
                  <a:pt x="24" y="0"/>
                </a:lnTo>
                <a:lnTo>
                  <a:pt x="26" y="0"/>
                </a:lnTo>
                <a:lnTo>
                  <a:pt x="29" y="0"/>
                </a:lnTo>
                <a:lnTo>
                  <a:pt x="31" y="0"/>
                </a:lnTo>
                <a:lnTo>
                  <a:pt x="34" y="2"/>
                </a:lnTo>
                <a:lnTo>
                  <a:pt x="36" y="2"/>
                </a:lnTo>
                <a:lnTo>
                  <a:pt x="38" y="2"/>
                </a:lnTo>
                <a:lnTo>
                  <a:pt x="38" y="4"/>
                </a:lnTo>
                <a:lnTo>
                  <a:pt x="41" y="4"/>
                </a:lnTo>
                <a:lnTo>
                  <a:pt x="43" y="7"/>
                </a:lnTo>
                <a:lnTo>
                  <a:pt x="43" y="9"/>
                </a:lnTo>
                <a:lnTo>
                  <a:pt x="45" y="12"/>
                </a:lnTo>
                <a:lnTo>
                  <a:pt x="45" y="14"/>
                </a:lnTo>
                <a:lnTo>
                  <a:pt x="45" y="16"/>
                </a:lnTo>
                <a:lnTo>
                  <a:pt x="48" y="19"/>
                </a:lnTo>
                <a:lnTo>
                  <a:pt x="48" y="21"/>
                </a:lnTo>
                <a:lnTo>
                  <a:pt x="48" y="24"/>
                </a:lnTo>
                <a:lnTo>
                  <a:pt x="45" y="24"/>
                </a:lnTo>
                <a:lnTo>
                  <a:pt x="45" y="26"/>
                </a:lnTo>
                <a:lnTo>
                  <a:pt x="45" y="28"/>
                </a:lnTo>
                <a:lnTo>
                  <a:pt x="45" y="31"/>
                </a:lnTo>
                <a:lnTo>
                  <a:pt x="43" y="33"/>
                </a:lnTo>
                <a:lnTo>
                  <a:pt x="43" y="35"/>
                </a:lnTo>
                <a:lnTo>
                  <a:pt x="41" y="38"/>
                </a:lnTo>
                <a:lnTo>
                  <a:pt x="41" y="40"/>
                </a:lnTo>
                <a:lnTo>
                  <a:pt x="38" y="43"/>
                </a:lnTo>
                <a:lnTo>
                  <a:pt x="36" y="45"/>
                </a:lnTo>
                <a:lnTo>
                  <a:pt x="36" y="47"/>
                </a:lnTo>
                <a:lnTo>
                  <a:pt x="34" y="50"/>
                </a:lnTo>
                <a:lnTo>
                  <a:pt x="31" y="52"/>
                </a:lnTo>
                <a:lnTo>
                  <a:pt x="26" y="57"/>
                </a:lnTo>
                <a:lnTo>
                  <a:pt x="24" y="59"/>
                </a:lnTo>
                <a:lnTo>
                  <a:pt x="22" y="62"/>
                </a:lnTo>
                <a:lnTo>
                  <a:pt x="19" y="64"/>
                </a:lnTo>
                <a:lnTo>
                  <a:pt x="17" y="66"/>
                </a:lnTo>
                <a:lnTo>
                  <a:pt x="15" y="69"/>
                </a:lnTo>
                <a:lnTo>
                  <a:pt x="12" y="71"/>
                </a:lnTo>
                <a:lnTo>
                  <a:pt x="34" y="71"/>
                </a:lnTo>
                <a:lnTo>
                  <a:pt x="36" y="71"/>
                </a:lnTo>
                <a:lnTo>
                  <a:pt x="38" y="71"/>
                </a:lnTo>
                <a:lnTo>
                  <a:pt x="41" y="71"/>
                </a:lnTo>
                <a:lnTo>
                  <a:pt x="43" y="71"/>
                </a:lnTo>
                <a:lnTo>
                  <a:pt x="43" y="69"/>
                </a:lnTo>
                <a:lnTo>
                  <a:pt x="45" y="69"/>
                </a:lnTo>
                <a:lnTo>
                  <a:pt x="48" y="69"/>
                </a:lnTo>
                <a:lnTo>
                  <a:pt x="48" y="66"/>
                </a:lnTo>
                <a:lnTo>
                  <a:pt x="50" y="66"/>
                </a:lnTo>
                <a:lnTo>
                  <a:pt x="50" y="64"/>
                </a:lnTo>
                <a:lnTo>
                  <a:pt x="53"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0" name="Group 178"/>
          <p:cNvGrpSpPr>
            <a:grpSpLocks/>
          </p:cNvGrpSpPr>
          <p:nvPr/>
        </p:nvGrpSpPr>
        <p:grpSpPr bwMode="auto">
          <a:xfrm>
            <a:off x="5119688" y="4497388"/>
            <a:ext cx="2551112" cy="1111250"/>
            <a:chOff x="3225" y="2833"/>
            <a:chExt cx="1607" cy="700"/>
          </a:xfrm>
        </p:grpSpPr>
        <p:sp>
          <p:nvSpPr>
            <p:cNvPr id="42057" name="Freeform 120"/>
            <p:cNvSpPr>
              <a:spLocks/>
            </p:cNvSpPr>
            <p:nvPr/>
          </p:nvSpPr>
          <p:spPr bwMode="auto">
            <a:xfrm>
              <a:off x="3804" y="2971"/>
              <a:ext cx="64" cy="46"/>
            </a:xfrm>
            <a:custGeom>
              <a:avLst/>
              <a:gdLst>
                <a:gd name="T0" fmla="*/ 7 w 64"/>
                <a:gd name="T1" fmla="*/ 22 h 46"/>
                <a:gd name="T2" fmla="*/ 14 w 64"/>
                <a:gd name="T3" fmla="*/ 46 h 46"/>
                <a:gd name="T4" fmla="*/ 64 w 64"/>
                <a:gd name="T5" fmla="*/ 5 h 46"/>
                <a:gd name="T6" fmla="*/ 0 w 64"/>
                <a:gd name="T7" fmla="*/ 0 h 46"/>
                <a:gd name="T8" fmla="*/ 7 w 64"/>
                <a:gd name="T9" fmla="*/ 22 h 46"/>
                <a:gd name="T10" fmla="*/ 0 60000 65536"/>
                <a:gd name="T11" fmla="*/ 0 60000 65536"/>
                <a:gd name="T12" fmla="*/ 0 60000 65536"/>
                <a:gd name="T13" fmla="*/ 0 60000 65536"/>
                <a:gd name="T14" fmla="*/ 0 60000 65536"/>
                <a:gd name="T15" fmla="*/ 0 w 64"/>
                <a:gd name="T16" fmla="*/ 0 h 46"/>
                <a:gd name="T17" fmla="*/ 64 w 64"/>
                <a:gd name="T18" fmla="*/ 46 h 46"/>
              </a:gdLst>
              <a:ahLst/>
              <a:cxnLst>
                <a:cxn ang="T10">
                  <a:pos x="T0" y="T1"/>
                </a:cxn>
                <a:cxn ang="T11">
                  <a:pos x="T2" y="T3"/>
                </a:cxn>
                <a:cxn ang="T12">
                  <a:pos x="T4" y="T5"/>
                </a:cxn>
                <a:cxn ang="T13">
                  <a:pos x="T6" y="T7"/>
                </a:cxn>
                <a:cxn ang="T14">
                  <a:pos x="T8" y="T9"/>
                </a:cxn>
              </a:cxnLst>
              <a:rect l="T15" t="T16" r="T17" b="T18"/>
              <a:pathLst>
                <a:path w="64" h="46">
                  <a:moveTo>
                    <a:pt x="7" y="22"/>
                  </a:moveTo>
                  <a:lnTo>
                    <a:pt x="14" y="46"/>
                  </a:lnTo>
                  <a:lnTo>
                    <a:pt x="64" y="5"/>
                  </a:lnTo>
                  <a:lnTo>
                    <a:pt x="0" y="0"/>
                  </a:lnTo>
                  <a:lnTo>
                    <a:pt x="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8" name="Line 121"/>
            <p:cNvSpPr>
              <a:spLocks noChangeShapeType="1"/>
            </p:cNvSpPr>
            <p:nvPr/>
          </p:nvSpPr>
          <p:spPr bwMode="auto">
            <a:xfrm flipH="1">
              <a:off x="3225" y="2993"/>
              <a:ext cx="586" cy="1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59" name="Freeform 122"/>
            <p:cNvSpPr>
              <a:spLocks/>
            </p:cNvSpPr>
            <p:nvPr/>
          </p:nvSpPr>
          <p:spPr bwMode="auto">
            <a:xfrm>
              <a:off x="3828" y="3067"/>
              <a:ext cx="62" cy="54"/>
            </a:xfrm>
            <a:custGeom>
              <a:avLst/>
              <a:gdLst>
                <a:gd name="T0" fmla="*/ 14 w 62"/>
                <a:gd name="T1" fmla="*/ 35 h 54"/>
                <a:gd name="T2" fmla="*/ 26 w 62"/>
                <a:gd name="T3" fmla="*/ 54 h 54"/>
                <a:gd name="T4" fmla="*/ 62 w 62"/>
                <a:gd name="T5" fmla="*/ 0 h 54"/>
                <a:gd name="T6" fmla="*/ 0 w 62"/>
                <a:gd name="T7" fmla="*/ 14 h 54"/>
                <a:gd name="T8" fmla="*/ 14 w 62"/>
                <a:gd name="T9" fmla="*/ 35 h 54"/>
                <a:gd name="T10" fmla="*/ 0 60000 65536"/>
                <a:gd name="T11" fmla="*/ 0 60000 65536"/>
                <a:gd name="T12" fmla="*/ 0 60000 65536"/>
                <a:gd name="T13" fmla="*/ 0 60000 65536"/>
                <a:gd name="T14" fmla="*/ 0 60000 65536"/>
                <a:gd name="T15" fmla="*/ 0 w 62"/>
                <a:gd name="T16" fmla="*/ 0 h 54"/>
                <a:gd name="T17" fmla="*/ 62 w 62"/>
                <a:gd name="T18" fmla="*/ 54 h 54"/>
              </a:gdLst>
              <a:ahLst/>
              <a:cxnLst>
                <a:cxn ang="T10">
                  <a:pos x="T0" y="T1"/>
                </a:cxn>
                <a:cxn ang="T11">
                  <a:pos x="T2" y="T3"/>
                </a:cxn>
                <a:cxn ang="T12">
                  <a:pos x="T4" y="T5"/>
                </a:cxn>
                <a:cxn ang="T13">
                  <a:pos x="T6" y="T7"/>
                </a:cxn>
                <a:cxn ang="T14">
                  <a:pos x="T8" y="T9"/>
                </a:cxn>
              </a:cxnLst>
              <a:rect l="T15" t="T16" r="T17" b="T18"/>
              <a:pathLst>
                <a:path w="62" h="54">
                  <a:moveTo>
                    <a:pt x="14" y="35"/>
                  </a:moveTo>
                  <a:lnTo>
                    <a:pt x="26" y="54"/>
                  </a:lnTo>
                  <a:lnTo>
                    <a:pt x="62" y="0"/>
                  </a:lnTo>
                  <a:lnTo>
                    <a:pt x="0" y="14"/>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0" name="Line 123"/>
            <p:cNvSpPr>
              <a:spLocks noChangeShapeType="1"/>
            </p:cNvSpPr>
            <p:nvPr/>
          </p:nvSpPr>
          <p:spPr bwMode="auto">
            <a:xfrm flipH="1">
              <a:off x="3225" y="3102"/>
              <a:ext cx="617" cy="4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61" name="Group 177"/>
            <p:cNvGrpSpPr>
              <a:grpSpLocks/>
            </p:cNvGrpSpPr>
            <p:nvPr/>
          </p:nvGrpSpPr>
          <p:grpSpPr bwMode="auto">
            <a:xfrm>
              <a:off x="3885" y="2833"/>
              <a:ext cx="332" cy="334"/>
              <a:chOff x="3885" y="2833"/>
              <a:chExt cx="332" cy="334"/>
            </a:xfrm>
          </p:grpSpPr>
          <p:sp>
            <p:nvSpPr>
              <p:cNvPr id="42069" name="Freeform 128"/>
              <p:cNvSpPr>
                <a:spLocks/>
              </p:cNvSpPr>
              <p:nvPr/>
            </p:nvSpPr>
            <p:spPr bwMode="auto">
              <a:xfrm>
                <a:off x="4051" y="2833"/>
                <a:ext cx="166" cy="167"/>
              </a:xfrm>
              <a:custGeom>
                <a:avLst/>
                <a:gdLst>
                  <a:gd name="T0" fmla="*/ 0 w 166"/>
                  <a:gd name="T1" fmla="*/ 19 h 167"/>
                  <a:gd name="T2" fmla="*/ 17 w 166"/>
                  <a:gd name="T3" fmla="*/ 22 h 167"/>
                  <a:gd name="T4" fmla="*/ 31 w 166"/>
                  <a:gd name="T5" fmla="*/ 24 h 167"/>
                  <a:gd name="T6" fmla="*/ 45 w 166"/>
                  <a:gd name="T7" fmla="*/ 27 h 167"/>
                  <a:gd name="T8" fmla="*/ 57 w 166"/>
                  <a:gd name="T9" fmla="*/ 31 h 167"/>
                  <a:gd name="T10" fmla="*/ 71 w 166"/>
                  <a:gd name="T11" fmla="*/ 38 h 167"/>
                  <a:gd name="T12" fmla="*/ 83 w 166"/>
                  <a:gd name="T13" fmla="*/ 46 h 167"/>
                  <a:gd name="T14" fmla="*/ 95 w 166"/>
                  <a:gd name="T15" fmla="*/ 53 h 167"/>
                  <a:gd name="T16" fmla="*/ 105 w 166"/>
                  <a:gd name="T17" fmla="*/ 62 h 167"/>
                  <a:gd name="T18" fmla="*/ 114 w 166"/>
                  <a:gd name="T19" fmla="*/ 74 h 167"/>
                  <a:gd name="T20" fmla="*/ 124 w 166"/>
                  <a:gd name="T21" fmla="*/ 84 h 167"/>
                  <a:gd name="T22" fmla="*/ 131 w 166"/>
                  <a:gd name="T23" fmla="*/ 98 h 167"/>
                  <a:gd name="T24" fmla="*/ 135 w 166"/>
                  <a:gd name="T25" fmla="*/ 110 h 167"/>
                  <a:gd name="T26" fmla="*/ 140 w 166"/>
                  <a:gd name="T27" fmla="*/ 124 h 167"/>
                  <a:gd name="T28" fmla="*/ 145 w 166"/>
                  <a:gd name="T29" fmla="*/ 136 h 167"/>
                  <a:gd name="T30" fmla="*/ 147 w 166"/>
                  <a:gd name="T31" fmla="*/ 153 h 167"/>
                  <a:gd name="T32" fmla="*/ 147 w 166"/>
                  <a:gd name="T33" fmla="*/ 167 h 167"/>
                  <a:gd name="T34" fmla="*/ 166 w 166"/>
                  <a:gd name="T35" fmla="*/ 167 h 167"/>
                  <a:gd name="T36" fmla="*/ 166 w 166"/>
                  <a:gd name="T37" fmla="*/ 150 h 167"/>
                  <a:gd name="T38" fmla="*/ 164 w 166"/>
                  <a:gd name="T39" fmla="*/ 134 h 167"/>
                  <a:gd name="T40" fmla="*/ 159 w 166"/>
                  <a:gd name="T41" fmla="*/ 117 h 167"/>
                  <a:gd name="T42" fmla="*/ 154 w 166"/>
                  <a:gd name="T43" fmla="*/ 103 h 167"/>
                  <a:gd name="T44" fmla="*/ 147 w 166"/>
                  <a:gd name="T45" fmla="*/ 88 h 167"/>
                  <a:gd name="T46" fmla="*/ 138 w 166"/>
                  <a:gd name="T47" fmla="*/ 74 h 167"/>
                  <a:gd name="T48" fmla="*/ 128 w 166"/>
                  <a:gd name="T49" fmla="*/ 60 h 167"/>
                  <a:gd name="T50" fmla="*/ 119 w 166"/>
                  <a:gd name="T51" fmla="*/ 48 h 167"/>
                  <a:gd name="T52" fmla="*/ 107 w 166"/>
                  <a:gd name="T53" fmla="*/ 38 h 167"/>
                  <a:gd name="T54" fmla="*/ 93 w 166"/>
                  <a:gd name="T55" fmla="*/ 29 h 167"/>
                  <a:gd name="T56" fmla="*/ 81 w 166"/>
                  <a:gd name="T57" fmla="*/ 19 h 167"/>
                  <a:gd name="T58" fmla="*/ 64 w 166"/>
                  <a:gd name="T59" fmla="*/ 12 h 167"/>
                  <a:gd name="T60" fmla="*/ 50 w 166"/>
                  <a:gd name="T61" fmla="*/ 7 h 167"/>
                  <a:gd name="T62" fmla="*/ 33 w 166"/>
                  <a:gd name="T63" fmla="*/ 3 h 167"/>
                  <a:gd name="T64" fmla="*/ 17 w 166"/>
                  <a:gd name="T65" fmla="*/ 0 h 167"/>
                  <a:gd name="T66" fmla="*/ 0 w 166"/>
                  <a:gd name="T67" fmla="*/ 0 h 167"/>
                  <a:gd name="T68" fmla="*/ 0 w 166"/>
                  <a:gd name="T69" fmla="*/ 19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0" y="19"/>
                    </a:moveTo>
                    <a:lnTo>
                      <a:pt x="17" y="22"/>
                    </a:lnTo>
                    <a:lnTo>
                      <a:pt x="31" y="24"/>
                    </a:lnTo>
                    <a:lnTo>
                      <a:pt x="45" y="27"/>
                    </a:lnTo>
                    <a:lnTo>
                      <a:pt x="57" y="31"/>
                    </a:lnTo>
                    <a:lnTo>
                      <a:pt x="71" y="38"/>
                    </a:lnTo>
                    <a:lnTo>
                      <a:pt x="83" y="46"/>
                    </a:lnTo>
                    <a:lnTo>
                      <a:pt x="95" y="53"/>
                    </a:lnTo>
                    <a:lnTo>
                      <a:pt x="105" y="62"/>
                    </a:lnTo>
                    <a:lnTo>
                      <a:pt x="114" y="74"/>
                    </a:lnTo>
                    <a:lnTo>
                      <a:pt x="124" y="84"/>
                    </a:lnTo>
                    <a:lnTo>
                      <a:pt x="131" y="98"/>
                    </a:lnTo>
                    <a:lnTo>
                      <a:pt x="135" y="110"/>
                    </a:lnTo>
                    <a:lnTo>
                      <a:pt x="140" y="124"/>
                    </a:lnTo>
                    <a:lnTo>
                      <a:pt x="145" y="136"/>
                    </a:lnTo>
                    <a:lnTo>
                      <a:pt x="147" y="153"/>
                    </a:lnTo>
                    <a:lnTo>
                      <a:pt x="147" y="167"/>
                    </a:lnTo>
                    <a:lnTo>
                      <a:pt x="166" y="167"/>
                    </a:lnTo>
                    <a:lnTo>
                      <a:pt x="166" y="150"/>
                    </a:lnTo>
                    <a:lnTo>
                      <a:pt x="164" y="134"/>
                    </a:lnTo>
                    <a:lnTo>
                      <a:pt x="159" y="117"/>
                    </a:lnTo>
                    <a:lnTo>
                      <a:pt x="154" y="103"/>
                    </a:lnTo>
                    <a:lnTo>
                      <a:pt x="147" y="88"/>
                    </a:lnTo>
                    <a:lnTo>
                      <a:pt x="138" y="74"/>
                    </a:lnTo>
                    <a:lnTo>
                      <a:pt x="128" y="60"/>
                    </a:lnTo>
                    <a:lnTo>
                      <a:pt x="119" y="48"/>
                    </a:lnTo>
                    <a:lnTo>
                      <a:pt x="107" y="38"/>
                    </a:lnTo>
                    <a:lnTo>
                      <a:pt x="93" y="29"/>
                    </a:lnTo>
                    <a:lnTo>
                      <a:pt x="81" y="19"/>
                    </a:lnTo>
                    <a:lnTo>
                      <a:pt x="64" y="12"/>
                    </a:lnTo>
                    <a:lnTo>
                      <a:pt x="50" y="7"/>
                    </a:lnTo>
                    <a:lnTo>
                      <a:pt x="33" y="3"/>
                    </a:lnTo>
                    <a:lnTo>
                      <a:pt x="17" y="0"/>
                    </a:lnTo>
                    <a:lnTo>
                      <a:pt x="0" y="0"/>
                    </a:lnTo>
                    <a:lnTo>
                      <a:pt x="0" y="19"/>
                    </a:lnTo>
                    <a:close/>
                  </a:path>
                </a:pathLst>
              </a:custGeom>
              <a:solidFill>
                <a:srgbClr val="C00000"/>
              </a:solidFill>
              <a:ln w="9525">
                <a:solidFill>
                  <a:srgbClr val="C00000"/>
                </a:solidFill>
                <a:round/>
                <a:headEnd/>
                <a:tailEnd/>
              </a:ln>
            </p:spPr>
            <p:txBody>
              <a:bodyPr/>
              <a:lstStyle/>
              <a:p>
                <a:endParaRPr lang="de-DE"/>
              </a:p>
            </p:txBody>
          </p:sp>
          <p:sp>
            <p:nvSpPr>
              <p:cNvPr id="42070" name="Freeform 129"/>
              <p:cNvSpPr>
                <a:spLocks/>
              </p:cNvSpPr>
              <p:nvPr/>
            </p:nvSpPr>
            <p:spPr bwMode="auto">
              <a:xfrm>
                <a:off x="3885" y="2833"/>
                <a:ext cx="166" cy="167"/>
              </a:xfrm>
              <a:custGeom>
                <a:avLst/>
                <a:gdLst>
                  <a:gd name="T0" fmla="*/ 21 w 166"/>
                  <a:gd name="T1" fmla="*/ 167 h 167"/>
                  <a:gd name="T2" fmla="*/ 21 w 166"/>
                  <a:gd name="T3" fmla="*/ 153 h 167"/>
                  <a:gd name="T4" fmla="*/ 24 w 166"/>
                  <a:gd name="T5" fmla="*/ 136 h 167"/>
                  <a:gd name="T6" fmla="*/ 26 w 166"/>
                  <a:gd name="T7" fmla="*/ 124 h 167"/>
                  <a:gd name="T8" fmla="*/ 33 w 166"/>
                  <a:gd name="T9" fmla="*/ 110 h 167"/>
                  <a:gd name="T10" fmla="*/ 38 w 166"/>
                  <a:gd name="T11" fmla="*/ 98 h 167"/>
                  <a:gd name="T12" fmla="*/ 45 w 166"/>
                  <a:gd name="T13" fmla="*/ 84 h 167"/>
                  <a:gd name="T14" fmla="*/ 55 w 166"/>
                  <a:gd name="T15" fmla="*/ 74 h 167"/>
                  <a:gd name="T16" fmla="*/ 64 w 166"/>
                  <a:gd name="T17" fmla="*/ 62 h 167"/>
                  <a:gd name="T18" fmla="*/ 73 w 166"/>
                  <a:gd name="T19" fmla="*/ 53 h 167"/>
                  <a:gd name="T20" fmla="*/ 85 w 166"/>
                  <a:gd name="T21" fmla="*/ 46 h 167"/>
                  <a:gd name="T22" fmla="*/ 97 w 166"/>
                  <a:gd name="T23" fmla="*/ 38 h 167"/>
                  <a:gd name="T24" fmla="*/ 109 w 166"/>
                  <a:gd name="T25" fmla="*/ 31 h 167"/>
                  <a:gd name="T26" fmla="*/ 123 w 166"/>
                  <a:gd name="T27" fmla="*/ 27 h 167"/>
                  <a:gd name="T28" fmla="*/ 138 w 166"/>
                  <a:gd name="T29" fmla="*/ 24 h 167"/>
                  <a:gd name="T30" fmla="*/ 152 w 166"/>
                  <a:gd name="T31" fmla="*/ 22 h 167"/>
                  <a:gd name="T32" fmla="*/ 166 w 166"/>
                  <a:gd name="T33" fmla="*/ 19 h 167"/>
                  <a:gd name="T34" fmla="*/ 166 w 166"/>
                  <a:gd name="T35" fmla="*/ 0 h 167"/>
                  <a:gd name="T36" fmla="*/ 149 w 166"/>
                  <a:gd name="T37" fmla="*/ 0 h 167"/>
                  <a:gd name="T38" fmla="*/ 133 w 166"/>
                  <a:gd name="T39" fmla="*/ 3 h 167"/>
                  <a:gd name="T40" fmla="*/ 116 w 166"/>
                  <a:gd name="T41" fmla="*/ 7 h 167"/>
                  <a:gd name="T42" fmla="*/ 102 w 166"/>
                  <a:gd name="T43" fmla="*/ 12 h 167"/>
                  <a:gd name="T44" fmla="*/ 88 w 166"/>
                  <a:gd name="T45" fmla="*/ 19 h 167"/>
                  <a:gd name="T46" fmla="*/ 73 w 166"/>
                  <a:gd name="T47" fmla="*/ 29 h 167"/>
                  <a:gd name="T48" fmla="*/ 62 w 166"/>
                  <a:gd name="T49" fmla="*/ 38 h 167"/>
                  <a:gd name="T50" fmla="*/ 50 w 166"/>
                  <a:gd name="T51" fmla="*/ 48 h 167"/>
                  <a:gd name="T52" fmla="*/ 38 w 166"/>
                  <a:gd name="T53" fmla="*/ 60 h 167"/>
                  <a:gd name="T54" fmla="*/ 28 w 166"/>
                  <a:gd name="T55" fmla="*/ 74 h 167"/>
                  <a:gd name="T56" fmla="*/ 21 w 166"/>
                  <a:gd name="T57" fmla="*/ 88 h 167"/>
                  <a:gd name="T58" fmla="*/ 14 w 166"/>
                  <a:gd name="T59" fmla="*/ 103 h 167"/>
                  <a:gd name="T60" fmla="*/ 9 w 166"/>
                  <a:gd name="T61" fmla="*/ 117 h 167"/>
                  <a:gd name="T62" fmla="*/ 5 w 166"/>
                  <a:gd name="T63" fmla="*/ 134 h 167"/>
                  <a:gd name="T64" fmla="*/ 2 w 166"/>
                  <a:gd name="T65" fmla="*/ 150 h 167"/>
                  <a:gd name="T66" fmla="*/ 0 w 166"/>
                  <a:gd name="T67" fmla="*/ 167 h 167"/>
                  <a:gd name="T68" fmla="*/ 21 w 166"/>
                  <a:gd name="T69" fmla="*/ 167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21" y="167"/>
                    </a:moveTo>
                    <a:lnTo>
                      <a:pt x="21" y="153"/>
                    </a:lnTo>
                    <a:lnTo>
                      <a:pt x="24" y="136"/>
                    </a:lnTo>
                    <a:lnTo>
                      <a:pt x="26" y="124"/>
                    </a:lnTo>
                    <a:lnTo>
                      <a:pt x="33" y="110"/>
                    </a:lnTo>
                    <a:lnTo>
                      <a:pt x="38" y="98"/>
                    </a:lnTo>
                    <a:lnTo>
                      <a:pt x="45" y="84"/>
                    </a:lnTo>
                    <a:lnTo>
                      <a:pt x="55" y="74"/>
                    </a:lnTo>
                    <a:lnTo>
                      <a:pt x="64" y="62"/>
                    </a:lnTo>
                    <a:lnTo>
                      <a:pt x="73" y="53"/>
                    </a:lnTo>
                    <a:lnTo>
                      <a:pt x="85" y="46"/>
                    </a:lnTo>
                    <a:lnTo>
                      <a:pt x="97" y="38"/>
                    </a:lnTo>
                    <a:lnTo>
                      <a:pt x="109" y="31"/>
                    </a:lnTo>
                    <a:lnTo>
                      <a:pt x="123" y="27"/>
                    </a:lnTo>
                    <a:lnTo>
                      <a:pt x="138" y="24"/>
                    </a:lnTo>
                    <a:lnTo>
                      <a:pt x="152" y="22"/>
                    </a:lnTo>
                    <a:lnTo>
                      <a:pt x="166" y="19"/>
                    </a:lnTo>
                    <a:lnTo>
                      <a:pt x="166" y="0"/>
                    </a:lnTo>
                    <a:lnTo>
                      <a:pt x="149" y="0"/>
                    </a:lnTo>
                    <a:lnTo>
                      <a:pt x="133" y="3"/>
                    </a:lnTo>
                    <a:lnTo>
                      <a:pt x="116" y="7"/>
                    </a:lnTo>
                    <a:lnTo>
                      <a:pt x="102" y="12"/>
                    </a:lnTo>
                    <a:lnTo>
                      <a:pt x="88" y="19"/>
                    </a:lnTo>
                    <a:lnTo>
                      <a:pt x="73" y="29"/>
                    </a:lnTo>
                    <a:lnTo>
                      <a:pt x="62" y="38"/>
                    </a:lnTo>
                    <a:lnTo>
                      <a:pt x="50" y="48"/>
                    </a:lnTo>
                    <a:lnTo>
                      <a:pt x="38" y="60"/>
                    </a:lnTo>
                    <a:lnTo>
                      <a:pt x="28" y="74"/>
                    </a:lnTo>
                    <a:lnTo>
                      <a:pt x="21" y="88"/>
                    </a:lnTo>
                    <a:lnTo>
                      <a:pt x="14" y="103"/>
                    </a:lnTo>
                    <a:lnTo>
                      <a:pt x="9" y="117"/>
                    </a:lnTo>
                    <a:lnTo>
                      <a:pt x="5" y="134"/>
                    </a:lnTo>
                    <a:lnTo>
                      <a:pt x="2" y="150"/>
                    </a:lnTo>
                    <a:lnTo>
                      <a:pt x="0" y="167"/>
                    </a:lnTo>
                    <a:lnTo>
                      <a:pt x="21" y="167"/>
                    </a:lnTo>
                    <a:close/>
                  </a:path>
                </a:pathLst>
              </a:custGeom>
              <a:solidFill>
                <a:srgbClr val="C00000"/>
              </a:solidFill>
              <a:ln w="9525">
                <a:solidFill>
                  <a:srgbClr val="C00000"/>
                </a:solidFill>
                <a:round/>
                <a:headEnd/>
                <a:tailEnd/>
              </a:ln>
            </p:spPr>
            <p:txBody>
              <a:bodyPr/>
              <a:lstStyle/>
              <a:p>
                <a:endParaRPr lang="de-DE"/>
              </a:p>
            </p:txBody>
          </p:sp>
          <p:sp>
            <p:nvSpPr>
              <p:cNvPr id="42071" name="Freeform 130"/>
              <p:cNvSpPr>
                <a:spLocks/>
              </p:cNvSpPr>
              <p:nvPr/>
            </p:nvSpPr>
            <p:spPr bwMode="auto">
              <a:xfrm>
                <a:off x="3885" y="3000"/>
                <a:ext cx="166" cy="167"/>
              </a:xfrm>
              <a:custGeom>
                <a:avLst/>
                <a:gdLst>
                  <a:gd name="T0" fmla="*/ 166 w 166"/>
                  <a:gd name="T1" fmla="*/ 145 h 167"/>
                  <a:gd name="T2" fmla="*/ 152 w 166"/>
                  <a:gd name="T3" fmla="*/ 145 h 167"/>
                  <a:gd name="T4" fmla="*/ 138 w 166"/>
                  <a:gd name="T5" fmla="*/ 143 h 167"/>
                  <a:gd name="T6" fmla="*/ 123 w 166"/>
                  <a:gd name="T7" fmla="*/ 140 h 167"/>
                  <a:gd name="T8" fmla="*/ 109 w 166"/>
                  <a:gd name="T9" fmla="*/ 133 h 167"/>
                  <a:gd name="T10" fmla="*/ 97 w 166"/>
                  <a:gd name="T11" fmla="*/ 128 h 167"/>
                  <a:gd name="T12" fmla="*/ 85 w 166"/>
                  <a:gd name="T13" fmla="*/ 121 h 167"/>
                  <a:gd name="T14" fmla="*/ 73 w 166"/>
                  <a:gd name="T15" fmla="*/ 112 h 167"/>
                  <a:gd name="T16" fmla="*/ 64 w 166"/>
                  <a:gd name="T17" fmla="*/ 102 h 167"/>
                  <a:gd name="T18" fmla="*/ 55 w 166"/>
                  <a:gd name="T19" fmla="*/ 93 h 167"/>
                  <a:gd name="T20" fmla="*/ 45 w 166"/>
                  <a:gd name="T21" fmla="*/ 81 h 167"/>
                  <a:gd name="T22" fmla="*/ 38 w 166"/>
                  <a:gd name="T23" fmla="*/ 69 h 167"/>
                  <a:gd name="T24" fmla="*/ 33 w 166"/>
                  <a:gd name="T25" fmla="*/ 57 h 167"/>
                  <a:gd name="T26" fmla="*/ 26 w 166"/>
                  <a:gd name="T27" fmla="*/ 43 h 167"/>
                  <a:gd name="T28" fmla="*/ 24 w 166"/>
                  <a:gd name="T29" fmla="*/ 29 h 167"/>
                  <a:gd name="T30" fmla="*/ 21 w 166"/>
                  <a:gd name="T31" fmla="*/ 14 h 167"/>
                  <a:gd name="T32" fmla="*/ 21 w 166"/>
                  <a:gd name="T33" fmla="*/ 0 h 167"/>
                  <a:gd name="T34" fmla="*/ 0 w 166"/>
                  <a:gd name="T35" fmla="*/ 0 h 167"/>
                  <a:gd name="T36" fmla="*/ 2 w 166"/>
                  <a:gd name="T37" fmla="*/ 17 h 167"/>
                  <a:gd name="T38" fmla="*/ 5 w 166"/>
                  <a:gd name="T39" fmla="*/ 33 h 167"/>
                  <a:gd name="T40" fmla="*/ 9 w 166"/>
                  <a:gd name="T41" fmla="*/ 50 h 167"/>
                  <a:gd name="T42" fmla="*/ 14 w 166"/>
                  <a:gd name="T43" fmla="*/ 64 h 167"/>
                  <a:gd name="T44" fmla="*/ 21 w 166"/>
                  <a:gd name="T45" fmla="*/ 78 h 167"/>
                  <a:gd name="T46" fmla="*/ 28 w 166"/>
                  <a:gd name="T47" fmla="*/ 93 h 167"/>
                  <a:gd name="T48" fmla="*/ 38 w 166"/>
                  <a:gd name="T49" fmla="*/ 105 h 167"/>
                  <a:gd name="T50" fmla="*/ 50 w 166"/>
                  <a:gd name="T51" fmla="*/ 117 h 167"/>
                  <a:gd name="T52" fmla="*/ 62 w 166"/>
                  <a:gd name="T53" fmla="*/ 128 h 167"/>
                  <a:gd name="T54" fmla="*/ 73 w 166"/>
                  <a:gd name="T55" fmla="*/ 138 h 167"/>
                  <a:gd name="T56" fmla="*/ 88 w 166"/>
                  <a:gd name="T57" fmla="*/ 145 h 167"/>
                  <a:gd name="T58" fmla="*/ 102 w 166"/>
                  <a:gd name="T59" fmla="*/ 152 h 167"/>
                  <a:gd name="T60" fmla="*/ 116 w 166"/>
                  <a:gd name="T61" fmla="*/ 157 h 167"/>
                  <a:gd name="T62" fmla="*/ 133 w 166"/>
                  <a:gd name="T63" fmla="*/ 162 h 167"/>
                  <a:gd name="T64" fmla="*/ 149 w 166"/>
                  <a:gd name="T65" fmla="*/ 164 h 167"/>
                  <a:gd name="T66" fmla="*/ 166 w 166"/>
                  <a:gd name="T67" fmla="*/ 167 h 167"/>
                  <a:gd name="T68" fmla="*/ 166 w 166"/>
                  <a:gd name="T69" fmla="*/ 145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166" y="145"/>
                    </a:moveTo>
                    <a:lnTo>
                      <a:pt x="152" y="145"/>
                    </a:lnTo>
                    <a:lnTo>
                      <a:pt x="138" y="143"/>
                    </a:lnTo>
                    <a:lnTo>
                      <a:pt x="123" y="140"/>
                    </a:lnTo>
                    <a:lnTo>
                      <a:pt x="109" y="133"/>
                    </a:lnTo>
                    <a:lnTo>
                      <a:pt x="97" y="128"/>
                    </a:lnTo>
                    <a:lnTo>
                      <a:pt x="85" y="121"/>
                    </a:lnTo>
                    <a:lnTo>
                      <a:pt x="73" y="112"/>
                    </a:lnTo>
                    <a:lnTo>
                      <a:pt x="64" y="102"/>
                    </a:lnTo>
                    <a:lnTo>
                      <a:pt x="55" y="93"/>
                    </a:lnTo>
                    <a:lnTo>
                      <a:pt x="45" y="81"/>
                    </a:lnTo>
                    <a:lnTo>
                      <a:pt x="38" y="69"/>
                    </a:lnTo>
                    <a:lnTo>
                      <a:pt x="33" y="57"/>
                    </a:lnTo>
                    <a:lnTo>
                      <a:pt x="26" y="43"/>
                    </a:lnTo>
                    <a:lnTo>
                      <a:pt x="24" y="29"/>
                    </a:lnTo>
                    <a:lnTo>
                      <a:pt x="21" y="14"/>
                    </a:lnTo>
                    <a:lnTo>
                      <a:pt x="21" y="0"/>
                    </a:lnTo>
                    <a:lnTo>
                      <a:pt x="0" y="0"/>
                    </a:lnTo>
                    <a:lnTo>
                      <a:pt x="2" y="17"/>
                    </a:lnTo>
                    <a:lnTo>
                      <a:pt x="5" y="33"/>
                    </a:lnTo>
                    <a:lnTo>
                      <a:pt x="9" y="50"/>
                    </a:lnTo>
                    <a:lnTo>
                      <a:pt x="14" y="64"/>
                    </a:lnTo>
                    <a:lnTo>
                      <a:pt x="21" y="78"/>
                    </a:lnTo>
                    <a:lnTo>
                      <a:pt x="28" y="93"/>
                    </a:lnTo>
                    <a:lnTo>
                      <a:pt x="38" y="105"/>
                    </a:lnTo>
                    <a:lnTo>
                      <a:pt x="50" y="117"/>
                    </a:lnTo>
                    <a:lnTo>
                      <a:pt x="62" y="128"/>
                    </a:lnTo>
                    <a:lnTo>
                      <a:pt x="73" y="138"/>
                    </a:lnTo>
                    <a:lnTo>
                      <a:pt x="88" y="145"/>
                    </a:lnTo>
                    <a:lnTo>
                      <a:pt x="102" y="152"/>
                    </a:lnTo>
                    <a:lnTo>
                      <a:pt x="116" y="157"/>
                    </a:lnTo>
                    <a:lnTo>
                      <a:pt x="133" y="162"/>
                    </a:lnTo>
                    <a:lnTo>
                      <a:pt x="149" y="164"/>
                    </a:lnTo>
                    <a:lnTo>
                      <a:pt x="166" y="167"/>
                    </a:lnTo>
                    <a:lnTo>
                      <a:pt x="166" y="145"/>
                    </a:lnTo>
                    <a:close/>
                  </a:path>
                </a:pathLst>
              </a:custGeom>
              <a:solidFill>
                <a:srgbClr val="C00000"/>
              </a:solidFill>
              <a:ln w="9525">
                <a:solidFill>
                  <a:srgbClr val="C00000"/>
                </a:solidFill>
                <a:round/>
                <a:headEnd/>
                <a:tailEnd/>
              </a:ln>
            </p:spPr>
            <p:txBody>
              <a:bodyPr/>
              <a:lstStyle/>
              <a:p>
                <a:endParaRPr lang="de-DE"/>
              </a:p>
            </p:txBody>
          </p:sp>
          <p:sp>
            <p:nvSpPr>
              <p:cNvPr id="42072" name="Freeform 131"/>
              <p:cNvSpPr>
                <a:spLocks/>
              </p:cNvSpPr>
              <p:nvPr/>
            </p:nvSpPr>
            <p:spPr bwMode="auto">
              <a:xfrm>
                <a:off x="4051" y="3000"/>
                <a:ext cx="166" cy="167"/>
              </a:xfrm>
              <a:custGeom>
                <a:avLst/>
                <a:gdLst>
                  <a:gd name="T0" fmla="*/ 147 w 166"/>
                  <a:gd name="T1" fmla="*/ 0 h 167"/>
                  <a:gd name="T2" fmla="*/ 147 w 166"/>
                  <a:gd name="T3" fmla="*/ 14 h 167"/>
                  <a:gd name="T4" fmla="*/ 145 w 166"/>
                  <a:gd name="T5" fmla="*/ 29 h 167"/>
                  <a:gd name="T6" fmla="*/ 140 w 166"/>
                  <a:gd name="T7" fmla="*/ 43 h 167"/>
                  <a:gd name="T8" fmla="*/ 135 w 166"/>
                  <a:gd name="T9" fmla="*/ 57 h 167"/>
                  <a:gd name="T10" fmla="*/ 131 w 166"/>
                  <a:gd name="T11" fmla="*/ 69 h 167"/>
                  <a:gd name="T12" fmla="*/ 124 w 166"/>
                  <a:gd name="T13" fmla="*/ 81 h 167"/>
                  <a:gd name="T14" fmla="*/ 114 w 166"/>
                  <a:gd name="T15" fmla="*/ 93 h 167"/>
                  <a:gd name="T16" fmla="*/ 105 w 166"/>
                  <a:gd name="T17" fmla="*/ 102 h 167"/>
                  <a:gd name="T18" fmla="*/ 95 w 166"/>
                  <a:gd name="T19" fmla="*/ 112 h 167"/>
                  <a:gd name="T20" fmla="*/ 83 w 166"/>
                  <a:gd name="T21" fmla="*/ 121 h 167"/>
                  <a:gd name="T22" fmla="*/ 71 w 166"/>
                  <a:gd name="T23" fmla="*/ 128 h 167"/>
                  <a:gd name="T24" fmla="*/ 57 w 166"/>
                  <a:gd name="T25" fmla="*/ 133 h 167"/>
                  <a:gd name="T26" fmla="*/ 45 w 166"/>
                  <a:gd name="T27" fmla="*/ 140 h 167"/>
                  <a:gd name="T28" fmla="*/ 31 w 166"/>
                  <a:gd name="T29" fmla="*/ 143 h 167"/>
                  <a:gd name="T30" fmla="*/ 17 w 166"/>
                  <a:gd name="T31" fmla="*/ 145 h 167"/>
                  <a:gd name="T32" fmla="*/ 0 w 166"/>
                  <a:gd name="T33" fmla="*/ 145 h 167"/>
                  <a:gd name="T34" fmla="*/ 0 w 166"/>
                  <a:gd name="T35" fmla="*/ 167 h 167"/>
                  <a:gd name="T36" fmla="*/ 17 w 166"/>
                  <a:gd name="T37" fmla="*/ 164 h 167"/>
                  <a:gd name="T38" fmla="*/ 33 w 166"/>
                  <a:gd name="T39" fmla="*/ 162 h 167"/>
                  <a:gd name="T40" fmla="*/ 50 w 166"/>
                  <a:gd name="T41" fmla="*/ 157 h 167"/>
                  <a:gd name="T42" fmla="*/ 64 w 166"/>
                  <a:gd name="T43" fmla="*/ 152 h 167"/>
                  <a:gd name="T44" fmla="*/ 81 w 166"/>
                  <a:gd name="T45" fmla="*/ 145 h 167"/>
                  <a:gd name="T46" fmla="*/ 93 w 166"/>
                  <a:gd name="T47" fmla="*/ 138 h 167"/>
                  <a:gd name="T48" fmla="*/ 107 w 166"/>
                  <a:gd name="T49" fmla="*/ 128 h 167"/>
                  <a:gd name="T50" fmla="*/ 119 w 166"/>
                  <a:gd name="T51" fmla="*/ 117 h 167"/>
                  <a:gd name="T52" fmla="*/ 128 w 166"/>
                  <a:gd name="T53" fmla="*/ 105 h 167"/>
                  <a:gd name="T54" fmla="*/ 138 w 166"/>
                  <a:gd name="T55" fmla="*/ 93 h 167"/>
                  <a:gd name="T56" fmla="*/ 147 w 166"/>
                  <a:gd name="T57" fmla="*/ 78 h 167"/>
                  <a:gd name="T58" fmla="*/ 154 w 166"/>
                  <a:gd name="T59" fmla="*/ 64 h 167"/>
                  <a:gd name="T60" fmla="*/ 159 w 166"/>
                  <a:gd name="T61" fmla="*/ 50 h 167"/>
                  <a:gd name="T62" fmla="*/ 164 w 166"/>
                  <a:gd name="T63" fmla="*/ 33 h 167"/>
                  <a:gd name="T64" fmla="*/ 166 w 166"/>
                  <a:gd name="T65" fmla="*/ 17 h 167"/>
                  <a:gd name="T66" fmla="*/ 166 w 166"/>
                  <a:gd name="T67" fmla="*/ 0 h 167"/>
                  <a:gd name="T68" fmla="*/ 147 w 166"/>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147" y="0"/>
                    </a:moveTo>
                    <a:lnTo>
                      <a:pt x="147" y="14"/>
                    </a:lnTo>
                    <a:lnTo>
                      <a:pt x="145" y="29"/>
                    </a:lnTo>
                    <a:lnTo>
                      <a:pt x="140" y="43"/>
                    </a:lnTo>
                    <a:lnTo>
                      <a:pt x="135" y="57"/>
                    </a:lnTo>
                    <a:lnTo>
                      <a:pt x="131" y="69"/>
                    </a:lnTo>
                    <a:lnTo>
                      <a:pt x="124" y="81"/>
                    </a:lnTo>
                    <a:lnTo>
                      <a:pt x="114" y="93"/>
                    </a:lnTo>
                    <a:lnTo>
                      <a:pt x="105" y="102"/>
                    </a:lnTo>
                    <a:lnTo>
                      <a:pt x="95" y="112"/>
                    </a:lnTo>
                    <a:lnTo>
                      <a:pt x="83" y="121"/>
                    </a:lnTo>
                    <a:lnTo>
                      <a:pt x="71" y="128"/>
                    </a:lnTo>
                    <a:lnTo>
                      <a:pt x="57" y="133"/>
                    </a:lnTo>
                    <a:lnTo>
                      <a:pt x="45" y="140"/>
                    </a:lnTo>
                    <a:lnTo>
                      <a:pt x="31" y="143"/>
                    </a:lnTo>
                    <a:lnTo>
                      <a:pt x="17" y="145"/>
                    </a:lnTo>
                    <a:lnTo>
                      <a:pt x="0" y="145"/>
                    </a:lnTo>
                    <a:lnTo>
                      <a:pt x="0" y="167"/>
                    </a:lnTo>
                    <a:lnTo>
                      <a:pt x="17" y="164"/>
                    </a:lnTo>
                    <a:lnTo>
                      <a:pt x="33" y="162"/>
                    </a:lnTo>
                    <a:lnTo>
                      <a:pt x="50" y="157"/>
                    </a:lnTo>
                    <a:lnTo>
                      <a:pt x="64" y="152"/>
                    </a:lnTo>
                    <a:lnTo>
                      <a:pt x="81" y="145"/>
                    </a:lnTo>
                    <a:lnTo>
                      <a:pt x="93" y="138"/>
                    </a:lnTo>
                    <a:lnTo>
                      <a:pt x="107" y="128"/>
                    </a:lnTo>
                    <a:lnTo>
                      <a:pt x="119" y="117"/>
                    </a:lnTo>
                    <a:lnTo>
                      <a:pt x="128" y="105"/>
                    </a:lnTo>
                    <a:lnTo>
                      <a:pt x="138" y="93"/>
                    </a:lnTo>
                    <a:lnTo>
                      <a:pt x="147" y="78"/>
                    </a:lnTo>
                    <a:lnTo>
                      <a:pt x="154" y="64"/>
                    </a:lnTo>
                    <a:lnTo>
                      <a:pt x="159" y="50"/>
                    </a:lnTo>
                    <a:lnTo>
                      <a:pt x="164" y="33"/>
                    </a:lnTo>
                    <a:lnTo>
                      <a:pt x="166" y="17"/>
                    </a:lnTo>
                    <a:lnTo>
                      <a:pt x="166" y="0"/>
                    </a:lnTo>
                    <a:lnTo>
                      <a:pt x="147" y="0"/>
                    </a:lnTo>
                    <a:close/>
                  </a:path>
                </a:pathLst>
              </a:custGeom>
              <a:solidFill>
                <a:srgbClr val="C00000"/>
              </a:solidFill>
              <a:ln w="9525">
                <a:solidFill>
                  <a:srgbClr val="C00000"/>
                </a:solidFill>
                <a:round/>
                <a:headEnd/>
                <a:tailEnd/>
              </a:ln>
            </p:spPr>
            <p:txBody>
              <a:bodyPr/>
              <a:lstStyle/>
              <a:p>
                <a:endParaRPr lang="de-DE"/>
              </a:p>
            </p:txBody>
          </p:sp>
        </p:grpSp>
        <p:sp>
          <p:nvSpPr>
            <p:cNvPr id="42062" name="Freeform 144"/>
            <p:cNvSpPr>
              <a:spLocks/>
            </p:cNvSpPr>
            <p:nvPr/>
          </p:nvSpPr>
          <p:spPr bwMode="auto">
            <a:xfrm>
              <a:off x="3721" y="2850"/>
              <a:ext cx="107" cy="67"/>
            </a:xfrm>
            <a:custGeom>
              <a:avLst/>
              <a:gdLst>
                <a:gd name="T0" fmla="*/ 29 w 107"/>
                <a:gd name="T1" fmla="*/ 2 h 67"/>
                <a:gd name="T2" fmla="*/ 26 w 107"/>
                <a:gd name="T3" fmla="*/ 2 h 67"/>
                <a:gd name="T4" fmla="*/ 24 w 107"/>
                <a:gd name="T5" fmla="*/ 2 h 67"/>
                <a:gd name="T6" fmla="*/ 24 w 107"/>
                <a:gd name="T7" fmla="*/ 2 h 67"/>
                <a:gd name="T8" fmla="*/ 24 w 107"/>
                <a:gd name="T9" fmla="*/ 5 h 67"/>
                <a:gd name="T10" fmla="*/ 24 w 107"/>
                <a:gd name="T11" fmla="*/ 5 h 67"/>
                <a:gd name="T12" fmla="*/ 24 w 107"/>
                <a:gd name="T13" fmla="*/ 7 h 67"/>
                <a:gd name="T14" fmla="*/ 24 w 107"/>
                <a:gd name="T15" fmla="*/ 10 h 67"/>
                <a:gd name="T16" fmla="*/ 24 w 107"/>
                <a:gd name="T17" fmla="*/ 12 h 67"/>
                <a:gd name="T18" fmla="*/ 48 w 107"/>
                <a:gd name="T19" fmla="*/ 10 h 67"/>
                <a:gd name="T20" fmla="*/ 48 w 107"/>
                <a:gd name="T21" fmla="*/ 5 h 67"/>
                <a:gd name="T22" fmla="*/ 45 w 107"/>
                <a:gd name="T23" fmla="*/ 5 h 67"/>
                <a:gd name="T24" fmla="*/ 43 w 107"/>
                <a:gd name="T25" fmla="*/ 2 h 67"/>
                <a:gd name="T26" fmla="*/ 43 w 107"/>
                <a:gd name="T27" fmla="*/ 2 h 67"/>
                <a:gd name="T28" fmla="*/ 38 w 107"/>
                <a:gd name="T29" fmla="*/ 2 h 67"/>
                <a:gd name="T30" fmla="*/ 69 w 107"/>
                <a:gd name="T31" fmla="*/ 0 h 67"/>
                <a:gd name="T32" fmla="*/ 67 w 107"/>
                <a:gd name="T33" fmla="*/ 2 h 67"/>
                <a:gd name="T34" fmla="*/ 64 w 107"/>
                <a:gd name="T35" fmla="*/ 2 h 67"/>
                <a:gd name="T36" fmla="*/ 62 w 107"/>
                <a:gd name="T37" fmla="*/ 2 h 67"/>
                <a:gd name="T38" fmla="*/ 62 w 107"/>
                <a:gd name="T39" fmla="*/ 5 h 67"/>
                <a:gd name="T40" fmla="*/ 62 w 107"/>
                <a:gd name="T41" fmla="*/ 5 h 67"/>
                <a:gd name="T42" fmla="*/ 62 w 107"/>
                <a:gd name="T43" fmla="*/ 7 h 67"/>
                <a:gd name="T44" fmla="*/ 62 w 107"/>
                <a:gd name="T45" fmla="*/ 10 h 67"/>
                <a:gd name="T46" fmla="*/ 62 w 107"/>
                <a:gd name="T47" fmla="*/ 10 h 67"/>
                <a:gd name="T48" fmla="*/ 90 w 107"/>
                <a:gd name="T49" fmla="*/ 12 h 67"/>
                <a:gd name="T50" fmla="*/ 90 w 107"/>
                <a:gd name="T51" fmla="*/ 10 h 67"/>
                <a:gd name="T52" fmla="*/ 93 w 107"/>
                <a:gd name="T53" fmla="*/ 7 h 67"/>
                <a:gd name="T54" fmla="*/ 93 w 107"/>
                <a:gd name="T55" fmla="*/ 5 h 67"/>
                <a:gd name="T56" fmla="*/ 93 w 107"/>
                <a:gd name="T57" fmla="*/ 5 h 67"/>
                <a:gd name="T58" fmla="*/ 90 w 107"/>
                <a:gd name="T59" fmla="*/ 2 h 67"/>
                <a:gd name="T60" fmla="*/ 90 w 107"/>
                <a:gd name="T61" fmla="*/ 2 h 67"/>
                <a:gd name="T62" fmla="*/ 88 w 107"/>
                <a:gd name="T63" fmla="*/ 2 h 67"/>
                <a:gd name="T64" fmla="*/ 86 w 107"/>
                <a:gd name="T65" fmla="*/ 2 h 67"/>
                <a:gd name="T66" fmla="*/ 107 w 107"/>
                <a:gd name="T67" fmla="*/ 2 h 67"/>
                <a:gd name="T68" fmla="*/ 102 w 107"/>
                <a:gd name="T69" fmla="*/ 2 h 67"/>
                <a:gd name="T70" fmla="*/ 97 w 107"/>
                <a:gd name="T71" fmla="*/ 7 h 67"/>
                <a:gd name="T72" fmla="*/ 74 w 107"/>
                <a:gd name="T73" fmla="*/ 67 h 67"/>
                <a:gd name="T74" fmla="*/ 36 w 107"/>
                <a:gd name="T75" fmla="*/ 67 h 67"/>
                <a:gd name="T76" fmla="*/ 12 w 107"/>
                <a:gd name="T77" fmla="*/ 10 h 67"/>
                <a:gd name="T78" fmla="*/ 10 w 107"/>
                <a:gd name="T79" fmla="*/ 7 h 67"/>
                <a:gd name="T80" fmla="*/ 7 w 107"/>
                <a:gd name="T81" fmla="*/ 5 h 67"/>
                <a:gd name="T82" fmla="*/ 7 w 107"/>
                <a:gd name="T83" fmla="*/ 2 h 67"/>
                <a:gd name="T84" fmla="*/ 5 w 107"/>
                <a:gd name="T85" fmla="*/ 2 h 67"/>
                <a:gd name="T86" fmla="*/ 0 w 107"/>
                <a:gd name="T87" fmla="*/ 2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67"/>
                <a:gd name="T134" fmla="*/ 107 w 107"/>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67">
                  <a:moveTo>
                    <a:pt x="0" y="0"/>
                  </a:moveTo>
                  <a:lnTo>
                    <a:pt x="29" y="0"/>
                  </a:lnTo>
                  <a:lnTo>
                    <a:pt x="29" y="2"/>
                  </a:lnTo>
                  <a:lnTo>
                    <a:pt x="26" y="2"/>
                  </a:lnTo>
                  <a:lnTo>
                    <a:pt x="24" y="2"/>
                  </a:lnTo>
                  <a:lnTo>
                    <a:pt x="24" y="5"/>
                  </a:lnTo>
                  <a:lnTo>
                    <a:pt x="24" y="7"/>
                  </a:lnTo>
                  <a:lnTo>
                    <a:pt x="24" y="10"/>
                  </a:lnTo>
                  <a:lnTo>
                    <a:pt x="24" y="12"/>
                  </a:lnTo>
                  <a:lnTo>
                    <a:pt x="38" y="50"/>
                  </a:lnTo>
                  <a:lnTo>
                    <a:pt x="52" y="19"/>
                  </a:lnTo>
                  <a:lnTo>
                    <a:pt x="48" y="10"/>
                  </a:lnTo>
                  <a:lnTo>
                    <a:pt x="48" y="7"/>
                  </a:lnTo>
                  <a:lnTo>
                    <a:pt x="48" y="5"/>
                  </a:lnTo>
                  <a:lnTo>
                    <a:pt x="45" y="5"/>
                  </a:lnTo>
                  <a:lnTo>
                    <a:pt x="45" y="2"/>
                  </a:lnTo>
                  <a:lnTo>
                    <a:pt x="43" y="2"/>
                  </a:lnTo>
                  <a:lnTo>
                    <a:pt x="40" y="2"/>
                  </a:lnTo>
                  <a:lnTo>
                    <a:pt x="38" y="2"/>
                  </a:lnTo>
                  <a:lnTo>
                    <a:pt x="38" y="0"/>
                  </a:lnTo>
                  <a:lnTo>
                    <a:pt x="69" y="0"/>
                  </a:lnTo>
                  <a:lnTo>
                    <a:pt x="69" y="2"/>
                  </a:lnTo>
                  <a:lnTo>
                    <a:pt x="67" y="2"/>
                  </a:lnTo>
                  <a:lnTo>
                    <a:pt x="64" y="2"/>
                  </a:lnTo>
                  <a:lnTo>
                    <a:pt x="62" y="2"/>
                  </a:lnTo>
                  <a:lnTo>
                    <a:pt x="62" y="5"/>
                  </a:lnTo>
                  <a:lnTo>
                    <a:pt x="62" y="7"/>
                  </a:lnTo>
                  <a:lnTo>
                    <a:pt x="62" y="10"/>
                  </a:lnTo>
                  <a:lnTo>
                    <a:pt x="76" y="48"/>
                  </a:lnTo>
                  <a:lnTo>
                    <a:pt x="90" y="12"/>
                  </a:lnTo>
                  <a:lnTo>
                    <a:pt x="90" y="10"/>
                  </a:lnTo>
                  <a:lnTo>
                    <a:pt x="93" y="7"/>
                  </a:lnTo>
                  <a:lnTo>
                    <a:pt x="93" y="5"/>
                  </a:lnTo>
                  <a:lnTo>
                    <a:pt x="90" y="5"/>
                  </a:lnTo>
                  <a:lnTo>
                    <a:pt x="90" y="2"/>
                  </a:lnTo>
                  <a:lnTo>
                    <a:pt x="88" y="2"/>
                  </a:lnTo>
                  <a:lnTo>
                    <a:pt x="86" y="2"/>
                  </a:lnTo>
                  <a:lnTo>
                    <a:pt x="86" y="0"/>
                  </a:lnTo>
                  <a:lnTo>
                    <a:pt x="107" y="0"/>
                  </a:lnTo>
                  <a:lnTo>
                    <a:pt x="107" y="2"/>
                  </a:lnTo>
                  <a:lnTo>
                    <a:pt x="105" y="2"/>
                  </a:lnTo>
                  <a:lnTo>
                    <a:pt x="102" y="2"/>
                  </a:lnTo>
                  <a:lnTo>
                    <a:pt x="100" y="5"/>
                  </a:lnTo>
                  <a:lnTo>
                    <a:pt x="97" y="7"/>
                  </a:lnTo>
                  <a:lnTo>
                    <a:pt x="97" y="10"/>
                  </a:lnTo>
                  <a:lnTo>
                    <a:pt x="74" y="67"/>
                  </a:lnTo>
                  <a:lnTo>
                    <a:pt x="71" y="67"/>
                  </a:lnTo>
                  <a:lnTo>
                    <a:pt x="55" y="24"/>
                  </a:lnTo>
                  <a:lnTo>
                    <a:pt x="36" y="67"/>
                  </a:lnTo>
                  <a:lnTo>
                    <a:pt x="33" y="67"/>
                  </a:lnTo>
                  <a:lnTo>
                    <a:pt x="12" y="12"/>
                  </a:lnTo>
                  <a:lnTo>
                    <a:pt x="12" y="10"/>
                  </a:lnTo>
                  <a:lnTo>
                    <a:pt x="10" y="10"/>
                  </a:lnTo>
                  <a:lnTo>
                    <a:pt x="10" y="7"/>
                  </a:lnTo>
                  <a:lnTo>
                    <a:pt x="10" y="5"/>
                  </a:lnTo>
                  <a:lnTo>
                    <a:pt x="7" y="5"/>
                  </a:lnTo>
                  <a:lnTo>
                    <a:pt x="7" y="2"/>
                  </a:lnTo>
                  <a:lnTo>
                    <a:pt x="5" y="2"/>
                  </a:lnTo>
                  <a:lnTo>
                    <a:pt x="2"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3" name="Freeform 145"/>
            <p:cNvSpPr>
              <a:spLocks/>
            </p:cNvSpPr>
            <p:nvPr/>
          </p:nvSpPr>
          <p:spPr bwMode="auto">
            <a:xfrm>
              <a:off x="3840" y="2879"/>
              <a:ext cx="26" cy="66"/>
            </a:xfrm>
            <a:custGeom>
              <a:avLst/>
              <a:gdLst>
                <a:gd name="T0" fmla="*/ 16 w 26"/>
                <a:gd name="T1" fmla="*/ 0 h 66"/>
                <a:gd name="T2" fmla="*/ 16 w 26"/>
                <a:gd name="T3" fmla="*/ 54 h 66"/>
                <a:gd name="T4" fmla="*/ 16 w 26"/>
                <a:gd name="T5" fmla="*/ 57 h 66"/>
                <a:gd name="T6" fmla="*/ 16 w 26"/>
                <a:gd name="T7" fmla="*/ 59 h 66"/>
                <a:gd name="T8" fmla="*/ 16 w 26"/>
                <a:gd name="T9" fmla="*/ 61 h 66"/>
                <a:gd name="T10" fmla="*/ 16 w 26"/>
                <a:gd name="T11" fmla="*/ 61 h 66"/>
                <a:gd name="T12" fmla="*/ 19 w 26"/>
                <a:gd name="T13" fmla="*/ 61 h 66"/>
                <a:gd name="T14" fmla="*/ 19 w 26"/>
                <a:gd name="T15" fmla="*/ 64 h 66"/>
                <a:gd name="T16" fmla="*/ 19 w 26"/>
                <a:gd name="T17" fmla="*/ 64 h 66"/>
                <a:gd name="T18" fmla="*/ 19 w 26"/>
                <a:gd name="T19" fmla="*/ 64 h 66"/>
                <a:gd name="T20" fmla="*/ 21 w 26"/>
                <a:gd name="T21" fmla="*/ 64 h 66"/>
                <a:gd name="T22" fmla="*/ 21 w 26"/>
                <a:gd name="T23" fmla="*/ 64 h 66"/>
                <a:gd name="T24" fmla="*/ 24 w 26"/>
                <a:gd name="T25" fmla="*/ 64 h 66"/>
                <a:gd name="T26" fmla="*/ 26 w 26"/>
                <a:gd name="T27" fmla="*/ 64 h 66"/>
                <a:gd name="T28" fmla="*/ 0 w 26"/>
                <a:gd name="T29" fmla="*/ 66 h 66"/>
                <a:gd name="T30" fmla="*/ 2 w 26"/>
                <a:gd name="T31" fmla="*/ 64 h 66"/>
                <a:gd name="T32" fmla="*/ 5 w 26"/>
                <a:gd name="T33" fmla="*/ 64 h 66"/>
                <a:gd name="T34" fmla="*/ 5 w 26"/>
                <a:gd name="T35" fmla="*/ 64 h 66"/>
                <a:gd name="T36" fmla="*/ 7 w 26"/>
                <a:gd name="T37" fmla="*/ 64 h 66"/>
                <a:gd name="T38" fmla="*/ 7 w 26"/>
                <a:gd name="T39" fmla="*/ 64 h 66"/>
                <a:gd name="T40" fmla="*/ 7 w 26"/>
                <a:gd name="T41" fmla="*/ 64 h 66"/>
                <a:gd name="T42" fmla="*/ 7 w 26"/>
                <a:gd name="T43" fmla="*/ 61 h 66"/>
                <a:gd name="T44" fmla="*/ 9 w 26"/>
                <a:gd name="T45" fmla="*/ 61 h 66"/>
                <a:gd name="T46" fmla="*/ 9 w 26"/>
                <a:gd name="T47" fmla="*/ 61 h 66"/>
                <a:gd name="T48" fmla="*/ 9 w 26"/>
                <a:gd name="T49" fmla="*/ 61 h 66"/>
                <a:gd name="T50" fmla="*/ 9 w 26"/>
                <a:gd name="T51" fmla="*/ 59 h 66"/>
                <a:gd name="T52" fmla="*/ 9 w 26"/>
                <a:gd name="T53" fmla="*/ 57 h 66"/>
                <a:gd name="T54" fmla="*/ 9 w 26"/>
                <a:gd name="T55" fmla="*/ 19 h 66"/>
                <a:gd name="T56" fmla="*/ 9 w 26"/>
                <a:gd name="T57" fmla="*/ 16 h 66"/>
                <a:gd name="T58" fmla="*/ 9 w 26"/>
                <a:gd name="T59" fmla="*/ 14 h 66"/>
                <a:gd name="T60" fmla="*/ 9 w 26"/>
                <a:gd name="T61" fmla="*/ 11 h 66"/>
                <a:gd name="T62" fmla="*/ 9 w 26"/>
                <a:gd name="T63" fmla="*/ 9 h 66"/>
                <a:gd name="T64" fmla="*/ 9 w 26"/>
                <a:gd name="T65" fmla="*/ 9 h 66"/>
                <a:gd name="T66" fmla="*/ 9 w 26"/>
                <a:gd name="T67" fmla="*/ 9 h 66"/>
                <a:gd name="T68" fmla="*/ 7 w 26"/>
                <a:gd name="T69" fmla="*/ 9 h 66"/>
                <a:gd name="T70" fmla="*/ 7 w 26"/>
                <a:gd name="T71" fmla="*/ 7 h 66"/>
                <a:gd name="T72" fmla="*/ 7 w 26"/>
                <a:gd name="T73" fmla="*/ 7 h 66"/>
                <a:gd name="T74" fmla="*/ 7 w 26"/>
                <a:gd name="T75" fmla="*/ 7 h 66"/>
                <a:gd name="T76" fmla="*/ 7 w 26"/>
                <a:gd name="T77" fmla="*/ 7 h 66"/>
                <a:gd name="T78" fmla="*/ 5 w 26"/>
                <a:gd name="T79" fmla="*/ 7 h 66"/>
                <a:gd name="T80" fmla="*/ 5 w 26"/>
                <a:gd name="T81" fmla="*/ 7 h 66"/>
                <a:gd name="T82" fmla="*/ 2 w 26"/>
                <a:gd name="T83" fmla="*/ 7 h 66"/>
                <a:gd name="T84" fmla="*/ 2 w 26"/>
                <a:gd name="T85" fmla="*/ 9 h 66"/>
                <a:gd name="T86" fmla="*/ 0 w 26"/>
                <a:gd name="T87" fmla="*/ 9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
                <a:gd name="T133" fmla="*/ 0 h 66"/>
                <a:gd name="T134" fmla="*/ 26 w 26"/>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 h="66">
                  <a:moveTo>
                    <a:pt x="0" y="7"/>
                  </a:moveTo>
                  <a:lnTo>
                    <a:pt x="16" y="0"/>
                  </a:lnTo>
                  <a:lnTo>
                    <a:pt x="16" y="54"/>
                  </a:lnTo>
                  <a:lnTo>
                    <a:pt x="16" y="57"/>
                  </a:lnTo>
                  <a:lnTo>
                    <a:pt x="16" y="59"/>
                  </a:lnTo>
                  <a:lnTo>
                    <a:pt x="16" y="61"/>
                  </a:lnTo>
                  <a:lnTo>
                    <a:pt x="19" y="61"/>
                  </a:lnTo>
                  <a:lnTo>
                    <a:pt x="19" y="64"/>
                  </a:lnTo>
                  <a:lnTo>
                    <a:pt x="21" y="64"/>
                  </a:lnTo>
                  <a:lnTo>
                    <a:pt x="24" y="64"/>
                  </a:lnTo>
                  <a:lnTo>
                    <a:pt x="26" y="64"/>
                  </a:lnTo>
                  <a:lnTo>
                    <a:pt x="26" y="66"/>
                  </a:lnTo>
                  <a:lnTo>
                    <a:pt x="0" y="66"/>
                  </a:lnTo>
                  <a:lnTo>
                    <a:pt x="0" y="64"/>
                  </a:lnTo>
                  <a:lnTo>
                    <a:pt x="2" y="64"/>
                  </a:lnTo>
                  <a:lnTo>
                    <a:pt x="5" y="64"/>
                  </a:lnTo>
                  <a:lnTo>
                    <a:pt x="7" y="64"/>
                  </a:lnTo>
                  <a:lnTo>
                    <a:pt x="7" y="61"/>
                  </a:lnTo>
                  <a:lnTo>
                    <a:pt x="9" y="61"/>
                  </a:lnTo>
                  <a:lnTo>
                    <a:pt x="9" y="59"/>
                  </a:lnTo>
                  <a:lnTo>
                    <a:pt x="9" y="57"/>
                  </a:lnTo>
                  <a:lnTo>
                    <a:pt x="9" y="54"/>
                  </a:lnTo>
                  <a:lnTo>
                    <a:pt x="9" y="19"/>
                  </a:lnTo>
                  <a:lnTo>
                    <a:pt x="9" y="16"/>
                  </a:lnTo>
                  <a:lnTo>
                    <a:pt x="9" y="14"/>
                  </a:lnTo>
                  <a:lnTo>
                    <a:pt x="9" y="11"/>
                  </a:lnTo>
                  <a:lnTo>
                    <a:pt x="9" y="9"/>
                  </a:lnTo>
                  <a:lnTo>
                    <a:pt x="7" y="9"/>
                  </a:lnTo>
                  <a:lnTo>
                    <a:pt x="7" y="7"/>
                  </a:lnTo>
                  <a:lnTo>
                    <a:pt x="5" y="7"/>
                  </a:lnTo>
                  <a:lnTo>
                    <a:pt x="2" y="7"/>
                  </a:lnTo>
                  <a:lnTo>
                    <a:pt x="2" y="9"/>
                  </a:lnTo>
                  <a:lnTo>
                    <a:pt x="0"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4" name="Freeform 146"/>
            <p:cNvSpPr>
              <a:spLocks/>
            </p:cNvSpPr>
            <p:nvPr/>
          </p:nvSpPr>
          <p:spPr bwMode="auto">
            <a:xfrm>
              <a:off x="3821" y="3164"/>
              <a:ext cx="104" cy="69"/>
            </a:xfrm>
            <a:custGeom>
              <a:avLst/>
              <a:gdLst>
                <a:gd name="T0" fmla="*/ 26 w 104"/>
                <a:gd name="T1" fmla="*/ 3 h 69"/>
                <a:gd name="T2" fmla="*/ 24 w 104"/>
                <a:gd name="T3" fmla="*/ 5 h 69"/>
                <a:gd name="T4" fmla="*/ 21 w 104"/>
                <a:gd name="T5" fmla="*/ 5 h 69"/>
                <a:gd name="T6" fmla="*/ 21 w 104"/>
                <a:gd name="T7" fmla="*/ 5 h 69"/>
                <a:gd name="T8" fmla="*/ 21 w 104"/>
                <a:gd name="T9" fmla="*/ 7 h 69"/>
                <a:gd name="T10" fmla="*/ 21 w 104"/>
                <a:gd name="T11" fmla="*/ 7 h 69"/>
                <a:gd name="T12" fmla="*/ 21 w 104"/>
                <a:gd name="T13" fmla="*/ 10 h 69"/>
                <a:gd name="T14" fmla="*/ 21 w 104"/>
                <a:gd name="T15" fmla="*/ 12 h 69"/>
                <a:gd name="T16" fmla="*/ 21 w 104"/>
                <a:gd name="T17" fmla="*/ 14 h 69"/>
                <a:gd name="T18" fmla="*/ 47 w 104"/>
                <a:gd name="T19" fmla="*/ 10 h 69"/>
                <a:gd name="T20" fmla="*/ 45 w 104"/>
                <a:gd name="T21" fmla="*/ 7 h 69"/>
                <a:gd name="T22" fmla="*/ 43 w 104"/>
                <a:gd name="T23" fmla="*/ 5 h 69"/>
                <a:gd name="T24" fmla="*/ 40 w 104"/>
                <a:gd name="T25" fmla="*/ 5 h 69"/>
                <a:gd name="T26" fmla="*/ 40 w 104"/>
                <a:gd name="T27" fmla="*/ 5 h 69"/>
                <a:gd name="T28" fmla="*/ 38 w 104"/>
                <a:gd name="T29" fmla="*/ 3 h 69"/>
                <a:gd name="T30" fmla="*/ 66 w 104"/>
                <a:gd name="T31" fmla="*/ 0 h 69"/>
                <a:gd name="T32" fmla="*/ 64 w 104"/>
                <a:gd name="T33" fmla="*/ 5 h 69"/>
                <a:gd name="T34" fmla="*/ 62 w 104"/>
                <a:gd name="T35" fmla="*/ 5 h 69"/>
                <a:gd name="T36" fmla="*/ 59 w 104"/>
                <a:gd name="T37" fmla="*/ 5 h 69"/>
                <a:gd name="T38" fmla="*/ 59 w 104"/>
                <a:gd name="T39" fmla="*/ 7 h 69"/>
                <a:gd name="T40" fmla="*/ 59 w 104"/>
                <a:gd name="T41" fmla="*/ 7 h 69"/>
                <a:gd name="T42" fmla="*/ 59 w 104"/>
                <a:gd name="T43" fmla="*/ 10 h 69"/>
                <a:gd name="T44" fmla="*/ 59 w 104"/>
                <a:gd name="T45" fmla="*/ 10 h 69"/>
                <a:gd name="T46" fmla="*/ 59 w 104"/>
                <a:gd name="T47" fmla="*/ 12 h 69"/>
                <a:gd name="T48" fmla="*/ 88 w 104"/>
                <a:gd name="T49" fmla="*/ 14 h 69"/>
                <a:gd name="T50" fmla="*/ 90 w 104"/>
                <a:gd name="T51" fmla="*/ 10 h 69"/>
                <a:gd name="T52" fmla="*/ 90 w 104"/>
                <a:gd name="T53" fmla="*/ 10 h 69"/>
                <a:gd name="T54" fmla="*/ 90 w 104"/>
                <a:gd name="T55" fmla="*/ 7 h 69"/>
                <a:gd name="T56" fmla="*/ 90 w 104"/>
                <a:gd name="T57" fmla="*/ 5 h 69"/>
                <a:gd name="T58" fmla="*/ 88 w 104"/>
                <a:gd name="T59" fmla="*/ 5 h 69"/>
                <a:gd name="T60" fmla="*/ 88 w 104"/>
                <a:gd name="T61" fmla="*/ 5 h 69"/>
                <a:gd name="T62" fmla="*/ 85 w 104"/>
                <a:gd name="T63" fmla="*/ 5 h 69"/>
                <a:gd name="T64" fmla="*/ 83 w 104"/>
                <a:gd name="T65" fmla="*/ 3 h 69"/>
                <a:gd name="T66" fmla="*/ 104 w 104"/>
                <a:gd name="T67" fmla="*/ 3 h 69"/>
                <a:gd name="T68" fmla="*/ 100 w 104"/>
                <a:gd name="T69" fmla="*/ 5 h 69"/>
                <a:gd name="T70" fmla="*/ 95 w 104"/>
                <a:gd name="T71" fmla="*/ 10 h 69"/>
                <a:gd name="T72" fmla="*/ 71 w 104"/>
                <a:gd name="T73" fmla="*/ 69 h 69"/>
                <a:gd name="T74" fmla="*/ 33 w 104"/>
                <a:gd name="T75" fmla="*/ 69 h 69"/>
                <a:gd name="T76" fmla="*/ 9 w 104"/>
                <a:gd name="T77" fmla="*/ 12 h 69"/>
                <a:gd name="T78" fmla="*/ 7 w 104"/>
                <a:gd name="T79" fmla="*/ 10 h 69"/>
                <a:gd name="T80" fmla="*/ 5 w 104"/>
                <a:gd name="T81" fmla="*/ 7 h 69"/>
                <a:gd name="T82" fmla="*/ 5 w 104"/>
                <a:gd name="T83" fmla="*/ 5 h 69"/>
                <a:gd name="T84" fmla="*/ 2 w 104"/>
                <a:gd name="T85" fmla="*/ 5 h 69"/>
                <a:gd name="T86" fmla="*/ 0 w 104"/>
                <a:gd name="T87" fmla="*/ 3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69"/>
                <a:gd name="T134" fmla="*/ 104 w 104"/>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69">
                  <a:moveTo>
                    <a:pt x="0" y="0"/>
                  </a:moveTo>
                  <a:lnTo>
                    <a:pt x="26" y="0"/>
                  </a:lnTo>
                  <a:lnTo>
                    <a:pt x="26" y="3"/>
                  </a:lnTo>
                  <a:lnTo>
                    <a:pt x="26" y="5"/>
                  </a:lnTo>
                  <a:lnTo>
                    <a:pt x="24" y="5"/>
                  </a:lnTo>
                  <a:lnTo>
                    <a:pt x="21" y="5"/>
                  </a:lnTo>
                  <a:lnTo>
                    <a:pt x="21" y="7"/>
                  </a:lnTo>
                  <a:lnTo>
                    <a:pt x="21" y="10"/>
                  </a:lnTo>
                  <a:lnTo>
                    <a:pt x="21" y="12"/>
                  </a:lnTo>
                  <a:lnTo>
                    <a:pt x="21" y="14"/>
                  </a:lnTo>
                  <a:lnTo>
                    <a:pt x="35" y="53"/>
                  </a:lnTo>
                  <a:lnTo>
                    <a:pt x="50" y="22"/>
                  </a:lnTo>
                  <a:lnTo>
                    <a:pt x="47" y="10"/>
                  </a:lnTo>
                  <a:lnTo>
                    <a:pt x="45" y="10"/>
                  </a:lnTo>
                  <a:lnTo>
                    <a:pt x="45" y="7"/>
                  </a:lnTo>
                  <a:lnTo>
                    <a:pt x="43" y="7"/>
                  </a:lnTo>
                  <a:lnTo>
                    <a:pt x="43" y="5"/>
                  </a:lnTo>
                  <a:lnTo>
                    <a:pt x="40" y="5"/>
                  </a:lnTo>
                  <a:lnTo>
                    <a:pt x="38" y="5"/>
                  </a:lnTo>
                  <a:lnTo>
                    <a:pt x="38" y="3"/>
                  </a:lnTo>
                  <a:lnTo>
                    <a:pt x="35" y="3"/>
                  </a:lnTo>
                  <a:lnTo>
                    <a:pt x="35" y="0"/>
                  </a:lnTo>
                  <a:lnTo>
                    <a:pt x="66" y="0"/>
                  </a:lnTo>
                  <a:lnTo>
                    <a:pt x="66" y="3"/>
                  </a:lnTo>
                  <a:lnTo>
                    <a:pt x="64" y="5"/>
                  </a:lnTo>
                  <a:lnTo>
                    <a:pt x="62" y="5"/>
                  </a:lnTo>
                  <a:lnTo>
                    <a:pt x="59" y="5"/>
                  </a:lnTo>
                  <a:lnTo>
                    <a:pt x="59" y="7"/>
                  </a:lnTo>
                  <a:lnTo>
                    <a:pt x="59" y="10"/>
                  </a:lnTo>
                  <a:lnTo>
                    <a:pt x="59" y="12"/>
                  </a:lnTo>
                  <a:lnTo>
                    <a:pt x="73" y="50"/>
                  </a:lnTo>
                  <a:lnTo>
                    <a:pt x="88" y="14"/>
                  </a:lnTo>
                  <a:lnTo>
                    <a:pt x="88" y="12"/>
                  </a:lnTo>
                  <a:lnTo>
                    <a:pt x="90" y="10"/>
                  </a:lnTo>
                  <a:lnTo>
                    <a:pt x="90" y="7"/>
                  </a:lnTo>
                  <a:lnTo>
                    <a:pt x="90" y="5"/>
                  </a:lnTo>
                  <a:lnTo>
                    <a:pt x="88" y="5"/>
                  </a:lnTo>
                  <a:lnTo>
                    <a:pt x="85" y="5"/>
                  </a:lnTo>
                  <a:lnTo>
                    <a:pt x="85" y="3"/>
                  </a:lnTo>
                  <a:lnTo>
                    <a:pt x="83" y="3"/>
                  </a:lnTo>
                  <a:lnTo>
                    <a:pt x="83" y="0"/>
                  </a:lnTo>
                  <a:lnTo>
                    <a:pt x="104" y="0"/>
                  </a:lnTo>
                  <a:lnTo>
                    <a:pt x="104" y="3"/>
                  </a:lnTo>
                  <a:lnTo>
                    <a:pt x="102" y="5"/>
                  </a:lnTo>
                  <a:lnTo>
                    <a:pt x="100" y="5"/>
                  </a:lnTo>
                  <a:lnTo>
                    <a:pt x="97" y="7"/>
                  </a:lnTo>
                  <a:lnTo>
                    <a:pt x="95" y="10"/>
                  </a:lnTo>
                  <a:lnTo>
                    <a:pt x="95" y="12"/>
                  </a:lnTo>
                  <a:lnTo>
                    <a:pt x="71" y="69"/>
                  </a:lnTo>
                  <a:lnTo>
                    <a:pt x="69" y="69"/>
                  </a:lnTo>
                  <a:lnTo>
                    <a:pt x="52" y="26"/>
                  </a:lnTo>
                  <a:lnTo>
                    <a:pt x="33" y="69"/>
                  </a:lnTo>
                  <a:lnTo>
                    <a:pt x="31" y="69"/>
                  </a:lnTo>
                  <a:lnTo>
                    <a:pt x="9" y="14"/>
                  </a:lnTo>
                  <a:lnTo>
                    <a:pt x="9" y="12"/>
                  </a:lnTo>
                  <a:lnTo>
                    <a:pt x="7" y="10"/>
                  </a:lnTo>
                  <a:lnTo>
                    <a:pt x="7" y="7"/>
                  </a:lnTo>
                  <a:lnTo>
                    <a:pt x="5" y="7"/>
                  </a:lnTo>
                  <a:lnTo>
                    <a:pt x="5" y="5"/>
                  </a:lnTo>
                  <a:lnTo>
                    <a:pt x="2" y="5"/>
                  </a:lnTo>
                  <a:lnTo>
                    <a:pt x="0"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5" name="Freeform 147"/>
            <p:cNvSpPr>
              <a:spLocks/>
            </p:cNvSpPr>
            <p:nvPr/>
          </p:nvSpPr>
          <p:spPr bwMode="auto">
            <a:xfrm>
              <a:off x="3928" y="3195"/>
              <a:ext cx="45" cy="67"/>
            </a:xfrm>
            <a:custGeom>
              <a:avLst/>
              <a:gdLst>
                <a:gd name="T0" fmla="*/ 0 w 45"/>
                <a:gd name="T1" fmla="*/ 67 h 67"/>
                <a:gd name="T2" fmla="*/ 9 w 45"/>
                <a:gd name="T3" fmla="*/ 57 h 67"/>
                <a:gd name="T4" fmla="*/ 19 w 45"/>
                <a:gd name="T5" fmla="*/ 48 h 67"/>
                <a:gd name="T6" fmla="*/ 23 w 45"/>
                <a:gd name="T7" fmla="*/ 38 h 67"/>
                <a:gd name="T8" fmla="*/ 28 w 45"/>
                <a:gd name="T9" fmla="*/ 31 h 67"/>
                <a:gd name="T10" fmla="*/ 30 w 45"/>
                <a:gd name="T11" fmla="*/ 26 h 67"/>
                <a:gd name="T12" fmla="*/ 30 w 45"/>
                <a:gd name="T13" fmla="*/ 19 h 67"/>
                <a:gd name="T14" fmla="*/ 30 w 45"/>
                <a:gd name="T15" fmla="*/ 14 h 67"/>
                <a:gd name="T16" fmla="*/ 28 w 45"/>
                <a:gd name="T17" fmla="*/ 12 h 67"/>
                <a:gd name="T18" fmla="*/ 26 w 45"/>
                <a:gd name="T19" fmla="*/ 10 h 67"/>
                <a:gd name="T20" fmla="*/ 23 w 45"/>
                <a:gd name="T21" fmla="*/ 7 h 67"/>
                <a:gd name="T22" fmla="*/ 19 w 45"/>
                <a:gd name="T23" fmla="*/ 7 h 67"/>
                <a:gd name="T24" fmla="*/ 14 w 45"/>
                <a:gd name="T25" fmla="*/ 7 h 67"/>
                <a:gd name="T26" fmla="*/ 12 w 45"/>
                <a:gd name="T27" fmla="*/ 7 h 67"/>
                <a:gd name="T28" fmla="*/ 9 w 45"/>
                <a:gd name="T29" fmla="*/ 10 h 67"/>
                <a:gd name="T30" fmla="*/ 7 w 45"/>
                <a:gd name="T31" fmla="*/ 12 h 67"/>
                <a:gd name="T32" fmla="*/ 4 w 45"/>
                <a:gd name="T33" fmla="*/ 17 h 67"/>
                <a:gd name="T34" fmla="*/ 2 w 45"/>
                <a:gd name="T35" fmla="*/ 17 h 67"/>
                <a:gd name="T36" fmla="*/ 4 w 45"/>
                <a:gd name="T37" fmla="*/ 10 h 67"/>
                <a:gd name="T38" fmla="*/ 7 w 45"/>
                <a:gd name="T39" fmla="*/ 5 h 67"/>
                <a:gd name="T40" fmla="*/ 12 w 45"/>
                <a:gd name="T41" fmla="*/ 3 h 67"/>
                <a:gd name="T42" fmla="*/ 16 w 45"/>
                <a:gd name="T43" fmla="*/ 0 h 67"/>
                <a:gd name="T44" fmla="*/ 21 w 45"/>
                <a:gd name="T45" fmla="*/ 0 h 67"/>
                <a:gd name="T46" fmla="*/ 26 w 45"/>
                <a:gd name="T47" fmla="*/ 0 h 67"/>
                <a:gd name="T48" fmla="*/ 30 w 45"/>
                <a:gd name="T49" fmla="*/ 3 h 67"/>
                <a:gd name="T50" fmla="*/ 35 w 45"/>
                <a:gd name="T51" fmla="*/ 5 h 67"/>
                <a:gd name="T52" fmla="*/ 38 w 45"/>
                <a:gd name="T53" fmla="*/ 10 h 67"/>
                <a:gd name="T54" fmla="*/ 40 w 45"/>
                <a:gd name="T55" fmla="*/ 14 h 67"/>
                <a:gd name="T56" fmla="*/ 40 w 45"/>
                <a:gd name="T57" fmla="*/ 19 h 67"/>
                <a:gd name="T58" fmla="*/ 38 w 45"/>
                <a:gd name="T59" fmla="*/ 24 h 67"/>
                <a:gd name="T60" fmla="*/ 38 w 45"/>
                <a:gd name="T61" fmla="*/ 26 h 67"/>
                <a:gd name="T62" fmla="*/ 33 w 45"/>
                <a:gd name="T63" fmla="*/ 33 h 67"/>
                <a:gd name="T64" fmla="*/ 30 w 45"/>
                <a:gd name="T65" fmla="*/ 38 h 67"/>
                <a:gd name="T66" fmla="*/ 23 w 45"/>
                <a:gd name="T67" fmla="*/ 45 h 67"/>
                <a:gd name="T68" fmla="*/ 16 w 45"/>
                <a:gd name="T69" fmla="*/ 55 h 67"/>
                <a:gd name="T70" fmla="*/ 12 w 45"/>
                <a:gd name="T71" fmla="*/ 57 h 67"/>
                <a:gd name="T72" fmla="*/ 28 w 45"/>
                <a:gd name="T73" fmla="*/ 60 h 67"/>
                <a:gd name="T74" fmla="*/ 33 w 45"/>
                <a:gd name="T75" fmla="*/ 60 h 67"/>
                <a:gd name="T76" fmla="*/ 35 w 45"/>
                <a:gd name="T77" fmla="*/ 60 h 67"/>
                <a:gd name="T78" fmla="*/ 35 w 45"/>
                <a:gd name="T79" fmla="*/ 57 h 67"/>
                <a:gd name="T80" fmla="*/ 38 w 45"/>
                <a:gd name="T81" fmla="*/ 57 h 67"/>
                <a:gd name="T82" fmla="*/ 40 w 45"/>
                <a:gd name="T83" fmla="*/ 57 h 67"/>
                <a:gd name="T84" fmla="*/ 40 w 45"/>
                <a:gd name="T85" fmla="*/ 57 h 67"/>
                <a:gd name="T86" fmla="*/ 42 w 45"/>
                <a:gd name="T87" fmla="*/ 55 h 67"/>
                <a:gd name="T88" fmla="*/ 45 w 45"/>
                <a:gd name="T89" fmla="*/ 55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67"/>
                <a:gd name="T137" fmla="*/ 45 w 45"/>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67">
                  <a:moveTo>
                    <a:pt x="45" y="55"/>
                  </a:moveTo>
                  <a:lnTo>
                    <a:pt x="40" y="67"/>
                  </a:lnTo>
                  <a:lnTo>
                    <a:pt x="0" y="67"/>
                  </a:lnTo>
                  <a:lnTo>
                    <a:pt x="0" y="64"/>
                  </a:lnTo>
                  <a:lnTo>
                    <a:pt x="4" y="60"/>
                  </a:lnTo>
                  <a:lnTo>
                    <a:pt x="9" y="57"/>
                  </a:lnTo>
                  <a:lnTo>
                    <a:pt x="12" y="55"/>
                  </a:lnTo>
                  <a:lnTo>
                    <a:pt x="14" y="50"/>
                  </a:lnTo>
                  <a:lnTo>
                    <a:pt x="19" y="48"/>
                  </a:lnTo>
                  <a:lnTo>
                    <a:pt x="21" y="45"/>
                  </a:lnTo>
                  <a:lnTo>
                    <a:pt x="23" y="41"/>
                  </a:lnTo>
                  <a:lnTo>
                    <a:pt x="23" y="38"/>
                  </a:lnTo>
                  <a:lnTo>
                    <a:pt x="26" y="36"/>
                  </a:lnTo>
                  <a:lnTo>
                    <a:pt x="28" y="33"/>
                  </a:lnTo>
                  <a:lnTo>
                    <a:pt x="28" y="31"/>
                  </a:lnTo>
                  <a:lnTo>
                    <a:pt x="30" y="29"/>
                  </a:lnTo>
                  <a:lnTo>
                    <a:pt x="30" y="26"/>
                  </a:lnTo>
                  <a:lnTo>
                    <a:pt x="30" y="24"/>
                  </a:lnTo>
                  <a:lnTo>
                    <a:pt x="30" y="22"/>
                  </a:lnTo>
                  <a:lnTo>
                    <a:pt x="30" y="19"/>
                  </a:lnTo>
                  <a:lnTo>
                    <a:pt x="30" y="17"/>
                  </a:lnTo>
                  <a:lnTo>
                    <a:pt x="30" y="14"/>
                  </a:lnTo>
                  <a:lnTo>
                    <a:pt x="28" y="12"/>
                  </a:lnTo>
                  <a:lnTo>
                    <a:pt x="28" y="10"/>
                  </a:lnTo>
                  <a:lnTo>
                    <a:pt x="26" y="10"/>
                  </a:lnTo>
                  <a:lnTo>
                    <a:pt x="23" y="7"/>
                  </a:lnTo>
                  <a:lnTo>
                    <a:pt x="21" y="7"/>
                  </a:lnTo>
                  <a:lnTo>
                    <a:pt x="19" y="7"/>
                  </a:lnTo>
                  <a:lnTo>
                    <a:pt x="16" y="7"/>
                  </a:lnTo>
                  <a:lnTo>
                    <a:pt x="14" y="7"/>
                  </a:lnTo>
                  <a:lnTo>
                    <a:pt x="12" y="7"/>
                  </a:lnTo>
                  <a:lnTo>
                    <a:pt x="12" y="10"/>
                  </a:lnTo>
                  <a:lnTo>
                    <a:pt x="9" y="10"/>
                  </a:lnTo>
                  <a:lnTo>
                    <a:pt x="9" y="12"/>
                  </a:lnTo>
                  <a:lnTo>
                    <a:pt x="7" y="12"/>
                  </a:lnTo>
                  <a:lnTo>
                    <a:pt x="7" y="14"/>
                  </a:lnTo>
                  <a:lnTo>
                    <a:pt x="4" y="14"/>
                  </a:lnTo>
                  <a:lnTo>
                    <a:pt x="4" y="17"/>
                  </a:lnTo>
                  <a:lnTo>
                    <a:pt x="2" y="17"/>
                  </a:lnTo>
                  <a:lnTo>
                    <a:pt x="2" y="14"/>
                  </a:lnTo>
                  <a:lnTo>
                    <a:pt x="4" y="12"/>
                  </a:lnTo>
                  <a:lnTo>
                    <a:pt x="4" y="10"/>
                  </a:lnTo>
                  <a:lnTo>
                    <a:pt x="4" y="7"/>
                  </a:lnTo>
                  <a:lnTo>
                    <a:pt x="7" y="7"/>
                  </a:lnTo>
                  <a:lnTo>
                    <a:pt x="7" y="5"/>
                  </a:lnTo>
                  <a:lnTo>
                    <a:pt x="9" y="5"/>
                  </a:lnTo>
                  <a:lnTo>
                    <a:pt x="9" y="3"/>
                  </a:lnTo>
                  <a:lnTo>
                    <a:pt x="12" y="3"/>
                  </a:lnTo>
                  <a:lnTo>
                    <a:pt x="12" y="0"/>
                  </a:lnTo>
                  <a:lnTo>
                    <a:pt x="14" y="0"/>
                  </a:lnTo>
                  <a:lnTo>
                    <a:pt x="16" y="0"/>
                  </a:lnTo>
                  <a:lnTo>
                    <a:pt x="19" y="0"/>
                  </a:lnTo>
                  <a:lnTo>
                    <a:pt x="21" y="0"/>
                  </a:lnTo>
                  <a:lnTo>
                    <a:pt x="23" y="0"/>
                  </a:lnTo>
                  <a:lnTo>
                    <a:pt x="26" y="0"/>
                  </a:lnTo>
                  <a:lnTo>
                    <a:pt x="28" y="0"/>
                  </a:lnTo>
                  <a:lnTo>
                    <a:pt x="30" y="3"/>
                  </a:lnTo>
                  <a:lnTo>
                    <a:pt x="33" y="3"/>
                  </a:lnTo>
                  <a:lnTo>
                    <a:pt x="35" y="5"/>
                  </a:lnTo>
                  <a:lnTo>
                    <a:pt x="38" y="7"/>
                  </a:lnTo>
                  <a:lnTo>
                    <a:pt x="38" y="10"/>
                  </a:lnTo>
                  <a:lnTo>
                    <a:pt x="40" y="12"/>
                  </a:lnTo>
                  <a:lnTo>
                    <a:pt x="40" y="14"/>
                  </a:lnTo>
                  <a:lnTo>
                    <a:pt x="40" y="17"/>
                  </a:lnTo>
                  <a:lnTo>
                    <a:pt x="40" y="19"/>
                  </a:lnTo>
                  <a:lnTo>
                    <a:pt x="40" y="22"/>
                  </a:lnTo>
                  <a:lnTo>
                    <a:pt x="38" y="24"/>
                  </a:lnTo>
                  <a:lnTo>
                    <a:pt x="38" y="26"/>
                  </a:lnTo>
                  <a:lnTo>
                    <a:pt x="35" y="29"/>
                  </a:lnTo>
                  <a:lnTo>
                    <a:pt x="35" y="31"/>
                  </a:lnTo>
                  <a:lnTo>
                    <a:pt x="33" y="33"/>
                  </a:lnTo>
                  <a:lnTo>
                    <a:pt x="33" y="36"/>
                  </a:lnTo>
                  <a:lnTo>
                    <a:pt x="30" y="36"/>
                  </a:lnTo>
                  <a:lnTo>
                    <a:pt x="30" y="38"/>
                  </a:lnTo>
                  <a:lnTo>
                    <a:pt x="28" y="41"/>
                  </a:lnTo>
                  <a:lnTo>
                    <a:pt x="26" y="43"/>
                  </a:lnTo>
                  <a:lnTo>
                    <a:pt x="23" y="45"/>
                  </a:lnTo>
                  <a:lnTo>
                    <a:pt x="21" y="50"/>
                  </a:lnTo>
                  <a:lnTo>
                    <a:pt x="19" y="52"/>
                  </a:lnTo>
                  <a:lnTo>
                    <a:pt x="16" y="55"/>
                  </a:lnTo>
                  <a:lnTo>
                    <a:pt x="14" y="55"/>
                  </a:lnTo>
                  <a:lnTo>
                    <a:pt x="14" y="57"/>
                  </a:lnTo>
                  <a:lnTo>
                    <a:pt x="12" y="57"/>
                  </a:lnTo>
                  <a:lnTo>
                    <a:pt x="12" y="60"/>
                  </a:lnTo>
                  <a:lnTo>
                    <a:pt x="28" y="60"/>
                  </a:lnTo>
                  <a:lnTo>
                    <a:pt x="30" y="60"/>
                  </a:lnTo>
                  <a:lnTo>
                    <a:pt x="33" y="60"/>
                  </a:lnTo>
                  <a:lnTo>
                    <a:pt x="35" y="60"/>
                  </a:lnTo>
                  <a:lnTo>
                    <a:pt x="35" y="57"/>
                  </a:lnTo>
                  <a:lnTo>
                    <a:pt x="38" y="57"/>
                  </a:lnTo>
                  <a:lnTo>
                    <a:pt x="40" y="57"/>
                  </a:lnTo>
                  <a:lnTo>
                    <a:pt x="40" y="55"/>
                  </a:lnTo>
                  <a:lnTo>
                    <a:pt x="42" y="55"/>
                  </a:lnTo>
                  <a:lnTo>
                    <a:pt x="4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6" name="Freeform 159"/>
            <p:cNvSpPr>
              <a:spLocks/>
            </p:cNvSpPr>
            <p:nvPr/>
          </p:nvSpPr>
          <p:spPr bwMode="auto">
            <a:xfrm>
              <a:off x="4459" y="2969"/>
              <a:ext cx="72" cy="100"/>
            </a:xfrm>
            <a:custGeom>
              <a:avLst/>
              <a:gdLst>
                <a:gd name="T0" fmla="*/ 29 w 72"/>
                <a:gd name="T1" fmla="*/ 2 h 100"/>
                <a:gd name="T2" fmla="*/ 27 w 72"/>
                <a:gd name="T3" fmla="*/ 2 h 100"/>
                <a:gd name="T4" fmla="*/ 24 w 72"/>
                <a:gd name="T5" fmla="*/ 5 h 100"/>
                <a:gd name="T6" fmla="*/ 22 w 72"/>
                <a:gd name="T7" fmla="*/ 7 h 100"/>
                <a:gd name="T8" fmla="*/ 22 w 72"/>
                <a:gd name="T9" fmla="*/ 7 h 100"/>
                <a:gd name="T10" fmla="*/ 24 w 72"/>
                <a:gd name="T11" fmla="*/ 12 h 100"/>
                <a:gd name="T12" fmla="*/ 24 w 72"/>
                <a:gd name="T13" fmla="*/ 17 h 100"/>
                <a:gd name="T14" fmla="*/ 57 w 72"/>
                <a:gd name="T15" fmla="*/ 12 h 100"/>
                <a:gd name="T16" fmla="*/ 57 w 72"/>
                <a:gd name="T17" fmla="*/ 7 h 100"/>
                <a:gd name="T18" fmla="*/ 57 w 72"/>
                <a:gd name="T19" fmla="*/ 7 h 100"/>
                <a:gd name="T20" fmla="*/ 57 w 72"/>
                <a:gd name="T21" fmla="*/ 5 h 100"/>
                <a:gd name="T22" fmla="*/ 57 w 72"/>
                <a:gd name="T23" fmla="*/ 5 h 100"/>
                <a:gd name="T24" fmla="*/ 55 w 72"/>
                <a:gd name="T25" fmla="*/ 5 h 100"/>
                <a:gd name="T26" fmla="*/ 55 w 72"/>
                <a:gd name="T27" fmla="*/ 2 h 100"/>
                <a:gd name="T28" fmla="*/ 53 w 72"/>
                <a:gd name="T29" fmla="*/ 2 h 100"/>
                <a:gd name="T30" fmla="*/ 72 w 72"/>
                <a:gd name="T31" fmla="*/ 0 h 100"/>
                <a:gd name="T32" fmla="*/ 69 w 72"/>
                <a:gd name="T33" fmla="*/ 2 h 100"/>
                <a:gd name="T34" fmla="*/ 69 w 72"/>
                <a:gd name="T35" fmla="*/ 5 h 100"/>
                <a:gd name="T36" fmla="*/ 67 w 72"/>
                <a:gd name="T37" fmla="*/ 5 h 100"/>
                <a:gd name="T38" fmla="*/ 65 w 72"/>
                <a:gd name="T39" fmla="*/ 7 h 100"/>
                <a:gd name="T40" fmla="*/ 65 w 72"/>
                <a:gd name="T41" fmla="*/ 10 h 100"/>
                <a:gd name="T42" fmla="*/ 62 w 72"/>
                <a:gd name="T43" fmla="*/ 12 h 100"/>
                <a:gd name="T44" fmla="*/ 34 w 72"/>
                <a:gd name="T45" fmla="*/ 83 h 100"/>
                <a:gd name="T46" fmla="*/ 29 w 72"/>
                <a:gd name="T47" fmla="*/ 90 h 100"/>
                <a:gd name="T48" fmla="*/ 22 w 72"/>
                <a:gd name="T49" fmla="*/ 95 h 100"/>
                <a:gd name="T50" fmla="*/ 15 w 72"/>
                <a:gd name="T51" fmla="*/ 98 h 100"/>
                <a:gd name="T52" fmla="*/ 10 w 72"/>
                <a:gd name="T53" fmla="*/ 100 h 100"/>
                <a:gd name="T54" fmla="*/ 8 w 72"/>
                <a:gd name="T55" fmla="*/ 98 h 100"/>
                <a:gd name="T56" fmla="*/ 5 w 72"/>
                <a:gd name="T57" fmla="*/ 95 h 100"/>
                <a:gd name="T58" fmla="*/ 3 w 72"/>
                <a:gd name="T59" fmla="*/ 93 h 100"/>
                <a:gd name="T60" fmla="*/ 3 w 72"/>
                <a:gd name="T61" fmla="*/ 90 h 100"/>
                <a:gd name="T62" fmla="*/ 5 w 72"/>
                <a:gd name="T63" fmla="*/ 88 h 100"/>
                <a:gd name="T64" fmla="*/ 5 w 72"/>
                <a:gd name="T65" fmla="*/ 86 h 100"/>
                <a:gd name="T66" fmla="*/ 10 w 72"/>
                <a:gd name="T67" fmla="*/ 83 h 100"/>
                <a:gd name="T68" fmla="*/ 12 w 72"/>
                <a:gd name="T69" fmla="*/ 83 h 100"/>
                <a:gd name="T70" fmla="*/ 15 w 72"/>
                <a:gd name="T71" fmla="*/ 86 h 100"/>
                <a:gd name="T72" fmla="*/ 19 w 72"/>
                <a:gd name="T73" fmla="*/ 86 h 100"/>
                <a:gd name="T74" fmla="*/ 19 w 72"/>
                <a:gd name="T75" fmla="*/ 86 h 100"/>
                <a:gd name="T76" fmla="*/ 22 w 72"/>
                <a:gd name="T77" fmla="*/ 86 h 100"/>
                <a:gd name="T78" fmla="*/ 24 w 72"/>
                <a:gd name="T79" fmla="*/ 86 h 100"/>
                <a:gd name="T80" fmla="*/ 27 w 72"/>
                <a:gd name="T81" fmla="*/ 83 h 100"/>
                <a:gd name="T82" fmla="*/ 29 w 72"/>
                <a:gd name="T83" fmla="*/ 79 h 100"/>
                <a:gd name="T84" fmla="*/ 12 w 72"/>
                <a:gd name="T85" fmla="*/ 14 h 100"/>
                <a:gd name="T86" fmla="*/ 10 w 72"/>
                <a:gd name="T87" fmla="*/ 12 h 100"/>
                <a:gd name="T88" fmla="*/ 8 w 72"/>
                <a:gd name="T89" fmla="*/ 10 h 100"/>
                <a:gd name="T90" fmla="*/ 5 w 72"/>
                <a:gd name="T91" fmla="*/ 7 h 100"/>
                <a:gd name="T92" fmla="*/ 5 w 72"/>
                <a:gd name="T93" fmla="*/ 5 h 100"/>
                <a:gd name="T94" fmla="*/ 3 w 72"/>
                <a:gd name="T95" fmla="*/ 5 h 100"/>
                <a:gd name="T96" fmla="*/ 0 w 72"/>
                <a:gd name="T97" fmla="*/ 2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100"/>
                <a:gd name="T149" fmla="*/ 72 w 72"/>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100">
                  <a:moveTo>
                    <a:pt x="0" y="0"/>
                  </a:moveTo>
                  <a:lnTo>
                    <a:pt x="31" y="0"/>
                  </a:lnTo>
                  <a:lnTo>
                    <a:pt x="31" y="2"/>
                  </a:lnTo>
                  <a:lnTo>
                    <a:pt x="29" y="2"/>
                  </a:lnTo>
                  <a:lnTo>
                    <a:pt x="27" y="2"/>
                  </a:lnTo>
                  <a:lnTo>
                    <a:pt x="27" y="5"/>
                  </a:lnTo>
                  <a:lnTo>
                    <a:pt x="24" y="5"/>
                  </a:lnTo>
                  <a:lnTo>
                    <a:pt x="22" y="7"/>
                  </a:lnTo>
                  <a:lnTo>
                    <a:pt x="22" y="10"/>
                  </a:lnTo>
                  <a:lnTo>
                    <a:pt x="24" y="12"/>
                  </a:lnTo>
                  <a:lnTo>
                    <a:pt x="24" y="14"/>
                  </a:lnTo>
                  <a:lnTo>
                    <a:pt x="24" y="17"/>
                  </a:lnTo>
                  <a:lnTo>
                    <a:pt x="41" y="50"/>
                  </a:lnTo>
                  <a:lnTo>
                    <a:pt x="55" y="12"/>
                  </a:lnTo>
                  <a:lnTo>
                    <a:pt x="57" y="12"/>
                  </a:lnTo>
                  <a:lnTo>
                    <a:pt x="57" y="10"/>
                  </a:lnTo>
                  <a:lnTo>
                    <a:pt x="57" y="7"/>
                  </a:lnTo>
                  <a:lnTo>
                    <a:pt x="57" y="5"/>
                  </a:lnTo>
                  <a:lnTo>
                    <a:pt x="55" y="5"/>
                  </a:lnTo>
                  <a:lnTo>
                    <a:pt x="55" y="2"/>
                  </a:lnTo>
                  <a:lnTo>
                    <a:pt x="53" y="2"/>
                  </a:lnTo>
                  <a:lnTo>
                    <a:pt x="50" y="2"/>
                  </a:lnTo>
                  <a:lnTo>
                    <a:pt x="50" y="0"/>
                  </a:lnTo>
                  <a:lnTo>
                    <a:pt x="72" y="0"/>
                  </a:lnTo>
                  <a:lnTo>
                    <a:pt x="72" y="2"/>
                  </a:lnTo>
                  <a:lnTo>
                    <a:pt x="69" y="2"/>
                  </a:lnTo>
                  <a:lnTo>
                    <a:pt x="69" y="5"/>
                  </a:lnTo>
                  <a:lnTo>
                    <a:pt x="67" y="5"/>
                  </a:lnTo>
                  <a:lnTo>
                    <a:pt x="65" y="7"/>
                  </a:lnTo>
                  <a:lnTo>
                    <a:pt x="65" y="10"/>
                  </a:lnTo>
                  <a:lnTo>
                    <a:pt x="62" y="12"/>
                  </a:lnTo>
                  <a:lnTo>
                    <a:pt x="62" y="14"/>
                  </a:lnTo>
                  <a:lnTo>
                    <a:pt x="36" y="79"/>
                  </a:lnTo>
                  <a:lnTo>
                    <a:pt x="34" y="81"/>
                  </a:lnTo>
                  <a:lnTo>
                    <a:pt x="34" y="83"/>
                  </a:lnTo>
                  <a:lnTo>
                    <a:pt x="31" y="86"/>
                  </a:lnTo>
                  <a:lnTo>
                    <a:pt x="31" y="88"/>
                  </a:lnTo>
                  <a:lnTo>
                    <a:pt x="29" y="90"/>
                  </a:lnTo>
                  <a:lnTo>
                    <a:pt x="27" y="93"/>
                  </a:lnTo>
                  <a:lnTo>
                    <a:pt x="24" y="95"/>
                  </a:lnTo>
                  <a:lnTo>
                    <a:pt x="22" y="95"/>
                  </a:lnTo>
                  <a:lnTo>
                    <a:pt x="19" y="98"/>
                  </a:lnTo>
                  <a:lnTo>
                    <a:pt x="17" y="98"/>
                  </a:lnTo>
                  <a:lnTo>
                    <a:pt x="15" y="98"/>
                  </a:lnTo>
                  <a:lnTo>
                    <a:pt x="15" y="100"/>
                  </a:lnTo>
                  <a:lnTo>
                    <a:pt x="12" y="100"/>
                  </a:lnTo>
                  <a:lnTo>
                    <a:pt x="10" y="100"/>
                  </a:lnTo>
                  <a:lnTo>
                    <a:pt x="10" y="98"/>
                  </a:lnTo>
                  <a:lnTo>
                    <a:pt x="8" y="98"/>
                  </a:lnTo>
                  <a:lnTo>
                    <a:pt x="5" y="98"/>
                  </a:lnTo>
                  <a:lnTo>
                    <a:pt x="5" y="95"/>
                  </a:lnTo>
                  <a:lnTo>
                    <a:pt x="3" y="93"/>
                  </a:lnTo>
                  <a:lnTo>
                    <a:pt x="3" y="90"/>
                  </a:lnTo>
                  <a:lnTo>
                    <a:pt x="3" y="88"/>
                  </a:lnTo>
                  <a:lnTo>
                    <a:pt x="5" y="88"/>
                  </a:lnTo>
                  <a:lnTo>
                    <a:pt x="5" y="86"/>
                  </a:lnTo>
                  <a:lnTo>
                    <a:pt x="8" y="86"/>
                  </a:lnTo>
                  <a:lnTo>
                    <a:pt x="8" y="83"/>
                  </a:lnTo>
                  <a:lnTo>
                    <a:pt x="10" y="83"/>
                  </a:lnTo>
                  <a:lnTo>
                    <a:pt x="12" y="83"/>
                  </a:lnTo>
                  <a:lnTo>
                    <a:pt x="15" y="86"/>
                  </a:lnTo>
                  <a:lnTo>
                    <a:pt x="17" y="86"/>
                  </a:lnTo>
                  <a:lnTo>
                    <a:pt x="19" y="86"/>
                  </a:lnTo>
                  <a:lnTo>
                    <a:pt x="22" y="86"/>
                  </a:lnTo>
                  <a:lnTo>
                    <a:pt x="24" y="86"/>
                  </a:lnTo>
                  <a:lnTo>
                    <a:pt x="27" y="86"/>
                  </a:lnTo>
                  <a:lnTo>
                    <a:pt x="27" y="83"/>
                  </a:lnTo>
                  <a:lnTo>
                    <a:pt x="29" y="81"/>
                  </a:lnTo>
                  <a:lnTo>
                    <a:pt x="29" y="79"/>
                  </a:lnTo>
                  <a:lnTo>
                    <a:pt x="31" y="76"/>
                  </a:lnTo>
                  <a:lnTo>
                    <a:pt x="36" y="64"/>
                  </a:lnTo>
                  <a:lnTo>
                    <a:pt x="12" y="14"/>
                  </a:lnTo>
                  <a:lnTo>
                    <a:pt x="10" y="12"/>
                  </a:lnTo>
                  <a:lnTo>
                    <a:pt x="10" y="10"/>
                  </a:lnTo>
                  <a:lnTo>
                    <a:pt x="8" y="10"/>
                  </a:lnTo>
                  <a:lnTo>
                    <a:pt x="8" y="7"/>
                  </a:lnTo>
                  <a:lnTo>
                    <a:pt x="5" y="7"/>
                  </a:lnTo>
                  <a:lnTo>
                    <a:pt x="5" y="5"/>
                  </a:lnTo>
                  <a:lnTo>
                    <a:pt x="3" y="5"/>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7" name="Freeform 160"/>
            <p:cNvSpPr>
              <a:spLocks/>
            </p:cNvSpPr>
            <p:nvPr/>
          </p:nvSpPr>
          <p:spPr bwMode="auto">
            <a:xfrm>
              <a:off x="4545" y="2986"/>
              <a:ext cx="31" cy="78"/>
            </a:xfrm>
            <a:custGeom>
              <a:avLst/>
              <a:gdLst>
                <a:gd name="T0" fmla="*/ 19 w 31"/>
                <a:gd name="T1" fmla="*/ 0 h 78"/>
                <a:gd name="T2" fmla="*/ 21 w 31"/>
                <a:gd name="T3" fmla="*/ 66 h 78"/>
                <a:gd name="T4" fmla="*/ 21 w 31"/>
                <a:gd name="T5" fmla="*/ 69 h 78"/>
                <a:gd name="T6" fmla="*/ 21 w 31"/>
                <a:gd name="T7" fmla="*/ 71 h 78"/>
                <a:gd name="T8" fmla="*/ 21 w 31"/>
                <a:gd name="T9" fmla="*/ 73 h 78"/>
                <a:gd name="T10" fmla="*/ 21 w 31"/>
                <a:gd name="T11" fmla="*/ 73 h 78"/>
                <a:gd name="T12" fmla="*/ 24 w 31"/>
                <a:gd name="T13" fmla="*/ 73 h 78"/>
                <a:gd name="T14" fmla="*/ 24 w 31"/>
                <a:gd name="T15" fmla="*/ 76 h 78"/>
                <a:gd name="T16" fmla="*/ 24 w 31"/>
                <a:gd name="T17" fmla="*/ 76 h 78"/>
                <a:gd name="T18" fmla="*/ 24 w 31"/>
                <a:gd name="T19" fmla="*/ 76 h 78"/>
                <a:gd name="T20" fmla="*/ 26 w 31"/>
                <a:gd name="T21" fmla="*/ 76 h 78"/>
                <a:gd name="T22" fmla="*/ 28 w 31"/>
                <a:gd name="T23" fmla="*/ 76 h 78"/>
                <a:gd name="T24" fmla="*/ 28 w 31"/>
                <a:gd name="T25" fmla="*/ 76 h 78"/>
                <a:gd name="T26" fmla="*/ 31 w 31"/>
                <a:gd name="T27" fmla="*/ 76 h 78"/>
                <a:gd name="T28" fmla="*/ 2 w 31"/>
                <a:gd name="T29" fmla="*/ 78 h 78"/>
                <a:gd name="T30" fmla="*/ 5 w 31"/>
                <a:gd name="T31" fmla="*/ 76 h 78"/>
                <a:gd name="T32" fmla="*/ 5 w 31"/>
                <a:gd name="T33" fmla="*/ 76 h 78"/>
                <a:gd name="T34" fmla="*/ 7 w 31"/>
                <a:gd name="T35" fmla="*/ 76 h 78"/>
                <a:gd name="T36" fmla="*/ 9 w 31"/>
                <a:gd name="T37" fmla="*/ 76 h 78"/>
                <a:gd name="T38" fmla="*/ 9 w 31"/>
                <a:gd name="T39" fmla="*/ 76 h 78"/>
                <a:gd name="T40" fmla="*/ 9 w 31"/>
                <a:gd name="T41" fmla="*/ 76 h 78"/>
                <a:gd name="T42" fmla="*/ 12 w 31"/>
                <a:gd name="T43" fmla="*/ 76 h 78"/>
                <a:gd name="T44" fmla="*/ 12 w 31"/>
                <a:gd name="T45" fmla="*/ 73 h 78"/>
                <a:gd name="T46" fmla="*/ 12 w 31"/>
                <a:gd name="T47" fmla="*/ 73 h 78"/>
                <a:gd name="T48" fmla="*/ 12 w 31"/>
                <a:gd name="T49" fmla="*/ 71 h 78"/>
                <a:gd name="T50" fmla="*/ 12 w 31"/>
                <a:gd name="T51" fmla="*/ 69 h 78"/>
                <a:gd name="T52" fmla="*/ 12 w 31"/>
                <a:gd name="T53" fmla="*/ 66 h 78"/>
                <a:gd name="T54" fmla="*/ 12 w 31"/>
                <a:gd name="T55" fmla="*/ 23 h 78"/>
                <a:gd name="T56" fmla="*/ 12 w 31"/>
                <a:gd name="T57" fmla="*/ 19 h 78"/>
                <a:gd name="T58" fmla="*/ 12 w 31"/>
                <a:gd name="T59" fmla="*/ 16 h 78"/>
                <a:gd name="T60" fmla="*/ 12 w 31"/>
                <a:gd name="T61" fmla="*/ 14 h 78"/>
                <a:gd name="T62" fmla="*/ 12 w 31"/>
                <a:gd name="T63" fmla="*/ 12 h 78"/>
                <a:gd name="T64" fmla="*/ 12 w 31"/>
                <a:gd name="T65" fmla="*/ 12 h 78"/>
                <a:gd name="T66" fmla="*/ 12 w 31"/>
                <a:gd name="T67" fmla="*/ 9 h 78"/>
                <a:gd name="T68" fmla="*/ 12 w 31"/>
                <a:gd name="T69" fmla="*/ 9 h 78"/>
                <a:gd name="T70" fmla="*/ 9 w 31"/>
                <a:gd name="T71" fmla="*/ 9 h 78"/>
                <a:gd name="T72" fmla="*/ 9 w 31"/>
                <a:gd name="T73" fmla="*/ 9 h 78"/>
                <a:gd name="T74" fmla="*/ 9 w 31"/>
                <a:gd name="T75" fmla="*/ 9 h 78"/>
                <a:gd name="T76" fmla="*/ 9 w 31"/>
                <a:gd name="T77" fmla="*/ 9 h 78"/>
                <a:gd name="T78" fmla="*/ 7 w 31"/>
                <a:gd name="T79" fmla="*/ 9 h 78"/>
                <a:gd name="T80" fmla="*/ 7 w 31"/>
                <a:gd name="T81" fmla="*/ 9 h 78"/>
                <a:gd name="T82" fmla="*/ 5 w 31"/>
                <a:gd name="T83" fmla="*/ 9 h 78"/>
                <a:gd name="T84" fmla="*/ 2 w 31"/>
                <a:gd name="T85" fmla="*/ 9 h 78"/>
                <a:gd name="T86" fmla="*/ 2 w 31"/>
                <a:gd name="T87" fmla="*/ 9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78"/>
                <a:gd name="T134" fmla="*/ 31 w 3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78">
                  <a:moveTo>
                    <a:pt x="0" y="9"/>
                  </a:moveTo>
                  <a:lnTo>
                    <a:pt x="19" y="0"/>
                  </a:lnTo>
                  <a:lnTo>
                    <a:pt x="21" y="0"/>
                  </a:lnTo>
                  <a:lnTo>
                    <a:pt x="21" y="66"/>
                  </a:lnTo>
                  <a:lnTo>
                    <a:pt x="21" y="69"/>
                  </a:lnTo>
                  <a:lnTo>
                    <a:pt x="21" y="71"/>
                  </a:lnTo>
                  <a:lnTo>
                    <a:pt x="21" y="73"/>
                  </a:lnTo>
                  <a:lnTo>
                    <a:pt x="24" y="73"/>
                  </a:lnTo>
                  <a:lnTo>
                    <a:pt x="24" y="76"/>
                  </a:lnTo>
                  <a:lnTo>
                    <a:pt x="26" y="76"/>
                  </a:lnTo>
                  <a:lnTo>
                    <a:pt x="28" y="76"/>
                  </a:lnTo>
                  <a:lnTo>
                    <a:pt x="31" y="76"/>
                  </a:lnTo>
                  <a:lnTo>
                    <a:pt x="31" y="78"/>
                  </a:lnTo>
                  <a:lnTo>
                    <a:pt x="2" y="78"/>
                  </a:lnTo>
                  <a:lnTo>
                    <a:pt x="2" y="76"/>
                  </a:lnTo>
                  <a:lnTo>
                    <a:pt x="5" y="76"/>
                  </a:lnTo>
                  <a:lnTo>
                    <a:pt x="7" y="76"/>
                  </a:lnTo>
                  <a:lnTo>
                    <a:pt x="9" y="76"/>
                  </a:lnTo>
                  <a:lnTo>
                    <a:pt x="12" y="76"/>
                  </a:lnTo>
                  <a:lnTo>
                    <a:pt x="12" y="73"/>
                  </a:lnTo>
                  <a:lnTo>
                    <a:pt x="12" y="71"/>
                  </a:lnTo>
                  <a:lnTo>
                    <a:pt x="12" y="69"/>
                  </a:lnTo>
                  <a:lnTo>
                    <a:pt x="12" y="66"/>
                  </a:lnTo>
                  <a:lnTo>
                    <a:pt x="12" y="23"/>
                  </a:lnTo>
                  <a:lnTo>
                    <a:pt x="12" y="21"/>
                  </a:lnTo>
                  <a:lnTo>
                    <a:pt x="12" y="19"/>
                  </a:lnTo>
                  <a:lnTo>
                    <a:pt x="12" y="16"/>
                  </a:lnTo>
                  <a:lnTo>
                    <a:pt x="12" y="14"/>
                  </a:lnTo>
                  <a:lnTo>
                    <a:pt x="12" y="12"/>
                  </a:lnTo>
                  <a:lnTo>
                    <a:pt x="12" y="9"/>
                  </a:lnTo>
                  <a:lnTo>
                    <a:pt x="9" y="9"/>
                  </a:lnTo>
                  <a:lnTo>
                    <a:pt x="7" y="9"/>
                  </a:lnTo>
                  <a:lnTo>
                    <a:pt x="5" y="9"/>
                  </a:lnTo>
                  <a:lnTo>
                    <a:pt x="2"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8" name="Line 164"/>
            <p:cNvSpPr>
              <a:spLocks noChangeShapeType="1"/>
            </p:cNvSpPr>
            <p:nvPr/>
          </p:nvSpPr>
          <p:spPr bwMode="auto">
            <a:xfrm flipH="1" flipV="1">
              <a:off x="4196" y="3005"/>
              <a:ext cx="636"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2" name="Group 180"/>
          <p:cNvGrpSpPr>
            <a:grpSpLocks/>
          </p:cNvGrpSpPr>
          <p:nvPr/>
        </p:nvGrpSpPr>
        <p:grpSpPr bwMode="auto">
          <a:xfrm>
            <a:off x="5097463" y="5060950"/>
            <a:ext cx="2573337" cy="1076325"/>
            <a:chOff x="3211" y="3188"/>
            <a:chExt cx="1621" cy="678"/>
          </a:xfrm>
        </p:grpSpPr>
        <p:sp>
          <p:nvSpPr>
            <p:cNvPr id="42041" name="Line 141"/>
            <p:cNvSpPr>
              <a:spLocks noChangeShapeType="1"/>
            </p:cNvSpPr>
            <p:nvPr/>
          </p:nvSpPr>
          <p:spPr bwMode="auto">
            <a:xfrm flipH="1">
              <a:off x="4196" y="3502"/>
              <a:ext cx="636" cy="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42" name="Group 179"/>
            <p:cNvGrpSpPr>
              <a:grpSpLocks/>
            </p:cNvGrpSpPr>
            <p:nvPr/>
          </p:nvGrpSpPr>
          <p:grpSpPr bwMode="auto">
            <a:xfrm>
              <a:off x="3211" y="3188"/>
              <a:ext cx="1360" cy="678"/>
              <a:chOff x="3211" y="3188"/>
              <a:chExt cx="1360" cy="678"/>
            </a:xfrm>
          </p:grpSpPr>
          <p:sp>
            <p:nvSpPr>
              <p:cNvPr id="42043" name="Freeform 124"/>
              <p:cNvSpPr>
                <a:spLocks/>
              </p:cNvSpPr>
              <p:nvPr/>
            </p:nvSpPr>
            <p:spPr bwMode="auto">
              <a:xfrm>
                <a:off x="3797" y="3662"/>
                <a:ext cx="64" cy="47"/>
              </a:xfrm>
              <a:custGeom>
                <a:avLst/>
                <a:gdLst>
                  <a:gd name="T0" fmla="*/ 5 w 64"/>
                  <a:gd name="T1" fmla="*/ 23 h 47"/>
                  <a:gd name="T2" fmla="*/ 0 w 64"/>
                  <a:gd name="T3" fmla="*/ 47 h 47"/>
                  <a:gd name="T4" fmla="*/ 64 w 64"/>
                  <a:gd name="T5" fmla="*/ 38 h 47"/>
                  <a:gd name="T6" fmla="*/ 12 w 64"/>
                  <a:gd name="T7" fmla="*/ 0 h 47"/>
                  <a:gd name="T8" fmla="*/ 5 w 64"/>
                  <a:gd name="T9" fmla="*/ 23 h 47"/>
                  <a:gd name="T10" fmla="*/ 0 60000 65536"/>
                  <a:gd name="T11" fmla="*/ 0 60000 65536"/>
                  <a:gd name="T12" fmla="*/ 0 60000 65536"/>
                  <a:gd name="T13" fmla="*/ 0 60000 65536"/>
                  <a:gd name="T14" fmla="*/ 0 60000 65536"/>
                  <a:gd name="T15" fmla="*/ 0 w 64"/>
                  <a:gd name="T16" fmla="*/ 0 h 47"/>
                  <a:gd name="T17" fmla="*/ 64 w 64"/>
                  <a:gd name="T18" fmla="*/ 47 h 47"/>
                </a:gdLst>
                <a:ahLst/>
                <a:cxnLst>
                  <a:cxn ang="T10">
                    <a:pos x="T0" y="T1"/>
                  </a:cxn>
                  <a:cxn ang="T11">
                    <a:pos x="T2" y="T3"/>
                  </a:cxn>
                  <a:cxn ang="T12">
                    <a:pos x="T4" y="T5"/>
                  </a:cxn>
                  <a:cxn ang="T13">
                    <a:pos x="T6" y="T7"/>
                  </a:cxn>
                  <a:cxn ang="T14">
                    <a:pos x="T8" y="T9"/>
                  </a:cxn>
                </a:cxnLst>
                <a:rect l="T15" t="T16" r="T17" b="T18"/>
                <a:pathLst>
                  <a:path w="64" h="47">
                    <a:moveTo>
                      <a:pt x="5" y="23"/>
                    </a:moveTo>
                    <a:lnTo>
                      <a:pt x="0" y="47"/>
                    </a:lnTo>
                    <a:lnTo>
                      <a:pt x="64" y="38"/>
                    </a:lnTo>
                    <a:lnTo>
                      <a:pt x="12" y="0"/>
                    </a:lnTo>
                    <a:lnTo>
                      <a:pt x="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44" name="Line 125"/>
              <p:cNvSpPr>
                <a:spLocks noChangeShapeType="1"/>
              </p:cNvSpPr>
              <p:nvPr/>
            </p:nvSpPr>
            <p:spPr bwMode="auto">
              <a:xfrm flipH="1" flipV="1">
                <a:off x="3211" y="3543"/>
                <a:ext cx="591" cy="1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45" name="Freeform 132"/>
              <p:cNvSpPr>
                <a:spLocks/>
              </p:cNvSpPr>
              <p:nvPr/>
            </p:nvSpPr>
            <p:spPr bwMode="auto">
              <a:xfrm>
                <a:off x="4051" y="3533"/>
                <a:ext cx="166" cy="167"/>
              </a:xfrm>
              <a:custGeom>
                <a:avLst/>
                <a:gdLst>
                  <a:gd name="T0" fmla="*/ 0 w 166"/>
                  <a:gd name="T1" fmla="*/ 19 h 167"/>
                  <a:gd name="T2" fmla="*/ 17 w 166"/>
                  <a:gd name="T3" fmla="*/ 22 h 167"/>
                  <a:gd name="T4" fmla="*/ 31 w 166"/>
                  <a:gd name="T5" fmla="*/ 24 h 167"/>
                  <a:gd name="T6" fmla="*/ 45 w 166"/>
                  <a:gd name="T7" fmla="*/ 26 h 167"/>
                  <a:gd name="T8" fmla="*/ 57 w 166"/>
                  <a:gd name="T9" fmla="*/ 31 h 167"/>
                  <a:gd name="T10" fmla="*/ 71 w 166"/>
                  <a:gd name="T11" fmla="*/ 38 h 167"/>
                  <a:gd name="T12" fmla="*/ 83 w 166"/>
                  <a:gd name="T13" fmla="*/ 45 h 167"/>
                  <a:gd name="T14" fmla="*/ 95 w 166"/>
                  <a:gd name="T15" fmla="*/ 52 h 167"/>
                  <a:gd name="T16" fmla="*/ 105 w 166"/>
                  <a:gd name="T17" fmla="*/ 62 h 167"/>
                  <a:gd name="T18" fmla="*/ 114 w 166"/>
                  <a:gd name="T19" fmla="*/ 74 h 167"/>
                  <a:gd name="T20" fmla="*/ 124 w 166"/>
                  <a:gd name="T21" fmla="*/ 86 h 167"/>
                  <a:gd name="T22" fmla="*/ 131 w 166"/>
                  <a:gd name="T23" fmla="*/ 98 h 167"/>
                  <a:gd name="T24" fmla="*/ 135 w 166"/>
                  <a:gd name="T25" fmla="*/ 110 h 167"/>
                  <a:gd name="T26" fmla="*/ 140 w 166"/>
                  <a:gd name="T27" fmla="*/ 124 h 167"/>
                  <a:gd name="T28" fmla="*/ 145 w 166"/>
                  <a:gd name="T29" fmla="*/ 138 h 167"/>
                  <a:gd name="T30" fmla="*/ 147 w 166"/>
                  <a:gd name="T31" fmla="*/ 152 h 167"/>
                  <a:gd name="T32" fmla="*/ 147 w 166"/>
                  <a:gd name="T33" fmla="*/ 167 h 167"/>
                  <a:gd name="T34" fmla="*/ 166 w 166"/>
                  <a:gd name="T35" fmla="*/ 167 h 167"/>
                  <a:gd name="T36" fmla="*/ 166 w 166"/>
                  <a:gd name="T37" fmla="*/ 150 h 167"/>
                  <a:gd name="T38" fmla="*/ 164 w 166"/>
                  <a:gd name="T39" fmla="*/ 133 h 167"/>
                  <a:gd name="T40" fmla="*/ 159 w 166"/>
                  <a:gd name="T41" fmla="*/ 117 h 167"/>
                  <a:gd name="T42" fmla="*/ 154 w 166"/>
                  <a:gd name="T43" fmla="*/ 102 h 167"/>
                  <a:gd name="T44" fmla="*/ 147 w 166"/>
                  <a:gd name="T45" fmla="*/ 88 h 167"/>
                  <a:gd name="T46" fmla="*/ 138 w 166"/>
                  <a:gd name="T47" fmla="*/ 74 h 167"/>
                  <a:gd name="T48" fmla="*/ 128 w 166"/>
                  <a:gd name="T49" fmla="*/ 62 h 167"/>
                  <a:gd name="T50" fmla="*/ 119 w 166"/>
                  <a:gd name="T51" fmla="*/ 50 h 167"/>
                  <a:gd name="T52" fmla="*/ 107 w 166"/>
                  <a:gd name="T53" fmla="*/ 38 h 167"/>
                  <a:gd name="T54" fmla="*/ 93 w 166"/>
                  <a:gd name="T55" fmla="*/ 29 h 167"/>
                  <a:gd name="T56" fmla="*/ 81 w 166"/>
                  <a:gd name="T57" fmla="*/ 22 h 167"/>
                  <a:gd name="T58" fmla="*/ 64 w 166"/>
                  <a:gd name="T59" fmla="*/ 14 h 167"/>
                  <a:gd name="T60" fmla="*/ 50 w 166"/>
                  <a:gd name="T61" fmla="*/ 7 h 167"/>
                  <a:gd name="T62" fmla="*/ 33 w 166"/>
                  <a:gd name="T63" fmla="*/ 5 h 167"/>
                  <a:gd name="T64" fmla="*/ 17 w 166"/>
                  <a:gd name="T65" fmla="*/ 0 h 167"/>
                  <a:gd name="T66" fmla="*/ 0 w 166"/>
                  <a:gd name="T67" fmla="*/ 0 h 167"/>
                  <a:gd name="T68" fmla="*/ 0 w 166"/>
                  <a:gd name="T69" fmla="*/ 19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0" y="19"/>
                    </a:moveTo>
                    <a:lnTo>
                      <a:pt x="17" y="22"/>
                    </a:lnTo>
                    <a:lnTo>
                      <a:pt x="31" y="24"/>
                    </a:lnTo>
                    <a:lnTo>
                      <a:pt x="45" y="26"/>
                    </a:lnTo>
                    <a:lnTo>
                      <a:pt x="57" y="31"/>
                    </a:lnTo>
                    <a:lnTo>
                      <a:pt x="71" y="38"/>
                    </a:lnTo>
                    <a:lnTo>
                      <a:pt x="83" y="45"/>
                    </a:lnTo>
                    <a:lnTo>
                      <a:pt x="95" y="52"/>
                    </a:lnTo>
                    <a:lnTo>
                      <a:pt x="105" y="62"/>
                    </a:lnTo>
                    <a:lnTo>
                      <a:pt x="114" y="74"/>
                    </a:lnTo>
                    <a:lnTo>
                      <a:pt x="124" y="86"/>
                    </a:lnTo>
                    <a:lnTo>
                      <a:pt x="131" y="98"/>
                    </a:lnTo>
                    <a:lnTo>
                      <a:pt x="135" y="110"/>
                    </a:lnTo>
                    <a:lnTo>
                      <a:pt x="140" y="124"/>
                    </a:lnTo>
                    <a:lnTo>
                      <a:pt x="145" y="138"/>
                    </a:lnTo>
                    <a:lnTo>
                      <a:pt x="147" y="152"/>
                    </a:lnTo>
                    <a:lnTo>
                      <a:pt x="147" y="167"/>
                    </a:lnTo>
                    <a:lnTo>
                      <a:pt x="166" y="167"/>
                    </a:lnTo>
                    <a:lnTo>
                      <a:pt x="166" y="150"/>
                    </a:lnTo>
                    <a:lnTo>
                      <a:pt x="164" y="133"/>
                    </a:lnTo>
                    <a:lnTo>
                      <a:pt x="159" y="117"/>
                    </a:lnTo>
                    <a:lnTo>
                      <a:pt x="154" y="102"/>
                    </a:lnTo>
                    <a:lnTo>
                      <a:pt x="147" y="88"/>
                    </a:lnTo>
                    <a:lnTo>
                      <a:pt x="138" y="74"/>
                    </a:lnTo>
                    <a:lnTo>
                      <a:pt x="128" y="62"/>
                    </a:lnTo>
                    <a:lnTo>
                      <a:pt x="119" y="50"/>
                    </a:lnTo>
                    <a:lnTo>
                      <a:pt x="107" y="38"/>
                    </a:lnTo>
                    <a:lnTo>
                      <a:pt x="93" y="29"/>
                    </a:lnTo>
                    <a:lnTo>
                      <a:pt x="81" y="22"/>
                    </a:lnTo>
                    <a:lnTo>
                      <a:pt x="64" y="14"/>
                    </a:lnTo>
                    <a:lnTo>
                      <a:pt x="50" y="7"/>
                    </a:lnTo>
                    <a:lnTo>
                      <a:pt x="33" y="5"/>
                    </a:lnTo>
                    <a:lnTo>
                      <a:pt x="17" y="0"/>
                    </a:lnTo>
                    <a:lnTo>
                      <a:pt x="0" y="0"/>
                    </a:lnTo>
                    <a:lnTo>
                      <a:pt x="0" y="19"/>
                    </a:lnTo>
                    <a:close/>
                  </a:path>
                </a:pathLst>
              </a:custGeom>
              <a:solidFill>
                <a:srgbClr val="3399FF"/>
              </a:solidFill>
              <a:ln w="9525">
                <a:solidFill>
                  <a:srgbClr val="3399FF"/>
                </a:solidFill>
                <a:round/>
                <a:headEnd/>
                <a:tailEnd/>
              </a:ln>
            </p:spPr>
            <p:txBody>
              <a:bodyPr/>
              <a:lstStyle/>
              <a:p>
                <a:endParaRPr lang="de-DE"/>
              </a:p>
            </p:txBody>
          </p:sp>
          <p:sp>
            <p:nvSpPr>
              <p:cNvPr id="42046" name="Freeform 133"/>
              <p:cNvSpPr>
                <a:spLocks/>
              </p:cNvSpPr>
              <p:nvPr/>
            </p:nvSpPr>
            <p:spPr bwMode="auto">
              <a:xfrm>
                <a:off x="3885" y="3533"/>
                <a:ext cx="166" cy="167"/>
              </a:xfrm>
              <a:custGeom>
                <a:avLst/>
                <a:gdLst>
                  <a:gd name="T0" fmla="*/ 21 w 166"/>
                  <a:gd name="T1" fmla="*/ 167 h 167"/>
                  <a:gd name="T2" fmla="*/ 21 w 166"/>
                  <a:gd name="T3" fmla="*/ 152 h 167"/>
                  <a:gd name="T4" fmla="*/ 24 w 166"/>
                  <a:gd name="T5" fmla="*/ 138 h 167"/>
                  <a:gd name="T6" fmla="*/ 26 w 166"/>
                  <a:gd name="T7" fmla="*/ 124 h 167"/>
                  <a:gd name="T8" fmla="*/ 33 w 166"/>
                  <a:gd name="T9" fmla="*/ 110 h 167"/>
                  <a:gd name="T10" fmla="*/ 38 w 166"/>
                  <a:gd name="T11" fmla="*/ 98 h 167"/>
                  <a:gd name="T12" fmla="*/ 45 w 166"/>
                  <a:gd name="T13" fmla="*/ 86 h 167"/>
                  <a:gd name="T14" fmla="*/ 55 w 166"/>
                  <a:gd name="T15" fmla="*/ 74 h 167"/>
                  <a:gd name="T16" fmla="*/ 64 w 166"/>
                  <a:gd name="T17" fmla="*/ 62 h 167"/>
                  <a:gd name="T18" fmla="*/ 73 w 166"/>
                  <a:gd name="T19" fmla="*/ 52 h 167"/>
                  <a:gd name="T20" fmla="*/ 85 w 166"/>
                  <a:gd name="T21" fmla="*/ 45 h 167"/>
                  <a:gd name="T22" fmla="*/ 97 w 166"/>
                  <a:gd name="T23" fmla="*/ 38 h 167"/>
                  <a:gd name="T24" fmla="*/ 109 w 166"/>
                  <a:gd name="T25" fmla="*/ 31 h 167"/>
                  <a:gd name="T26" fmla="*/ 123 w 166"/>
                  <a:gd name="T27" fmla="*/ 26 h 167"/>
                  <a:gd name="T28" fmla="*/ 138 w 166"/>
                  <a:gd name="T29" fmla="*/ 24 h 167"/>
                  <a:gd name="T30" fmla="*/ 152 w 166"/>
                  <a:gd name="T31" fmla="*/ 22 h 167"/>
                  <a:gd name="T32" fmla="*/ 166 w 166"/>
                  <a:gd name="T33" fmla="*/ 19 h 167"/>
                  <a:gd name="T34" fmla="*/ 166 w 166"/>
                  <a:gd name="T35" fmla="*/ 0 h 167"/>
                  <a:gd name="T36" fmla="*/ 149 w 166"/>
                  <a:gd name="T37" fmla="*/ 0 h 167"/>
                  <a:gd name="T38" fmla="*/ 133 w 166"/>
                  <a:gd name="T39" fmla="*/ 5 h 167"/>
                  <a:gd name="T40" fmla="*/ 116 w 166"/>
                  <a:gd name="T41" fmla="*/ 7 h 167"/>
                  <a:gd name="T42" fmla="*/ 102 w 166"/>
                  <a:gd name="T43" fmla="*/ 14 h 167"/>
                  <a:gd name="T44" fmla="*/ 88 w 166"/>
                  <a:gd name="T45" fmla="*/ 22 h 167"/>
                  <a:gd name="T46" fmla="*/ 73 w 166"/>
                  <a:gd name="T47" fmla="*/ 29 h 167"/>
                  <a:gd name="T48" fmla="*/ 62 w 166"/>
                  <a:gd name="T49" fmla="*/ 38 h 167"/>
                  <a:gd name="T50" fmla="*/ 50 w 166"/>
                  <a:gd name="T51" fmla="*/ 50 h 167"/>
                  <a:gd name="T52" fmla="*/ 38 w 166"/>
                  <a:gd name="T53" fmla="*/ 62 h 167"/>
                  <a:gd name="T54" fmla="*/ 28 w 166"/>
                  <a:gd name="T55" fmla="*/ 74 h 167"/>
                  <a:gd name="T56" fmla="*/ 21 w 166"/>
                  <a:gd name="T57" fmla="*/ 88 h 167"/>
                  <a:gd name="T58" fmla="*/ 14 w 166"/>
                  <a:gd name="T59" fmla="*/ 102 h 167"/>
                  <a:gd name="T60" fmla="*/ 9 w 166"/>
                  <a:gd name="T61" fmla="*/ 117 h 167"/>
                  <a:gd name="T62" fmla="*/ 5 w 166"/>
                  <a:gd name="T63" fmla="*/ 133 h 167"/>
                  <a:gd name="T64" fmla="*/ 2 w 166"/>
                  <a:gd name="T65" fmla="*/ 150 h 167"/>
                  <a:gd name="T66" fmla="*/ 0 w 166"/>
                  <a:gd name="T67" fmla="*/ 167 h 167"/>
                  <a:gd name="T68" fmla="*/ 21 w 166"/>
                  <a:gd name="T69" fmla="*/ 167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21" y="167"/>
                    </a:moveTo>
                    <a:lnTo>
                      <a:pt x="21" y="152"/>
                    </a:lnTo>
                    <a:lnTo>
                      <a:pt x="24" y="138"/>
                    </a:lnTo>
                    <a:lnTo>
                      <a:pt x="26" y="124"/>
                    </a:lnTo>
                    <a:lnTo>
                      <a:pt x="33" y="110"/>
                    </a:lnTo>
                    <a:lnTo>
                      <a:pt x="38" y="98"/>
                    </a:lnTo>
                    <a:lnTo>
                      <a:pt x="45" y="86"/>
                    </a:lnTo>
                    <a:lnTo>
                      <a:pt x="55" y="74"/>
                    </a:lnTo>
                    <a:lnTo>
                      <a:pt x="64" y="62"/>
                    </a:lnTo>
                    <a:lnTo>
                      <a:pt x="73" y="52"/>
                    </a:lnTo>
                    <a:lnTo>
                      <a:pt x="85" y="45"/>
                    </a:lnTo>
                    <a:lnTo>
                      <a:pt x="97" y="38"/>
                    </a:lnTo>
                    <a:lnTo>
                      <a:pt x="109" y="31"/>
                    </a:lnTo>
                    <a:lnTo>
                      <a:pt x="123" y="26"/>
                    </a:lnTo>
                    <a:lnTo>
                      <a:pt x="138" y="24"/>
                    </a:lnTo>
                    <a:lnTo>
                      <a:pt x="152" y="22"/>
                    </a:lnTo>
                    <a:lnTo>
                      <a:pt x="166" y="19"/>
                    </a:lnTo>
                    <a:lnTo>
                      <a:pt x="166" y="0"/>
                    </a:lnTo>
                    <a:lnTo>
                      <a:pt x="149" y="0"/>
                    </a:lnTo>
                    <a:lnTo>
                      <a:pt x="133" y="5"/>
                    </a:lnTo>
                    <a:lnTo>
                      <a:pt x="116" y="7"/>
                    </a:lnTo>
                    <a:lnTo>
                      <a:pt x="102" y="14"/>
                    </a:lnTo>
                    <a:lnTo>
                      <a:pt x="88" y="22"/>
                    </a:lnTo>
                    <a:lnTo>
                      <a:pt x="73" y="29"/>
                    </a:lnTo>
                    <a:lnTo>
                      <a:pt x="62" y="38"/>
                    </a:lnTo>
                    <a:lnTo>
                      <a:pt x="50" y="50"/>
                    </a:lnTo>
                    <a:lnTo>
                      <a:pt x="38" y="62"/>
                    </a:lnTo>
                    <a:lnTo>
                      <a:pt x="28" y="74"/>
                    </a:lnTo>
                    <a:lnTo>
                      <a:pt x="21" y="88"/>
                    </a:lnTo>
                    <a:lnTo>
                      <a:pt x="14" y="102"/>
                    </a:lnTo>
                    <a:lnTo>
                      <a:pt x="9" y="117"/>
                    </a:lnTo>
                    <a:lnTo>
                      <a:pt x="5" y="133"/>
                    </a:lnTo>
                    <a:lnTo>
                      <a:pt x="2" y="150"/>
                    </a:lnTo>
                    <a:lnTo>
                      <a:pt x="0" y="167"/>
                    </a:lnTo>
                    <a:lnTo>
                      <a:pt x="21" y="167"/>
                    </a:lnTo>
                    <a:close/>
                  </a:path>
                </a:pathLst>
              </a:custGeom>
              <a:solidFill>
                <a:srgbClr val="3399FF"/>
              </a:solidFill>
              <a:ln w="9525">
                <a:solidFill>
                  <a:srgbClr val="3399FF"/>
                </a:solidFill>
                <a:round/>
                <a:headEnd/>
                <a:tailEnd/>
              </a:ln>
            </p:spPr>
            <p:txBody>
              <a:bodyPr/>
              <a:lstStyle/>
              <a:p>
                <a:endParaRPr lang="de-DE"/>
              </a:p>
            </p:txBody>
          </p:sp>
          <p:sp>
            <p:nvSpPr>
              <p:cNvPr id="42047" name="Freeform 134"/>
              <p:cNvSpPr>
                <a:spLocks/>
              </p:cNvSpPr>
              <p:nvPr/>
            </p:nvSpPr>
            <p:spPr bwMode="auto">
              <a:xfrm>
                <a:off x="3885" y="3700"/>
                <a:ext cx="166" cy="166"/>
              </a:xfrm>
              <a:custGeom>
                <a:avLst/>
                <a:gdLst>
                  <a:gd name="T0" fmla="*/ 166 w 166"/>
                  <a:gd name="T1" fmla="*/ 147 h 166"/>
                  <a:gd name="T2" fmla="*/ 152 w 166"/>
                  <a:gd name="T3" fmla="*/ 145 h 166"/>
                  <a:gd name="T4" fmla="*/ 138 w 166"/>
                  <a:gd name="T5" fmla="*/ 143 h 166"/>
                  <a:gd name="T6" fmla="*/ 123 w 166"/>
                  <a:gd name="T7" fmla="*/ 140 h 166"/>
                  <a:gd name="T8" fmla="*/ 109 w 166"/>
                  <a:gd name="T9" fmla="*/ 135 h 166"/>
                  <a:gd name="T10" fmla="*/ 97 w 166"/>
                  <a:gd name="T11" fmla="*/ 128 h 166"/>
                  <a:gd name="T12" fmla="*/ 85 w 166"/>
                  <a:gd name="T13" fmla="*/ 121 h 166"/>
                  <a:gd name="T14" fmla="*/ 73 w 166"/>
                  <a:gd name="T15" fmla="*/ 114 h 166"/>
                  <a:gd name="T16" fmla="*/ 64 w 166"/>
                  <a:gd name="T17" fmla="*/ 104 h 166"/>
                  <a:gd name="T18" fmla="*/ 55 w 166"/>
                  <a:gd name="T19" fmla="*/ 93 h 166"/>
                  <a:gd name="T20" fmla="*/ 45 w 166"/>
                  <a:gd name="T21" fmla="*/ 83 h 166"/>
                  <a:gd name="T22" fmla="*/ 38 w 166"/>
                  <a:gd name="T23" fmla="*/ 71 h 166"/>
                  <a:gd name="T24" fmla="*/ 33 w 166"/>
                  <a:gd name="T25" fmla="*/ 57 h 166"/>
                  <a:gd name="T26" fmla="*/ 26 w 166"/>
                  <a:gd name="T27" fmla="*/ 43 h 166"/>
                  <a:gd name="T28" fmla="*/ 24 w 166"/>
                  <a:gd name="T29" fmla="*/ 31 h 166"/>
                  <a:gd name="T30" fmla="*/ 21 w 166"/>
                  <a:gd name="T31" fmla="*/ 14 h 166"/>
                  <a:gd name="T32" fmla="*/ 21 w 166"/>
                  <a:gd name="T33" fmla="*/ 0 h 166"/>
                  <a:gd name="T34" fmla="*/ 0 w 166"/>
                  <a:gd name="T35" fmla="*/ 0 h 166"/>
                  <a:gd name="T36" fmla="*/ 2 w 166"/>
                  <a:gd name="T37" fmla="*/ 16 h 166"/>
                  <a:gd name="T38" fmla="*/ 5 w 166"/>
                  <a:gd name="T39" fmla="*/ 33 h 166"/>
                  <a:gd name="T40" fmla="*/ 9 w 166"/>
                  <a:gd name="T41" fmla="*/ 50 h 166"/>
                  <a:gd name="T42" fmla="*/ 14 w 166"/>
                  <a:gd name="T43" fmla="*/ 64 h 166"/>
                  <a:gd name="T44" fmla="*/ 21 w 166"/>
                  <a:gd name="T45" fmla="*/ 78 h 166"/>
                  <a:gd name="T46" fmla="*/ 28 w 166"/>
                  <a:gd name="T47" fmla="*/ 93 h 166"/>
                  <a:gd name="T48" fmla="*/ 38 w 166"/>
                  <a:gd name="T49" fmla="*/ 107 h 166"/>
                  <a:gd name="T50" fmla="*/ 50 w 166"/>
                  <a:gd name="T51" fmla="*/ 119 h 166"/>
                  <a:gd name="T52" fmla="*/ 62 w 166"/>
                  <a:gd name="T53" fmla="*/ 128 h 166"/>
                  <a:gd name="T54" fmla="*/ 73 w 166"/>
                  <a:gd name="T55" fmla="*/ 138 h 166"/>
                  <a:gd name="T56" fmla="*/ 88 w 166"/>
                  <a:gd name="T57" fmla="*/ 147 h 166"/>
                  <a:gd name="T58" fmla="*/ 102 w 166"/>
                  <a:gd name="T59" fmla="*/ 154 h 166"/>
                  <a:gd name="T60" fmla="*/ 116 w 166"/>
                  <a:gd name="T61" fmla="*/ 159 h 166"/>
                  <a:gd name="T62" fmla="*/ 133 w 166"/>
                  <a:gd name="T63" fmla="*/ 164 h 166"/>
                  <a:gd name="T64" fmla="*/ 149 w 166"/>
                  <a:gd name="T65" fmla="*/ 166 h 166"/>
                  <a:gd name="T66" fmla="*/ 166 w 166"/>
                  <a:gd name="T67" fmla="*/ 166 h 166"/>
                  <a:gd name="T68" fmla="*/ 166 w 166"/>
                  <a:gd name="T69" fmla="*/ 147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6"/>
                  <a:gd name="T107" fmla="*/ 166 w 166"/>
                  <a:gd name="T108" fmla="*/ 166 h 1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6">
                    <a:moveTo>
                      <a:pt x="166" y="147"/>
                    </a:moveTo>
                    <a:lnTo>
                      <a:pt x="152" y="145"/>
                    </a:lnTo>
                    <a:lnTo>
                      <a:pt x="138" y="143"/>
                    </a:lnTo>
                    <a:lnTo>
                      <a:pt x="123" y="140"/>
                    </a:lnTo>
                    <a:lnTo>
                      <a:pt x="109" y="135"/>
                    </a:lnTo>
                    <a:lnTo>
                      <a:pt x="97" y="128"/>
                    </a:lnTo>
                    <a:lnTo>
                      <a:pt x="85" y="121"/>
                    </a:lnTo>
                    <a:lnTo>
                      <a:pt x="73" y="114"/>
                    </a:lnTo>
                    <a:lnTo>
                      <a:pt x="64" y="104"/>
                    </a:lnTo>
                    <a:lnTo>
                      <a:pt x="55" y="93"/>
                    </a:lnTo>
                    <a:lnTo>
                      <a:pt x="45" y="83"/>
                    </a:lnTo>
                    <a:lnTo>
                      <a:pt x="38" y="71"/>
                    </a:lnTo>
                    <a:lnTo>
                      <a:pt x="33" y="57"/>
                    </a:lnTo>
                    <a:lnTo>
                      <a:pt x="26" y="43"/>
                    </a:lnTo>
                    <a:lnTo>
                      <a:pt x="24" y="31"/>
                    </a:lnTo>
                    <a:lnTo>
                      <a:pt x="21" y="14"/>
                    </a:lnTo>
                    <a:lnTo>
                      <a:pt x="21" y="0"/>
                    </a:lnTo>
                    <a:lnTo>
                      <a:pt x="0" y="0"/>
                    </a:lnTo>
                    <a:lnTo>
                      <a:pt x="2" y="16"/>
                    </a:lnTo>
                    <a:lnTo>
                      <a:pt x="5" y="33"/>
                    </a:lnTo>
                    <a:lnTo>
                      <a:pt x="9" y="50"/>
                    </a:lnTo>
                    <a:lnTo>
                      <a:pt x="14" y="64"/>
                    </a:lnTo>
                    <a:lnTo>
                      <a:pt x="21" y="78"/>
                    </a:lnTo>
                    <a:lnTo>
                      <a:pt x="28" y="93"/>
                    </a:lnTo>
                    <a:lnTo>
                      <a:pt x="38" y="107"/>
                    </a:lnTo>
                    <a:lnTo>
                      <a:pt x="50" y="119"/>
                    </a:lnTo>
                    <a:lnTo>
                      <a:pt x="62" y="128"/>
                    </a:lnTo>
                    <a:lnTo>
                      <a:pt x="73" y="138"/>
                    </a:lnTo>
                    <a:lnTo>
                      <a:pt x="88" y="147"/>
                    </a:lnTo>
                    <a:lnTo>
                      <a:pt x="102" y="154"/>
                    </a:lnTo>
                    <a:lnTo>
                      <a:pt x="116" y="159"/>
                    </a:lnTo>
                    <a:lnTo>
                      <a:pt x="133" y="164"/>
                    </a:lnTo>
                    <a:lnTo>
                      <a:pt x="149" y="166"/>
                    </a:lnTo>
                    <a:lnTo>
                      <a:pt x="166" y="166"/>
                    </a:lnTo>
                    <a:lnTo>
                      <a:pt x="166" y="147"/>
                    </a:lnTo>
                    <a:close/>
                  </a:path>
                </a:pathLst>
              </a:custGeom>
              <a:solidFill>
                <a:srgbClr val="3399FF"/>
              </a:solidFill>
              <a:ln w="9525">
                <a:solidFill>
                  <a:srgbClr val="3399FF"/>
                </a:solidFill>
                <a:round/>
                <a:headEnd/>
                <a:tailEnd/>
              </a:ln>
            </p:spPr>
            <p:txBody>
              <a:bodyPr/>
              <a:lstStyle/>
              <a:p>
                <a:endParaRPr lang="de-DE"/>
              </a:p>
            </p:txBody>
          </p:sp>
          <p:sp>
            <p:nvSpPr>
              <p:cNvPr id="42048" name="Freeform 135"/>
              <p:cNvSpPr>
                <a:spLocks/>
              </p:cNvSpPr>
              <p:nvPr/>
            </p:nvSpPr>
            <p:spPr bwMode="auto">
              <a:xfrm>
                <a:off x="4051" y="3700"/>
                <a:ext cx="166" cy="166"/>
              </a:xfrm>
              <a:custGeom>
                <a:avLst/>
                <a:gdLst>
                  <a:gd name="T0" fmla="*/ 147 w 166"/>
                  <a:gd name="T1" fmla="*/ 0 h 166"/>
                  <a:gd name="T2" fmla="*/ 147 w 166"/>
                  <a:gd name="T3" fmla="*/ 14 h 166"/>
                  <a:gd name="T4" fmla="*/ 145 w 166"/>
                  <a:gd name="T5" fmla="*/ 31 h 166"/>
                  <a:gd name="T6" fmla="*/ 140 w 166"/>
                  <a:gd name="T7" fmla="*/ 43 h 166"/>
                  <a:gd name="T8" fmla="*/ 135 w 166"/>
                  <a:gd name="T9" fmla="*/ 57 h 166"/>
                  <a:gd name="T10" fmla="*/ 131 w 166"/>
                  <a:gd name="T11" fmla="*/ 71 h 166"/>
                  <a:gd name="T12" fmla="*/ 124 w 166"/>
                  <a:gd name="T13" fmla="*/ 83 h 166"/>
                  <a:gd name="T14" fmla="*/ 114 w 166"/>
                  <a:gd name="T15" fmla="*/ 93 h 166"/>
                  <a:gd name="T16" fmla="*/ 105 w 166"/>
                  <a:gd name="T17" fmla="*/ 104 h 166"/>
                  <a:gd name="T18" fmla="*/ 95 w 166"/>
                  <a:gd name="T19" fmla="*/ 114 h 166"/>
                  <a:gd name="T20" fmla="*/ 83 w 166"/>
                  <a:gd name="T21" fmla="*/ 121 h 166"/>
                  <a:gd name="T22" fmla="*/ 71 w 166"/>
                  <a:gd name="T23" fmla="*/ 128 h 166"/>
                  <a:gd name="T24" fmla="*/ 57 w 166"/>
                  <a:gd name="T25" fmla="*/ 135 h 166"/>
                  <a:gd name="T26" fmla="*/ 45 w 166"/>
                  <a:gd name="T27" fmla="*/ 140 h 166"/>
                  <a:gd name="T28" fmla="*/ 31 w 166"/>
                  <a:gd name="T29" fmla="*/ 143 h 166"/>
                  <a:gd name="T30" fmla="*/ 17 w 166"/>
                  <a:gd name="T31" fmla="*/ 145 h 166"/>
                  <a:gd name="T32" fmla="*/ 0 w 166"/>
                  <a:gd name="T33" fmla="*/ 147 h 166"/>
                  <a:gd name="T34" fmla="*/ 0 w 166"/>
                  <a:gd name="T35" fmla="*/ 166 h 166"/>
                  <a:gd name="T36" fmla="*/ 17 w 166"/>
                  <a:gd name="T37" fmla="*/ 166 h 166"/>
                  <a:gd name="T38" fmla="*/ 33 w 166"/>
                  <a:gd name="T39" fmla="*/ 164 h 166"/>
                  <a:gd name="T40" fmla="*/ 50 w 166"/>
                  <a:gd name="T41" fmla="*/ 159 h 166"/>
                  <a:gd name="T42" fmla="*/ 64 w 166"/>
                  <a:gd name="T43" fmla="*/ 154 h 166"/>
                  <a:gd name="T44" fmla="*/ 81 w 166"/>
                  <a:gd name="T45" fmla="*/ 147 h 166"/>
                  <a:gd name="T46" fmla="*/ 93 w 166"/>
                  <a:gd name="T47" fmla="*/ 138 h 166"/>
                  <a:gd name="T48" fmla="*/ 107 w 166"/>
                  <a:gd name="T49" fmla="*/ 128 h 166"/>
                  <a:gd name="T50" fmla="*/ 119 w 166"/>
                  <a:gd name="T51" fmla="*/ 119 h 166"/>
                  <a:gd name="T52" fmla="*/ 128 w 166"/>
                  <a:gd name="T53" fmla="*/ 107 h 166"/>
                  <a:gd name="T54" fmla="*/ 138 w 166"/>
                  <a:gd name="T55" fmla="*/ 93 h 166"/>
                  <a:gd name="T56" fmla="*/ 147 w 166"/>
                  <a:gd name="T57" fmla="*/ 78 h 166"/>
                  <a:gd name="T58" fmla="*/ 154 w 166"/>
                  <a:gd name="T59" fmla="*/ 64 h 166"/>
                  <a:gd name="T60" fmla="*/ 159 w 166"/>
                  <a:gd name="T61" fmla="*/ 50 h 166"/>
                  <a:gd name="T62" fmla="*/ 164 w 166"/>
                  <a:gd name="T63" fmla="*/ 33 h 166"/>
                  <a:gd name="T64" fmla="*/ 166 w 166"/>
                  <a:gd name="T65" fmla="*/ 16 h 166"/>
                  <a:gd name="T66" fmla="*/ 166 w 166"/>
                  <a:gd name="T67" fmla="*/ 0 h 166"/>
                  <a:gd name="T68" fmla="*/ 147 w 166"/>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6"/>
                  <a:gd name="T107" fmla="*/ 166 w 166"/>
                  <a:gd name="T108" fmla="*/ 166 h 1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6">
                    <a:moveTo>
                      <a:pt x="147" y="0"/>
                    </a:moveTo>
                    <a:lnTo>
                      <a:pt x="147" y="14"/>
                    </a:lnTo>
                    <a:lnTo>
                      <a:pt x="145" y="31"/>
                    </a:lnTo>
                    <a:lnTo>
                      <a:pt x="140" y="43"/>
                    </a:lnTo>
                    <a:lnTo>
                      <a:pt x="135" y="57"/>
                    </a:lnTo>
                    <a:lnTo>
                      <a:pt x="131" y="71"/>
                    </a:lnTo>
                    <a:lnTo>
                      <a:pt x="124" y="83"/>
                    </a:lnTo>
                    <a:lnTo>
                      <a:pt x="114" y="93"/>
                    </a:lnTo>
                    <a:lnTo>
                      <a:pt x="105" y="104"/>
                    </a:lnTo>
                    <a:lnTo>
                      <a:pt x="95" y="114"/>
                    </a:lnTo>
                    <a:lnTo>
                      <a:pt x="83" y="121"/>
                    </a:lnTo>
                    <a:lnTo>
                      <a:pt x="71" y="128"/>
                    </a:lnTo>
                    <a:lnTo>
                      <a:pt x="57" y="135"/>
                    </a:lnTo>
                    <a:lnTo>
                      <a:pt x="45" y="140"/>
                    </a:lnTo>
                    <a:lnTo>
                      <a:pt x="31" y="143"/>
                    </a:lnTo>
                    <a:lnTo>
                      <a:pt x="17" y="145"/>
                    </a:lnTo>
                    <a:lnTo>
                      <a:pt x="0" y="147"/>
                    </a:lnTo>
                    <a:lnTo>
                      <a:pt x="0" y="166"/>
                    </a:lnTo>
                    <a:lnTo>
                      <a:pt x="17" y="166"/>
                    </a:lnTo>
                    <a:lnTo>
                      <a:pt x="33" y="164"/>
                    </a:lnTo>
                    <a:lnTo>
                      <a:pt x="50" y="159"/>
                    </a:lnTo>
                    <a:lnTo>
                      <a:pt x="64" y="154"/>
                    </a:lnTo>
                    <a:lnTo>
                      <a:pt x="81" y="147"/>
                    </a:lnTo>
                    <a:lnTo>
                      <a:pt x="93" y="138"/>
                    </a:lnTo>
                    <a:lnTo>
                      <a:pt x="107" y="128"/>
                    </a:lnTo>
                    <a:lnTo>
                      <a:pt x="119" y="119"/>
                    </a:lnTo>
                    <a:lnTo>
                      <a:pt x="128" y="107"/>
                    </a:lnTo>
                    <a:lnTo>
                      <a:pt x="138" y="93"/>
                    </a:lnTo>
                    <a:lnTo>
                      <a:pt x="147" y="78"/>
                    </a:lnTo>
                    <a:lnTo>
                      <a:pt x="154" y="64"/>
                    </a:lnTo>
                    <a:lnTo>
                      <a:pt x="159" y="50"/>
                    </a:lnTo>
                    <a:lnTo>
                      <a:pt x="164" y="33"/>
                    </a:lnTo>
                    <a:lnTo>
                      <a:pt x="166" y="16"/>
                    </a:lnTo>
                    <a:lnTo>
                      <a:pt x="166" y="0"/>
                    </a:lnTo>
                    <a:lnTo>
                      <a:pt x="147" y="0"/>
                    </a:lnTo>
                    <a:close/>
                  </a:path>
                </a:pathLst>
              </a:custGeom>
              <a:solidFill>
                <a:srgbClr val="3399FF"/>
              </a:solidFill>
              <a:ln w="9525">
                <a:solidFill>
                  <a:srgbClr val="3399FF"/>
                </a:solidFill>
                <a:round/>
                <a:headEnd/>
                <a:tailEnd/>
              </a:ln>
            </p:spPr>
            <p:txBody>
              <a:bodyPr/>
              <a:lstStyle/>
              <a:p>
                <a:endParaRPr lang="de-DE"/>
              </a:p>
            </p:txBody>
          </p:sp>
          <p:sp>
            <p:nvSpPr>
              <p:cNvPr id="42049" name="Freeform 148"/>
              <p:cNvSpPr>
                <a:spLocks/>
              </p:cNvSpPr>
              <p:nvPr/>
            </p:nvSpPr>
            <p:spPr bwMode="auto">
              <a:xfrm>
                <a:off x="3821" y="3459"/>
                <a:ext cx="104" cy="69"/>
              </a:xfrm>
              <a:custGeom>
                <a:avLst/>
                <a:gdLst>
                  <a:gd name="T0" fmla="*/ 26 w 104"/>
                  <a:gd name="T1" fmla="*/ 3 h 69"/>
                  <a:gd name="T2" fmla="*/ 24 w 104"/>
                  <a:gd name="T3" fmla="*/ 3 h 69"/>
                  <a:gd name="T4" fmla="*/ 21 w 104"/>
                  <a:gd name="T5" fmla="*/ 3 h 69"/>
                  <a:gd name="T6" fmla="*/ 21 w 104"/>
                  <a:gd name="T7" fmla="*/ 5 h 69"/>
                  <a:gd name="T8" fmla="*/ 21 w 104"/>
                  <a:gd name="T9" fmla="*/ 5 h 69"/>
                  <a:gd name="T10" fmla="*/ 21 w 104"/>
                  <a:gd name="T11" fmla="*/ 7 h 69"/>
                  <a:gd name="T12" fmla="*/ 21 w 104"/>
                  <a:gd name="T13" fmla="*/ 7 h 69"/>
                  <a:gd name="T14" fmla="*/ 21 w 104"/>
                  <a:gd name="T15" fmla="*/ 10 h 69"/>
                  <a:gd name="T16" fmla="*/ 21 w 104"/>
                  <a:gd name="T17" fmla="*/ 12 h 69"/>
                  <a:gd name="T18" fmla="*/ 47 w 104"/>
                  <a:gd name="T19" fmla="*/ 10 h 69"/>
                  <a:gd name="T20" fmla="*/ 45 w 104"/>
                  <a:gd name="T21" fmla="*/ 7 h 69"/>
                  <a:gd name="T22" fmla="*/ 43 w 104"/>
                  <a:gd name="T23" fmla="*/ 5 h 69"/>
                  <a:gd name="T24" fmla="*/ 40 w 104"/>
                  <a:gd name="T25" fmla="*/ 3 h 69"/>
                  <a:gd name="T26" fmla="*/ 40 w 104"/>
                  <a:gd name="T27" fmla="*/ 3 h 69"/>
                  <a:gd name="T28" fmla="*/ 38 w 104"/>
                  <a:gd name="T29" fmla="*/ 3 h 69"/>
                  <a:gd name="T30" fmla="*/ 66 w 104"/>
                  <a:gd name="T31" fmla="*/ 0 h 69"/>
                  <a:gd name="T32" fmla="*/ 64 w 104"/>
                  <a:gd name="T33" fmla="*/ 3 h 69"/>
                  <a:gd name="T34" fmla="*/ 62 w 104"/>
                  <a:gd name="T35" fmla="*/ 3 h 69"/>
                  <a:gd name="T36" fmla="*/ 59 w 104"/>
                  <a:gd name="T37" fmla="*/ 5 h 69"/>
                  <a:gd name="T38" fmla="*/ 59 w 104"/>
                  <a:gd name="T39" fmla="*/ 5 h 69"/>
                  <a:gd name="T40" fmla="*/ 59 w 104"/>
                  <a:gd name="T41" fmla="*/ 7 h 69"/>
                  <a:gd name="T42" fmla="*/ 59 w 104"/>
                  <a:gd name="T43" fmla="*/ 7 h 69"/>
                  <a:gd name="T44" fmla="*/ 59 w 104"/>
                  <a:gd name="T45" fmla="*/ 10 h 69"/>
                  <a:gd name="T46" fmla="*/ 59 w 104"/>
                  <a:gd name="T47" fmla="*/ 10 h 69"/>
                  <a:gd name="T48" fmla="*/ 88 w 104"/>
                  <a:gd name="T49" fmla="*/ 12 h 69"/>
                  <a:gd name="T50" fmla="*/ 90 w 104"/>
                  <a:gd name="T51" fmla="*/ 10 h 69"/>
                  <a:gd name="T52" fmla="*/ 90 w 104"/>
                  <a:gd name="T53" fmla="*/ 7 h 69"/>
                  <a:gd name="T54" fmla="*/ 90 w 104"/>
                  <a:gd name="T55" fmla="*/ 5 h 69"/>
                  <a:gd name="T56" fmla="*/ 90 w 104"/>
                  <a:gd name="T57" fmla="*/ 5 h 69"/>
                  <a:gd name="T58" fmla="*/ 88 w 104"/>
                  <a:gd name="T59" fmla="*/ 5 h 69"/>
                  <a:gd name="T60" fmla="*/ 88 w 104"/>
                  <a:gd name="T61" fmla="*/ 3 h 69"/>
                  <a:gd name="T62" fmla="*/ 85 w 104"/>
                  <a:gd name="T63" fmla="*/ 3 h 69"/>
                  <a:gd name="T64" fmla="*/ 83 w 104"/>
                  <a:gd name="T65" fmla="*/ 3 h 69"/>
                  <a:gd name="T66" fmla="*/ 104 w 104"/>
                  <a:gd name="T67" fmla="*/ 3 h 69"/>
                  <a:gd name="T68" fmla="*/ 100 w 104"/>
                  <a:gd name="T69" fmla="*/ 5 h 69"/>
                  <a:gd name="T70" fmla="*/ 95 w 104"/>
                  <a:gd name="T71" fmla="*/ 7 h 69"/>
                  <a:gd name="T72" fmla="*/ 71 w 104"/>
                  <a:gd name="T73" fmla="*/ 69 h 69"/>
                  <a:gd name="T74" fmla="*/ 33 w 104"/>
                  <a:gd name="T75" fmla="*/ 69 h 69"/>
                  <a:gd name="T76" fmla="*/ 9 w 104"/>
                  <a:gd name="T77" fmla="*/ 12 h 69"/>
                  <a:gd name="T78" fmla="*/ 7 w 104"/>
                  <a:gd name="T79" fmla="*/ 7 h 69"/>
                  <a:gd name="T80" fmla="*/ 5 w 104"/>
                  <a:gd name="T81" fmla="*/ 5 h 69"/>
                  <a:gd name="T82" fmla="*/ 5 w 104"/>
                  <a:gd name="T83" fmla="*/ 5 h 69"/>
                  <a:gd name="T84" fmla="*/ 2 w 104"/>
                  <a:gd name="T85" fmla="*/ 3 h 69"/>
                  <a:gd name="T86" fmla="*/ 0 w 104"/>
                  <a:gd name="T87" fmla="*/ 3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69"/>
                  <a:gd name="T134" fmla="*/ 104 w 104"/>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69">
                    <a:moveTo>
                      <a:pt x="0" y="0"/>
                    </a:moveTo>
                    <a:lnTo>
                      <a:pt x="26" y="0"/>
                    </a:lnTo>
                    <a:lnTo>
                      <a:pt x="26" y="3"/>
                    </a:lnTo>
                    <a:lnTo>
                      <a:pt x="24" y="3"/>
                    </a:lnTo>
                    <a:lnTo>
                      <a:pt x="21" y="3"/>
                    </a:lnTo>
                    <a:lnTo>
                      <a:pt x="21" y="5"/>
                    </a:lnTo>
                    <a:lnTo>
                      <a:pt x="21" y="7"/>
                    </a:lnTo>
                    <a:lnTo>
                      <a:pt x="21" y="10"/>
                    </a:lnTo>
                    <a:lnTo>
                      <a:pt x="21" y="12"/>
                    </a:lnTo>
                    <a:lnTo>
                      <a:pt x="35" y="50"/>
                    </a:lnTo>
                    <a:lnTo>
                      <a:pt x="50" y="19"/>
                    </a:lnTo>
                    <a:lnTo>
                      <a:pt x="47" y="10"/>
                    </a:lnTo>
                    <a:lnTo>
                      <a:pt x="45" y="10"/>
                    </a:lnTo>
                    <a:lnTo>
                      <a:pt x="45" y="7"/>
                    </a:lnTo>
                    <a:lnTo>
                      <a:pt x="45" y="5"/>
                    </a:lnTo>
                    <a:lnTo>
                      <a:pt x="43" y="5"/>
                    </a:lnTo>
                    <a:lnTo>
                      <a:pt x="43" y="3"/>
                    </a:lnTo>
                    <a:lnTo>
                      <a:pt x="40" y="3"/>
                    </a:lnTo>
                    <a:lnTo>
                      <a:pt x="38" y="3"/>
                    </a:lnTo>
                    <a:lnTo>
                      <a:pt x="35" y="3"/>
                    </a:lnTo>
                    <a:lnTo>
                      <a:pt x="35" y="0"/>
                    </a:lnTo>
                    <a:lnTo>
                      <a:pt x="66" y="0"/>
                    </a:lnTo>
                    <a:lnTo>
                      <a:pt x="66" y="3"/>
                    </a:lnTo>
                    <a:lnTo>
                      <a:pt x="64" y="3"/>
                    </a:lnTo>
                    <a:lnTo>
                      <a:pt x="62" y="3"/>
                    </a:lnTo>
                    <a:lnTo>
                      <a:pt x="62" y="5"/>
                    </a:lnTo>
                    <a:lnTo>
                      <a:pt x="59" y="5"/>
                    </a:lnTo>
                    <a:lnTo>
                      <a:pt x="59" y="7"/>
                    </a:lnTo>
                    <a:lnTo>
                      <a:pt x="59" y="10"/>
                    </a:lnTo>
                    <a:lnTo>
                      <a:pt x="59" y="12"/>
                    </a:lnTo>
                    <a:lnTo>
                      <a:pt x="73" y="50"/>
                    </a:lnTo>
                    <a:lnTo>
                      <a:pt x="88" y="12"/>
                    </a:lnTo>
                    <a:lnTo>
                      <a:pt x="88" y="10"/>
                    </a:lnTo>
                    <a:lnTo>
                      <a:pt x="90" y="10"/>
                    </a:lnTo>
                    <a:lnTo>
                      <a:pt x="90" y="7"/>
                    </a:lnTo>
                    <a:lnTo>
                      <a:pt x="90" y="5"/>
                    </a:lnTo>
                    <a:lnTo>
                      <a:pt x="88" y="5"/>
                    </a:lnTo>
                    <a:lnTo>
                      <a:pt x="88" y="3"/>
                    </a:lnTo>
                    <a:lnTo>
                      <a:pt x="85" y="3"/>
                    </a:lnTo>
                    <a:lnTo>
                      <a:pt x="83" y="3"/>
                    </a:lnTo>
                    <a:lnTo>
                      <a:pt x="83" y="0"/>
                    </a:lnTo>
                    <a:lnTo>
                      <a:pt x="104" y="0"/>
                    </a:lnTo>
                    <a:lnTo>
                      <a:pt x="104" y="3"/>
                    </a:lnTo>
                    <a:lnTo>
                      <a:pt x="102" y="3"/>
                    </a:lnTo>
                    <a:lnTo>
                      <a:pt x="100" y="3"/>
                    </a:lnTo>
                    <a:lnTo>
                      <a:pt x="100" y="5"/>
                    </a:lnTo>
                    <a:lnTo>
                      <a:pt x="97" y="5"/>
                    </a:lnTo>
                    <a:lnTo>
                      <a:pt x="97" y="7"/>
                    </a:lnTo>
                    <a:lnTo>
                      <a:pt x="95" y="7"/>
                    </a:lnTo>
                    <a:lnTo>
                      <a:pt x="95" y="10"/>
                    </a:lnTo>
                    <a:lnTo>
                      <a:pt x="95" y="12"/>
                    </a:lnTo>
                    <a:lnTo>
                      <a:pt x="71" y="69"/>
                    </a:lnTo>
                    <a:lnTo>
                      <a:pt x="69" y="69"/>
                    </a:lnTo>
                    <a:lnTo>
                      <a:pt x="52" y="27"/>
                    </a:lnTo>
                    <a:lnTo>
                      <a:pt x="33" y="69"/>
                    </a:lnTo>
                    <a:lnTo>
                      <a:pt x="31" y="69"/>
                    </a:lnTo>
                    <a:lnTo>
                      <a:pt x="9" y="12"/>
                    </a:lnTo>
                    <a:lnTo>
                      <a:pt x="9" y="10"/>
                    </a:lnTo>
                    <a:lnTo>
                      <a:pt x="7" y="10"/>
                    </a:lnTo>
                    <a:lnTo>
                      <a:pt x="7" y="7"/>
                    </a:lnTo>
                    <a:lnTo>
                      <a:pt x="5" y="5"/>
                    </a:lnTo>
                    <a:lnTo>
                      <a:pt x="2" y="5"/>
                    </a:lnTo>
                    <a:lnTo>
                      <a:pt x="2"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0" name="Freeform 149"/>
              <p:cNvSpPr>
                <a:spLocks/>
              </p:cNvSpPr>
              <p:nvPr/>
            </p:nvSpPr>
            <p:spPr bwMode="auto">
              <a:xfrm>
                <a:off x="3930" y="3488"/>
                <a:ext cx="38" cy="69"/>
              </a:xfrm>
              <a:custGeom>
                <a:avLst/>
                <a:gdLst>
                  <a:gd name="T0" fmla="*/ 5 w 38"/>
                  <a:gd name="T1" fmla="*/ 9 h 69"/>
                  <a:gd name="T2" fmla="*/ 7 w 38"/>
                  <a:gd name="T3" fmla="*/ 5 h 69"/>
                  <a:gd name="T4" fmla="*/ 12 w 38"/>
                  <a:gd name="T5" fmla="*/ 2 h 69"/>
                  <a:gd name="T6" fmla="*/ 17 w 38"/>
                  <a:gd name="T7" fmla="*/ 0 h 69"/>
                  <a:gd name="T8" fmla="*/ 24 w 38"/>
                  <a:gd name="T9" fmla="*/ 2 h 69"/>
                  <a:gd name="T10" fmla="*/ 31 w 38"/>
                  <a:gd name="T11" fmla="*/ 5 h 69"/>
                  <a:gd name="T12" fmla="*/ 33 w 38"/>
                  <a:gd name="T13" fmla="*/ 9 h 69"/>
                  <a:gd name="T14" fmla="*/ 33 w 38"/>
                  <a:gd name="T15" fmla="*/ 12 h 69"/>
                  <a:gd name="T16" fmla="*/ 33 w 38"/>
                  <a:gd name="T17" fmla="*/ 19 h 69"/>
                  <a:gd name="T18" fmla="*/ 28 w 38"/>
                  <a:gd name="T19" fmla="*/ 26 h 69"/>
                  <a:gd name="T20" fmla="*/ 28 w 38"/>
                  <a:gd name="T21" fmla="*/ 31 h 69"/>
                  <a:gd name="T22" fmla="*/ 33 w 38"/>
                  <a:gd name="T23" fmla="*/ 33 h 69"/>
                  <a:gd name="T24" fmla="*/ 36 w 38"/>
                  <a:gd name="T25" fmla="*/ 38 h 69"/>
                  <a:gd name="T26" fmla="*/ 38 w 38"/>
                  <a:gd name="T27" fmla="*/ 45 h 69"/>
                  <a:gd name="T28" fmla="*/ 36 w 38"/>
                  <a:gd name="T29" fmla="*/ 52 h 69"/>
                  <a:gd name="T30" fmla="*/ 33 w 38"/>
                  <a:gd name="T31" fmla="*/ 59 h 69"/>
                  <a:gd name="T32" fmla="*/ 26 w 38"/>
                  <a:gd name="T33" fmla="*/ 64 h 69"/>
                  <a:gd name="T34" fmla="*/ 14 w 38"/>
                  <a:gd name="T35" fmla="*/ 69 h 69"/>
                  <a:gd name="T36" fmla="*/ 7 w 38"/>
                  <a:gd name="T37" fmla="*/ 69 h 69"/>
                  <a:gd name="T38" fmla="*/ 2 w 38"/>
                  <a:gd name="T39" fmla="*/ 67 h 69"/>
                  <a:gd name="T40" fmla="*/ 2 w 38"/>
                  <a:gd name="T41" fmla="*/ 67 h 69"/>
                  <a:gd name="T42" fmla="*/ 0 w 38"/>
                  <a:gd name="T43" fmla="*/ 64 h 69"/>
                  <a:gd name="T44" fmla="*/ 0 w 38"/>
                  <a:gd name="T45" fmla="*/ 62 h 69"/>
                  <a:gd name="T46" fmla="*/ 0 w 38"/>
                  <a:gd name="T47" fmla="*/ 62 h 69"/>
                  <a:gd name="T48" fmla="*/ 2 w 38"/>
                  <a:gd name="T49" fmla="*/ 59 h 69"/>
                  <a:gd name="T50" fmla="*/ 5 w 38"/>
                  <a:gd name="T51" fmla="*/ 59 h 69"/>
                  <a:gd name="T52" fmla="*/ 5 w 38"/>
                  <a:gd name="T53" fmla="*/ 59 h 69"/>
                  <a:gd name="T54" fmla="*/ 7 w 38"/>
                  <a:gd name="T55" fmla="*/ 59 h 69"/>
                  <a:gd name="T56" fmla="*/ 7 w 38"/>
                  <a:gd name="T57" fmla="*/ 59 h 69"/>
                  <a:gd name="T58" fmla="*/ 10 w 38"/>
                  <a:gd name="T59" fmla="*/ 62 h 69"/>
                  <a:gd name="T60" fmla="*/ 12 w 38"/>
                  <a:gd name="T61" fmla="*/ 62 h 69"/>
                  <a:gd name="T62" fmla="*/ 14 w 38"/>
                  <a:gd name="T63" fmla="*/ 64 h 69"/>
                  <a:gd name="T64" fmla="*/ 17 w 38"/>
                  <a:gd name="T65" fmla="*/ 64 h 69"/>
                  <a:gd name="T66" fmla="*/ 17 w 38"/>
                  <a:gd name="T67" fmla="*/ 64 h 69"/>
                  <a:gd name="T68" fmla="*/ 21 w 38"/>
                  <a:gd name="T69" fmla="*/ 64 h 69"/>
                  <a:gd name="T70" fmla="*/ 26 w 38"/>
                  <a:gd name="T71" fmla="*/ 62 h 69"/>
                  <a:gd name="T72" fmla="*/ 28 w 38"/>
                  <a:gd name="T73" fmla="*/ 57 h 69"/>
                  <a:gd name="T74" fmla="*/ 31 w 38"/>
                  <a:gd name="T75" fmla="*/ 52 h 69"/>
                  <a:gd name="T76" fmla="*/ 31 w 38"/>
                  <a:gd name="T77" fmla="*/ 47 h 69"/>
                  <a:gd name="T78" fmla="*/ 28 w 38"/>
                  <a:gd name="T79" fmla="*/ 45 h 69"/>
                  <a:gd name="T80" fmla="*/ 28 w 38"/>
                  <a:gd name="T81" fmla="*/ 43 h 69"/>
                  <a:gd name="T82" fmla="*/ 26 w 38"/>
                  <a:gd name="T83" fmla="*/ 40 h 69"/>
                  <a:gd name="T84" fmla="*/ 24 w 38"/>
                  <a:gd name="T85" fmla="*/ 38 h 69"/>
                  <a:gd name="T86" fmla="*/ 21 w 38"/>
                  <a:gd name="T87" fmla="*/ 36 h 69"/>
                  <a:gd name="T88" fmla="*/ 17 w 38"/>
                  <a:gd name="T89" fmla="*/ 36 h 69"/>
                  <a:gd name="T90" fmla="*/ 14 w 38"/>
                  <a:gd name="T91" fmla="*/ 36 h 69"/>
                  <a:gd name="T92" fmla="*/ 12 w 38"/>
                  <a:gd name="T93" fmla="*/ 33 h 69"/>
                  <a:gd name="T94" fmla="*/ 17 w 38"/>
                  <a:gd name="T95" fmla="*/ 31 h 69"/>
                  <a:gd name="T96" fmla="*/ 19 w 38"/>
                  <a:gd name="T97" fmla="*/ 31 h 69"/>
                  <a:gd name="T98" fmla="*/ 24 w 38"/>
                  <a:gd name="T99" fmla="*/ 28 h 69"/>
                  <a:gd name="T100" fmla="*/ 26 w 38"/>
                  <a:gd name="T101" fmla="*/ 24 h 69"/>
                  <a:gd name="T102" fmla="*/ 26 w 38"/>
                  <a:gd name="T103" fmla="*/ 21 h 69"/>
                  <a:gd name="T104" fmla="*/ 26 w 38"/>
                  <a:gd name="T105" fmla="*/ 17 h 69"/>
                  <a:gd name="T106" fmla="*/ 26 w 38"/>
                  <a:gd name="T107" fmla="*/ 12 h 69"/>
                  <a:gd name="T108" fmla="*/ 21 w 38"/>
                  <a:gd name="T109" fmla="*/ 9 h 69"/>
                  <a:gd name="T110" fmla="*/ 19 w 38"/>
                  <a:gd name="T111" fmla="*/ 7 h 69"/>
                  <a:gd name="T112" fmla="*/ 14 w 38"/>
                  <a:gd name="T113" fmla="*/ 7 h 69"/>
                  <a:gd name="T114" fmla="*/ 7 w 38"/>
                  <a:gd name="T115" fmla="*/ 9 h 69"/>
                  <a:gd name="T116" fmla="*/ 2 w 38"/>
                  <a:gd name="T117" fmla="*/ 14 h 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69"/>
                  <a:gd name="T179" fmla="*/ 38 w 38"/>
                  <a:gd name="T180" fmla="*/ 69 h 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69">
                    <a:moveTo>
                      <a:pt x="2" y="14"/>
                    </a:moveTo>
                    <a:lnTo>
                      <a:pt x="2" y="12"/>
                    </a:lnTo>
                    <a:lnTo>
                      <a:pt x="5" y="9"/>
                    </a:lnTo>
                    <a:lnTo>
                      <a:pt x="5" y="7"/>
                    </a:lnTo>
                    <a:lnTo>
                      <a:pt x="7" y="7"/>
                    </a:lnTo>
                    <a:lnTo>
                      <a:pt x="7" y="5"/>
                    </a:lnTo>
                    <a:lnTo>
                      <a:pt x="10" y="5"/>
                    </a:lnTo>
                    <a:lnTo>
                      <a:pt x="10" y="2"/>
                    </a:lnTo>
                    <a:lnTo>
                      <a:pt x="12" y="2"/>
                    </a:lnTo>
                    <a:lnTo>
                      <a:pt x="14" y="2"/>
                    </a:lnTo>
                    <a:lnTo>
                      <a:pt x="14" y="0"/>
                    </a:lnTo>
                    <a:lnTo>
                      <a:pt x="17" y="0"/>
                    </a:lnTo>
                    <a:lnTo>
                      <a:pt x="19" y="0"/>
                    </a:lnTo>
                    <a:lnTo>
                      <a:pt x="21" y="0"/>
                    </a:lnTo>
                    <a:lnTo>
                      <a:pt x="24" y="0"/>
                    </a:lnTo>
                    <a:lnTo>
                      <a:pt x="24" y="2"/>
                    </a:lnTo>
                    <a:lnTo>
                      <a:pt x="26" y="2"/>
                    </a:lnTo>
                    <a:lnTo>
                      <a:pt x="28" y="2"/>
                    </a:lnTo>
                    <a:lnTo>
                      <a:pt x="31" y="5"/>
                    </a:lnTo>
                    <a:lnTo>
                      <a:pt x="31" y="7"/>
                    </a:lnTo>
                    <a:lnTo>
                      <a:pt x="33" y="7"/>
                    </a:lnTo>
                    <a:lnTo>
                      <a:pt x="33" y="9"/>
                    </a:lnTo>
                    <a:lnTo>
                      <a:pt x="33" y="12"/>
                    </a:lnTo>
                    <a:lnTo>
                      <a:pt x="33" y="14"/>
                    </a:lnTo>
                    <a:lnTo>
                      <a:pt x="33" y="17"/>
                    </a:lnTo>
                    <a:lnTo>
                      <a:pt x="33" y="19"/>
                    </a:lnTo>
                    <a:lnTo>
                      <a:pt x="33" y="21"/>
                    </a:lnTo>
                    <a:lnTo>
                      <a:pt x="31" y="24"/>
                    </a:lnTo>
                    <a:lnTo>
                      <a:pt x="28" y="24"/>
                    </a:lnTo>
                    <a:lnTo>
                      <a:pt x="28" y="26"/>
                    </a:lnTo>
                    <a:lnTo>
                      <a:pt x="26" y="28"/>
                    </a:lnTo>
                    <a:lnTo>
                      <a:pt x="28" y="31"/>
                    </a:lnTo>
                    <a:lnTo>
                      <a:pt x="31" y="31"/>
                    </a:lnTo>
                    <a:lnTo>
                      <a:pt x="31" y="33"/>
                    </a:lnTo>
                    <a:lnTo>
                      <a:pt x="33" y="33"/>
                    </a:lnTo>
                    <a:lnTo>
                      <a:pt x="36" y="36"/>
                    </a:lnTo>
                    <a:lnTo>
                      <a:pt x="36" y="38"/>
                    </a:lnTo>
                    <a:lnTo>
                      <a:pt x="36" y="40"/>
                    </a:lnTo>
                    <a:lnTo>
                      <a:pt x="38" y="40"/>
                    </a:lnTo>
                    <a:lnTo>
                      <a:pt x="38" y="43"/>
                    </a:lnTo>
                    <a:lnTo>
                      <a:pt x="38" y="45"/>
                    </a:lnTo>
                    <a:lnTo>
                      <a:pt x="38" y="47"/>
                    </a:lnTo>
                    <a:lnTo>
                      <a:pt x="38" y="50"/>
                    </a:lnTo>
                    <a:lnTo>
                      <a:pt x="36" y="52"/>
                    </a:lnTo>
                    <a:lnTo>
                      <a:pt x="36" y="55"/>
                    </a:lnTo>
                    <a:lnTo>
                      <a:pt x="36" y="57"/>
                    </a:lnTo>
                    <a:lnTo>
                      <a:pt x="33" y="59"/>
                    </a:lnTo>
                    <a:lnTo>
                      <a:pt x="31" y="62"/>
                    </a:lnTo>
                    <a:lnTo>
                      <a:pt x="28" y="64"/>
                    </a:lnTo>
                    <a:lnTo>
                      <a:pt x="26" y="64"/>
                    </a:lnTo>
                    <a:lnTo>
                      <a:pt x="24" y="67"/>
                    </a:lnTo>
                    <a:lnTo>
                      <a:pt x="21" y="67"/>
                    </a:lnTo>
                    <a:lnTo>
                      <a:pt x="19" y="69"/>
                    </a:lnTo>
                    <a:lnTo>
                      <a:pt x="14" y="69"/>
                    </a:lnTo>
                    <a:lnTo>
                      <a:pt x="12" y="69"/>
                    </a:lnTo>
                    <a:lnTo>
                      <a:pt x="10" y="69"/>
                    </a:lnTo>
                    <a:lnTo>
                      <a:pt x="7" y="69"/>
                    </a:lnTo>
                    <a:lnTo>
                      <a:pt x="5" y="69"/>
                    </a:lnTo>
                    <a:lnTo>
                      <a:pt x="5" y="67"/>
                    </a:lnTo>
                    <a:lnTo>
                      <a:pt x="2" y="67"/>
                    </a:lnTo>
                    <a:lnTo>
                      <a:pt x="0" y="64"/>
                    </a:lnTo>
                    <a:lnTo>
                      <a:pt x="0" y="62"/>
                    </a:lnTo>
                    <a:lnTo>
                      <a:pt x="2" y="62"/>
                    </a:lnTo>
                    <a:lnTo>
                      <a:pt x="2" y="59"/>
                    </a:lnTo>
                    <a:lnTo>
                      <a:pt x="5" y="59"/>
                    </a:lnTo>
                    <a:lnTo>
                      <a:pt x="7" y="59"/>
                    </a:lnTo>
                    <a:lnTo>
                      <a:pt x="7" y="62"/>
                    </a:lnTo>
                    <a:lnTo>
                      <a:pt x="10" y="62"/>
                    </a:lnTo>
                    <a:lnTo>
                      <a:pt x="12" y="62"/>
                    </a:lnTo>
                    <a:lnTo>
                      <a:pt x="12" y="64"/>
                    </a:lnTo>
                    <a:lnTo>
                      <a:pt x="14" y="64"/>
                    </a:lnTo>
                    <a:lnTo>
                      <a:pt x="17" y="64"/>
                    </a:lnTo>
                    <a:lnTo>
                      <a:pt x="19" y="64"/>
                    </a:lnTo>
                    <a:lnTo>
                      <a:pt x="21" y="64"/>
                    </a:lnTo>
                    <a:lnTo>
                      <a:pt x="24" y="64"/>
                    </a:lnTo>
                    <a:lnTo>
                      <a:pt x="24" y="62"/>
                    </a:lnTo>
                    <a:lnTo>
                      <a:pt x="26" y="62"/>
                    </a:lnTo>
                    <a:lnTo>
                      <a:pt x="26" y="59"/>
                    </a:lnTo>
                    <a:lnTo>
                      <a:pt x="28" y="59"/>
                    </a:lnTo>
                    <a:lnTo>
                      <a:pt x="28" y="57"/>
                    </a:lnTo>
                    <a:lnTo>
                      <a:pt x="31" y="55"/>
                    </a:lnTo>
                    <a:lnTo>
                      <a:pt x="31" y="52"/>
                    </a:lnTo>
                    <a:lnTo>
                      <a:pt x="31" y="50"/>
                    </a:lnTo>
                    <a:lnTo>
                      <a:pt x="31" y="47"/>
                    </a:lnTo>
                    <a:lnTo>
                      <a:pt x="28" y="45"/>
                    </a:lnTo>
                    <a:lnTo>
                      <a:pt x="28" y="43"/>
                    </a:lnTo>
                    <a:lnTo>
                      <a:pt x="26" y="40"/>
                    </a:lnTo>
                    <a:lnTo>
                      <a:pt x="24" y="38"/>
                    </a:lnTo>
                    <a:lnTo>
                      <a:pt x="21" y="38"/>
                    </a:lnTo>
                    <a:lnTo>
                      <a:pt x="21" y="36"/>
                    </a:lnTo>
                    <a:lnTo>
                      <a:pt x="19" y="36"/>
                    </a:lnTo>
                    <a:lnTo>
                      <a:pt x="17" y="36"/>
                    </a:lnTo>
                    <a:lnTo>
                      <a:pt x="14" y="36"/>
                    </a:lnTo>
                    <a:lnTo>
                      <a:pt x="12" y="36"/>
                    </a:lnTo>
                    <a:lnTo>
                      <a:pt x="12" y="33"/>
                    </a:lnTo>
                    <a:lnTo>
                      <a:pt x="14" y="33"/>
                    </a:lnTo>
                    <a:lnTo>
                      <a:pt x="17" y="31"/>
                    </a:lnTo>
                    <a:lnTo>
                      <a:pt x="19" y="31"/>
                    </a:lnTo>
                    <a:lnTo>
                      <a:pt x="21" y="28"/>
                    </a:lnTo>
                    <a:lnTo>
                      <a:pt x="24" y="28"/>
                    </a:lnTo>
                    <a:lnTo>
                      <a:pt x="24" y="26"/>
                    </a:lnTo>
                    <a:lnTo>
                      <a:pt x="26" y="24"/>
                    </a:lnTo>
                    <a:lnTo>
                      <a:pt x="26" y="21"/>
                    </a:lnTo>
                    <a:lnTo>
                      <a:pt x="26" y="19"/>
                    </a:lnTo>
                    <a:lnTo>
                      <a:pt x="26" y="17"/>
                    </a:lnTo>
                    <a:lnTo>
                      <a:pt x="26" y="14"/>
                    </a:lnTo>
                    <a:lnTo>
                      <a:pt x="26" y="12"/>
                    </a:lnTo>
                    <a:lnTo>
                      <a:pt x="24" y="12"/>
                    </a:lnTo>
                    <a:lnTo>
                      <a:pt x="24" y="9"/>
                    </a:lnTo>
                    <a:lnTo>
                      <a:pt x="21" y="9"/>
                    </a:lnTo>
                    <a:lnTo>
                      <a:pt x="21" y="7"/>
                    </a:lnTo>
                    <a:lnTo>
                      <a:pt x="19" y="7"/>
                    </a:lnTo>
                    <a:lnTo>
                      <a:pt x="17" y="7"/>
                    </a:lnTo>
                    <a:lnTo>
                      <a:pt x="14" y="7"/>
                    </a:lnTo>
                    <a:lnTo>
                      <a:pt x="12" y="7"/>
                    </a:lnTo>
                    <a:lnTo>
                      <a:pt x="10" y="7"/>
                    </a:lnTo>
                    <a:lnTo>
                      <a:pt x="10" y="9"/>
                    </a:lnTo>
                    <a:lnTo>
                      <a:pt x="7" y="9"/>
                    </a:lnTo>
                    <a:lnTo>
                      <a:pt x="5" y="12"/>
                    </a:lnTo>
                    <a:lnTo>
                      <a:pt x="5" y="14"/>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1" name="Freeform 150"/>
              <p:cNvSpPr>
                <a:spLocks/>
              </p:cNvSpPr>
              <p:nvPr/>
            </p:nvSpPr>
            <p:spPr bwMode="auto">
              <a:xfrm>
                <a:off x="3759" y="3769"/>
                <a:ext cx="105" cy="66"/>
              </a:xfrm>
              <a:custGeom>
                <a:avLst/>
                <a:gdLst>
                  <a:gd name="T0" fmla="*/ 29 w 105"/>
                  <a:gd name="T1" fmla="*/ 2 h 66"/>
                  <a:gd name="T2" fmla="*/ 26 w 105"/>
                  <a:gd name="T3" fmla="*/ 2 h 66"/>
                  <a:gd name="T4" fmla="*/ 24 w 105"/>
                  <a:gd name="T5" fmla="*/ 2 h 66"/>
                  <a:gd name="T6" fmla="*/ 24 w 105"/>
                  <a:gd name="T7" fmla="*/ 2 h 66"/>
                  <a:gd name="T8" fmla="*/ 24 w 105"/>
                  <a:gd name="T9" fmla="*/ 5 h 66"/>
                  <a:gd name="T10" fmla="*/ 21 w 105"/>
                  <a:gd name="T11" fmla="*/ 5 h 66"/>
                  <a:gd name="T12" fmla="*/ 21 w 105"/>
                  <a:gd name="T13" fmla="*/ 7 h 66"/>
                  <a:gd name="T14" fmla="*/ 24 w 105"/>
                  <a:gd name="T15" fmla="*/ 9 h 66"/>
                  <a:gd name="T16" fmla="*/ 24 w 105"/>
                  <a:gd name="T17" fmla="*/ 12 h 66"/>
                  <a:gd name="T18" fmla="*/ 48 w 105"/>
                  <a:gd name="T19" fmla="*/ 9 h 66"/>
                  <a:gd name="T20" fmla="*/ 48 w 105"/>
                  <a:gd name="T21" fmla="*/ 7 h 66"/>
                  <a:gd name="T22" fmla="*/ 45 w 105"/>
                  <a:gd name="T23" fmla="*/ 5 h 66"/>
                  <a:gd name="T24" fmla="*/ 43 w 105"/>
                  <a:gd name="T25" fmla="*/ 2 h 66"/>
                  <a:gd name="T26" fmla="*/ 40 w 105"/>
                  <a:gd name="T27" fmla="*/ 2 h 66"/>
                  <a:gd name="T28" fmla="*/ 38 w 105"/>
                  <a:gd name="T29" fmla="*/ 2 h 66"/>
                  <a:gd name="T30" fmla="*/ 69 w 105"/>
                  <a:gd name="T31" fmla="*/ 0 h 66"/>
                  <a:gd name="T32" fmla="*/ 67 w 105"/>
                  <a:gd name="T33" fmla="*/ 2 h 66"/>
                  <a:gd name="T34" fmla="*/ 64 w 105"/>
                  <a:gd name="T35" fmla="*/ 2 h 66"/>
                  <a:gd name="T36" fmla="*/ 62 w 105"/>
                  <a:gd name="T37" fmla="*/ 5 h 66"/>
                  <a:gd name="T38" fmla="*/ 62 w 105"/>
                  <a:gd name="T39" fmla="*/ 5 h 66"/>
                  <a:gd name="T40" fmla="*/ 62 w 105"/>
                  <a:gd name="T41" fmla="*/ 7 h 66"/>
                  <a:gd name="T42" fmla="*/ 59 w 105"/>
                  <a:gd name="T43" fmla="*/ 7 h 66"/>
                  <a:gd name="T44" fmla="*/ 62 w 105"/>
                  <a:gd name="T45" fmla="*/ 9 h 66"/>
                  <a:gd name="T46" fmla="*/ 62 w 105"/>
                  <a:gd name="T47" fmla="*/ 9 h 66"/>
                  <a:gd name="T48" fmla="*/ 90 w 105"/>
                  <a:gd name="T49" fmla="*/ 12 h 66"/>
                  <a:gd name="T50" fmla="*/ 90 w 105"/>
                  <a:gd name="T51" fmla="*/ 9 h 66"/>
                  <a:gd name="T52" fmla="*/ 93 w 105"/>
                  <a:gd name="T53" fmla="*/ 7 h 66"/>
                  <a:gd name="T54" fmla="*/ 93 w 105"/>
                  <a:gd name="T55" fmla="*/ 5 h 66"/>
                  <a:gd name="T56" fmla="*/ 90 w 105"/>
                  <a:gd name="T57" fmla="*/ 5 h 66"/>
                  <a:gd name="T58" fmla="*/ 90 w 105"/>
                  <a:gd name="T59" fmla="*/ 2 h 66"/>
                  <a:gd name="T60" fmla="*/ 90 w 105"/>
                  <a:gd name="T61" fmla="*/ 2 h 66"/>
                  <a:gd name="T62" fmla="*/ 88 w 105"/>
                  <a:gd name="T63" fmla="*/ 2 h 66"/>
                  <a:gd name="T64" fmla="*/ 86 w 105"/>
                  <a:gd name="T65" fmla="*/ 2 h 66"/>
                  <a:gd name="T66" fmla="*/ 105 w 105"/>
                  <a:gd name="T67" fmla="*/ 2 h 66"/>
                  <a:gd name="T68" fmla="*/ 102 w 105"/>
                  <a:gd name="T69" fmla="*/ 2 h 66"/>
                  <a:gd name="T70" fmla="*/ 97 w 105"/>
                  <a:gd name="T71" fmla="*/ 7 h 66"/>
                  <a:gd name="T72" fmla="*/ 74 w 105"/>
                  <a:gd name="T73" fmla="*/ 66 h 66"/>
                  <a:gd name="T74" fmla="*/ 36 w 105"/>
                  <a:gd name="T75" fmla="*/ 66 h 66"/>
                  <a:gd name="T76" fmla="*/ 12 w 105"/>
                  <a:gd name="T77" fmla="*/ 9 h 66"/>
                  <a:gd name="T78" fmla="*/ 10 w 105"/>
                  <a:gd name="T79" fmla="*/ 7 h 66"/>
                  <a:gd name="T80" fmla="*/ 7 w 105"/>
                  <a:gd name="T81" fmla="*/ 5 h 66"/>
                  <a:gd name="T82" fmla="*/ 7 w 105"/>
                  <a:gd name="T83" fmla="*/ 5 h 66"/>
                  <a:gd name="T84" fmla="*/ 5 w 105"/>
                  <a:gd name="T85" fmla="*/ 2 h 66"/>
                  <a:gd name="T86" fmla="*/ 0 w 105"/>
                  <a:gd name="T87" fmla="*/ 2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
                  <a:gd name="T133" fmla="*/ 0 h 66"/>
                  <a:gd name="T134" fmla="*/ 105 w 105"/>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 h="66">
                    <a:moveTo>
                      <a:pt x="0" y="0"/>
                    </a:moveTo>
                    <a:lnTo>
                      <a:pt x="29" y="0"/>
                    </a:lnTo>
                    <a:lnTo>
                      <a:pt x="29" y="2"/>
                    </a:lnTo>
                    <a:lnTo>
                      <a:pt x="26" y="2"/>
                    </a:lnTo>
                    <a:lnTo>
                      <a:pt x="24" y="2"/>
                    </a:lnTo>
                    <a:lnTo>
                      <a:pt x="24" y="5"/>
                    </a:lnTo>
                    <a:lnTo>
                      <a:pt x="21" y="5"/>
                    </a:lnTo>
                    <a:lnTo>
                      <a:pt x="21" y="7"/>
                    </a:lnTo>
                    <a:lnTo>
                      <a:pt x="24" y="9"/>
                    </a:lnTo>
                    <a:lnTo>
                      <a:pt x="24" y="12"/>
                    </a:lnTo>
                    <a:lnTo>
                      <a:pt x="38" y="50"/>
                    </a:lnTo>
                    <a:lnTo>
                      <a:pt x="52" y="19"/>
                    </a:lnTo>
                    <a:lnTo>
                      <a:pt x="48" y="9"/>
                    </a:lnTo>
                    <a:lnTo>
                      <a:pt x="48" y="7"/>
                    </a:lnTo>
                    <a:lnTo>
                      <a:pt x="45" y="5"/>
                    </a:lnTo>
                    <a:lnTo>
                      <a:pt x="45" y="2"/>
                    </a:lnTo>
                    <a:lnTo>
                      <a:pt x="43" y="2"/>
                    </a:lnTo>
                    <a:lnTo>
                      <a:pt x="40" y="2"/>
                    </a:lnTo>
                    <a:lnTo>
                      <a:pt x="38" y="2"/>
                    </a:lnTo>
                    <a:lnTo>
                      <a:pt x="38" y="0"/>
                    </a:lnTo>
                    <a:lnTo>
                      <a:pt x="69" y="0"/>
                    </a:lnTo>
                    <a:lnTo>
                      <a:pt x="69" y="2"/>
                    </a:lnTo>
                    <a:lnTo>
                      <a:pt x="67" y="2"/>
                    </a:lnTo>
                    <a:lnTo>
                      <a:pt x="64" y="2"/>
                    </a:lnTo>
                    <a:lnTo>
                      <a:pt x="62" y="2"/>
                    </a:lnTo>
                    <a:lnTo>
                      <a:pt x="62" y="5"/>
                    </a:lnTo>
                    <a:lnTo>
                      <a:pt x="62" y="7"/>
                    </a:lnTo>
                    <a:lnTo>
                      <a:pt x="59" y="7"/>
                    </a:lnTo>
                    <a:lnTo>
                      <a:pt x="62" y="7"/>
                    </a:lnTo>
                    <a:lnTo>
                      <a:pt x="62" y="9"/>
                    </a:lnTo>
                    <a:lnTo>
                      <a:pt x="76" y="47"/>
                    </a:lnTo>
                    <a:lnTo>
                      <a:pt x="90" y="12"/>
                    </a:lnTo>
                    <a:lnTo>
                      <a:pt x="90" y="9"/>
                    </a:lnTo>
                    <a:lnTo>
                      <a:pt x="90" y="7"/>
                    </a:lnTo>
                    <a:lnTo>
                      <a:pt x="93" y="7"/>
                    </a:lnTo>
                    <a:lnTo>
                      <a:pt x="93" y="5"/>
                    </a:lnTo>
                    <a:lnTo>
                      <a:pt x="90" y="5"/>
                    </a:lnTo>
                    <a:lnTo>
                      <a:pt x="90" y="2"/>
                    </a:lnTo>
                    <a:lnTo>
                      <a:pt x="88" y="2"/>
                    </a:lnTo>
                    <a:lnTo>
                      <a:pt x="86" y="2"/>
                    </a:lnTo>
                    <a:lnTo>
                      <a:pt x="86" y="0"/>
                    </a:lnTo>
                    <a:lnTo>
                      <a:pt x="105" y="0"/>
                    </a:lnTo>
                    <a:lnTo>
                      <a:pt x="105" y="2"/>
                    </a:lnTo>
                    <a:lnTo>
                      <a:pt x="102" y="2"/>
                    </a:lnTo>
                    <a:lnTo>
                      <a:pt x="100" y="5"/>
                    </a:lnTo>
                    <a:lnTo>
                      <a:pt x="97" y="7"/>
                    </a:lnTo>
                    <a:lnTo>
                      <a:pt x="97" y="9"/>
                    </a:lnTo>
                    <a:lnTo>
                      <a:pt x="74" y="66"/>
                    </a:lnTo>
                    <a:lnTo>
                      <a:pt x="71" y="66"/>
                    </a:lnTo>
                    <a:lnTo>
                      <a:pt x="55" y="26"/>
                    </a:lnTo>
                    <a:lnTo>
                      <a:pt x="36" y="66"/>
                    </a:lnTo>
                    <a:lnTo>
                      <a:pt x="33" y="66"/>
                    </a:lnTo>
                    <a:lnTo>
                      <a:pt x="12" y="12"/>
                    </a:lnTo>
                    <a:lnTo>
                      <a:pt x="12" y="9"/>
                    </a:lnTo>
                    <a:lnTo>
                      <a:pt x="10" y="9"/>
                    </a:lnTo>
                    <a:lnTo>
                      <a:pt x="10" y="7"/>
                    </a:lnTo>
                    <a:lnTo>
                      <a:pt x="7" y="5"/>
                    </a:lnTo>
                    <a:lnTo>
                      <a:pt x="5" y="2"/>
                    </a:lnTo>
                    <a:lnTo>
                      <a:pt x="2"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2" name="Freeform 151"/>
              <p:cNvSpPr>
                <a:spLocks noEditPoints="1"/>
              </p:cNvSpPr>
              <p:nvPr/>
            </p:nvSpPr>
            <p:spPr bwMode="auto">
              <a:xfrm>
                <a:off x="3868" y="3797"/>
                <a:ext cx="43" cy="67"/>
              </a:xfrm>
              <a:custGeom>
                <a:avLst/>
                <a:gdLst>
                  <a:gd name="T0" fmla="*/ 43 w 43"/>
                  <a:gd name="T1" fmla="*/ 43 h 67"/>
                  <a:gd name="T2" fmla="*/ 43 w 43"/>
                  <a:gd name="T3" fmla="*/ 50 h 67"/>
                  <a:gd name="T4" fmla="*/ 36 w 43"/>
                  <a:gd name="T5" fmla="*/ 50 h 67"/>
                  <a:gd name="T6" fmla="*/ 36 w 43"/>
                  <a:gd name="T7" fmla="*/ 67 h 67"/>
                  <a:gd name="T8" fmla="*/ 26 w 43"/>
                  <a:gd name="T9" fmla="*/ 67 h 67"/>
                  <a:gd name="T10" fmla="*/ 26 w 43"/>
                  <a:gd name="T11" fmla="*/ 50 h 67"/>
                  <a:gd name="T12" fmla="*/ 0 w 43"/>
                  <a:gd name="T13" fmla="*/ 50 h 67"/>
                  <a:gd name="T14" fmla="*/ 0 w 43"/>
                  <a:gd name="T15" fmla="*/ 43 h 67"/>
                  <a:gd name="T16" fmla="*/ 29 w 43"/>
                  <a:gd name="T17" fmla="*/ 0 h 67"/>
                  <a:gd name="T18" fmla="*/ 36 w 43"/>
                  <a:gd name="T19" fmla="*/ 0 h 67"/>
                  <a:gd name="T20" fmla="*/ 36 w 43"/>
                  <a:gd name="T21" fmla="*/ 43 h 67"/>
                  <a:gd name="T22" fmla="*/ 43 w 43"/>
                  <a:gd name="T23" fmla="*/ 43 h 67"/>
                  <a:gd name="T24" fmla="*/ 26 w 43"/>
                  <a:gd name="T25" fmla="*/ 43 h 67"/>
                  <a:gd name="T26" fmla="*/ 26 w 43"/>
                  <a:gd name="T27" fmla="*/ 10 h 67"/>
                  <a:gd name="T28" fmla="*/ 5 w 43"/>
                  <a:gd name="T29" fmla="*/ 43 h 67"/>
                  <a:gd name="T30" fmla="*/ 26 w 43"/>
                  <a:gd name="T31" fmla="*/ 43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67"/>
                  <a:gd name="T50" fmla="*/ 43 w 43"/>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67">
                    <a:moveTo>
                      <a:pt x="43" y="43"/>
                    </a:moveTo>
                    <a:lnTo>
                      <a:pt x="43" y="50"/>
                    </a:lnTo>
                    <a:lnTo>
                      <a:pt x="36" y="50"/>
                    </a:lnTo>
                    <a:lnTo>
                      <a:pt x="36" y="67"/>
                    </a:lnTo>
                    <a:lnTo>
                      <a:pt x="26" y="67"/>
                    </a:lnTo>
                    <a:lnTo>
                      <a:pt x="26" y="50"/>
                    </a:lnTo>
                    <a:lnTo>
                      <a:pt x="0" y="50"/>
                    </a:lnTo>
                    <a:lnTo>
                      <a:pt x="0" y="43"/>
                    </a:lnTo>
                    <a:lnTo>
                      <a:pt x="29" y="0"/>
                    </a:lnTo>
                    <a:lnTo>
                      <a:pt x="36" y="0"/>
                    </a:lnTo>
                    <a:lnTo>
                      <a:pt x="36" y="43"/>
                    </a:lnTo>
                    <a:lnTo>
                      <a:pt x="43" y="43"/>
                    </a:lnTo>
                    <a:close/>
                    <a:moveTo>
                      <a:pt x="26" y="43"/>
                    </a:moveTo>
                    <a:lnTo>
                      <a:pt x="26" y="10"/>
                    </a:lnTo>
                    <a:lnTo>
                      <a:pt x="5" y="43"/>
                    </a:lnTo>
                    <a:lnTo>
                      <a:pt x="2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3" name="Freeform 161"/>
              <p:cNvSpPr>
                <a:spLocks/>
              </p:cNvSpPr>
              <p:nvPr/>
            </p:nvSpPr>
            <p:spPr bwMode="auto">
              <a:xfrm>
                <a:off x="4443" y="3700"/>
                <a:ext cx="73" cy="100"/>
              </a:xfrm>
              <a:custGeom>
                <a:avLst/>
                <a:gdLst>
                  <a:gd name="T0" fmla="*/ 31 w 73"/>
                  <a:gd name="T1" fmla="*/ 2 h 100"/>
                  <a:gd name="T2" fmla="*/ 28 w 73"/>
                  <a:gd name="T3" fmla="*/ 2 h 100"/>
                  <a:gd name="T4" fmla="*/ 26 w 73"/>
                  <a:gd name="T5" fmla="*/ 4 h 100"/>
                  <a:gd name="T6" fmla="*/ 24 w 73"/>
                  <a:gd name="T7" fmla="*/ 7 h 100"/>
                  <a:gd name="T8" fmla="*/ 24 w 73"/>
                  <a:gd name="T9" fmla="*/ 7 h 100"/>
                  <a:gd name="T10" fmla="*/ 24 w 73"/>
                  <a:gd name="T11" fmla="*/ 12 h 100"/>
                  <a:gd name="T12" fmla="*/ 26 w 73"/>
                  <a:gd name="T13" fmla="*/ 16 h 100"/>
                  <a:gd name="T14" fmla="*/ 57 w 73"/>
                  <a:gd name="T15" fmla="*/ 12 h 100"/>
                  <a:gd name="T16" fmla="*/ 59 w 73"/>
                  <a:gd name="T17" fmla="*/ 7 h 100"/>
                  <a:gd name="T18" fmla="*/ 59 w 73"/>
                  <a:gd name="T19" fmla="*/ 7 h 100"/>
                  <a:gd name="T20" fmla="*/ 57 w 73"/>
                  <a:gd name="T21" fmla="*/ 4 h 100"/>
                  <a:gd name="T22" fmla="*/ 57 w 73"/>
                  <a:gd name="T23" fmla="*/ 4 h 100"/>
                  <a:gd name="T24" fmla="*/ 57 w 73"/>
                  <a:gd name="T25" fmla="*/ 4 h 100"/>
                  <a:gd name="T26" fmla="*/ 54 w 73"/>
                  <a:gd name="T27" fmla="*/ 2 h 100"/>
                  <a:gd name="T28" fmla="*/ 52 w 73"/>
                  <a:gd name="T29" fmla="*/ 2 h 100"/>
                  <a:gd name="T30" fmla="*/ 73 w 73"/>
                  <a:gd name="T31" fmla="*/ 0 h 100"/>
                  <a:gd name="T32" fmla="*/ 71 w 73"/>
                  <a:gd name="T33" fmla="*/ 2 h 100"/>
                  <a:gd name="T34" fmla="*/ 69 w 73"/>
                  <a:gd name="T35" fmla="*/ 4 h 100"/>
                  <a:gd name="T36" fmla="*/ 69 w 73"/>
                  <a:gd name="T37" fmla="*/ 4 h 100"/>
                  <a:gd name="T38" fmla="*/ 66 w 73"/>
                  <a:gd name="T39" fmla="*/ 7 h 100"/>
                  <a:gd name="T40" fmla="*/ 66 w 73"/>
                  <a:gd name="T41" fmla="*/ 9 h 100"/>
                  <a:gd name="T42" fmla="*/ 64 w 73"/>
                  <a:gd name="T43" fmla="*/ 12 h 100"/>
                  <a:gd name="T44" fmla="*/ 33 w 73"/>
                  <a:gd name="T45" fmla="*/ 83 h 100"/>
                  <a:gd name="T46" fmla="*/ 28 w 73"/>
                  <a:gd name="T47" fmla="*/ 90 h 100"/>
                  <a:gd name="T48" fmla="*/ 24 w 73"/>
                  <a:gd name="T49" fmla="*/ 95 h 100"/>
                  <a:gd name="T50" fmla="*/ 16 w 73"/>
                  <a:gd name="T51" fmla="*/ 97 h 100"/>
                  <a:gd name="T52" fmla="*/ 12 w 73"/>
                  <a:gd name="T53" fmla="*/ 97 h 100"/>
                  <a:gd name="T54" fmla="*/ 9 w 73"/>
                  <a:gd name="T55" fmla="*/ 97 h 100"/>
                  <a:gd name="T56" fmla="*/ 5 w 73"/>
                  <a:gd name="T57" fmla="*/ 95 h 100"/>
                  <a:gd name="T58" fmla="*/ 5 w 73"/>
                  <a:gd name="T59" fmla="*/ 93 h 100"/>
                  <a:gd name="T60" fmla="*/ 5 w 73"/>
                  <a:gd name="T61" fmla="*/ 90 h 100"/>
                  <a:gd name="T62" fmla="*/ 5 w 73"/>
                  <a:gd name="T63" fmla="*/ 85 h 100"/>
                  <a:gd name="T64" fmla="*/ 7 w 73"/>
                  <a:gd name="T65" fmla="*/ 85 h 100"/>
                  <a:gd name="T66" fmla="*/ 9 w 73"/>
                  <a:gd name="T67" fmla="*/ 83 h 100"/>
                  <a:gd name="T68" fmla="*/ 12 w 73"/>
                  <a:gd name="T69" fmla="*/ 83 h 100"/>
                  <a:gd name="T70" fmla="*/ 16 w 73"/>
                  <a:gd name="T71" fmla="*/ 85 h 100"/>
                  <a:gd name="T72" fmla="*/ 19 w 73"/>
                  <a:gd name="T73" fmla="*/ 85 h 100"/>
                  <a:gd name="T74" fmla="*/ 21 w 73"/>
                  <a:gd name="T75" fmla="*/ 85 h 100"/>
                  <a:gd name="T76" fmla="*/ 24 w 73"/>
                  <a:gd name="T77" fmla="*/ 85 h 100"/>
                  <a:gd name="T78" fmla="*/ 26 w 73"/>
                  <a:gd name="T79" fmla="*/ 85 h 100"/>
                  <a:gd name="T80" fmla="*/ 28 w 73"/>
                  <a:gd name="T81" fmla="*/ 83 h 100"/>
                  <a:gd name="T82" fmla="*/ 31 w 73"/>
                  <a:gd name="T83" fmla="*/ 78 h 100"/>
                  <a:gd name="T84" fmla="*/ 12 w 73"/>
                  <a:gd name="T85" fmla="*/ 14 h 100"/>
                  <a:gd name="T86" fmla="*/ 12 w 73"/>
                  <a:gd name="T87" fmla="*/ 12 h 100"/>
                  <a:gd name="T88" fmla="*/ 9 w 73"/>
                  <a:gd name="T89" fmla="*/ 9 h 100"/>
                  <a:gd name="T90" fmla="*/ 7 w 73"/>
                  <a:gd name="T91" fmla="*/ 7 h 100"/>
                  <a:gd name="T92" fmla="*/ 7 w 73"/>
                  <a:gd name="T93" fmla="*/ 4 h 100"/>
                  <a:gd name="T94" fmla="*/ 5 w 73"/>
                  <a:gd name="T95" fmla="*/ 4 h 100"/>
                  <a:gd name="T96" fmla="*/ 0 w 73"/>
                  <a:gd name="T97" fmla="*/ 2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100"/>
                  <a:gd name="T149" fmla="*/ 73 w 73"/>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100">
                    <a:moveTo>
                      <a:pt x="0" y="0"/>
                    </a:moveTo>
                    <a:lnTo>
                      <a:pt x="31" y="0"/>
                    </a:lnTo>
                    <a:lnTo>
                      <a:pt x="31" y="2"/>
                    </a:lnTo>
                    <a:lnTo>
                      <a:pt x="28" y="2"/>
                    </a:lnTo>
                    <a:lnTo>
                      <a:pt x="26" y="2"/>
                    </a:lnTo>
                    <a:lnTo>
                      <a:pt x="26" y="4"/>
                    </a:lnTo>
                    <a:lnTo>
                      <a:pt x="24" y="4"/>
                    </a:lnTo>
                    <a:lnTo>
                      <a:pt x="24" y="7"/>
                    </a:lnTo>
                    <a:lnTo>
                      <a:pt x="24" y="9"/>
                    </a:lnTo>
                    <a:lnTo>
                      <a:pt x="24" y="12"/>
                    </a:lnTo>
                    <a:lnTo>
                      <a:pt x="26" y="14"/>
                    </a:lnTo>
                    <a:lnTo>
                      <a:pt x="26" y="16"/>
                    </a:lnTo>
                    <a:lnTo>
                      <a:pt x="43" y="50"/>
                    </a:lnTo>
                    <a:lnTo>
                      <a:pt x="57" y="12"/>
                    </a:lnTo>
                    <a:lnTo>
                      <a:pt x="57" y="9"/>
                    </a:lnTo>
                    <a:lnTo>
                      <a:pt x="59" y="9"/>
                    </a:lnTo>
                    <a:lnTo>
                      <a:pt x="59" y="7"/>
                    </a:lnTo>
                    <a:lnTo>
                      <a:pt x="59" y="4"/>
                    </a:lnTo>
                    <a:lnTo>
                      <a:pt x="57" y="4"/>
                    </a:lnTo>
                    <a:lnTo>
                      <a:pt x="57" y="2"/>
                    </a:lnTo>
                    <a:lnTo>
                      <a:pt x="54" y="2"/>
                    </a:lnTo>
                    <a:lnTo>
                      <a:pt x="52" y="2"/>
                    </a:lnTo>
                    <a:lnTo>
                      <a:pt x="52" y="0"/>
                    </a:lnTo>
                    <a:lnTo>
                      <a:pt x="73" y="0"/>
                    </a:lnTo>
                    <a:lnTo>
                      <a:pt x="73" y="2"/>
                    </a:lnTo>
                    <a:lnTo>
                      <a:pt x="71" y="2"/>
                    </a:lnTo>
                    <a:lnTo>
                      <a:pt x="71" y="4"/>
                    </a:lnTo>
                    <a:lnTo>
                      <a:pt x="69" y="4"/>
                    </a:lnTo>
                    <a:lnTo>
                      <a:pt x="66" y="4"/>
                    </a:lnTo>
                    <a:lnTo>
                      <a:pt x="66" y="7"/>
                    </a:lnTo>
                    <a:lnTo>
                      <a:pt x="66" y="9"/>
                    </a:lnTo>
                    <a:lnTo>
                      <a:pt x="64" y="9"/>
                    </a:lnTo>
                    <a:lnTo>
                      <a:pt x="64" y="12"/>
                    </a:lnTo>
                    <a:lnTo>
                      <a:pt x="35" y="78"/>
                    </a:lnTo>
                    <a:lnTo>
                      <a:pt x="35" y="81"/>
                    </a:lnTo>
                    <a:lnTo>
                      <a:pt x="33" y="83"/>
                    </a:lnTo>
                    <a:lnTo>
                      <a:pt x="33" y="85"/>
                    </a:lnTo>
                    <a:lnTo>
                      <a:pt x="31" y="88"/>
                    </a:lnTo>
                    <a:lnTo>
                      <a:pt x="31" y="90"/>
                    </a:lnTo>
                    <a:lnTo>
                      <a:pt x="28" y="90"/>
                    </a:lnTo>
                    <a:lnTo>
                      <a:pt x="28" y="93"/>
                    </a:lnTo>
                    <a:lnTo>
                      <a:pt x="26" y="93"/>
                    </a:lnTo>
                    <a:lnTo>
                      <a:pt x="24" y="95"/>
                    </a:lnTo>
                    <a:lnTo>
                      <a:pt x="21" y="97"/>
                    </a:lnTo>
                    <a:lnTo>
                      <a:pt x="19" y="97"/>
                    </a:lnTo>
                    <a:lnTo>
                      <a:pt x="16" y="97"/>
                    </a:lnTo>
                    <a:lnTo>
                      <a:pt x="16" y="100"/>
                    </a:lnTo>
                    <a:lnTo>
                      <a:pt x="14" y="100"/>
                    </a:lnTo>
                    <a:lnTo>
                      <a:pt x="12" y="100"/>
                    </a:lnTo>
                    <a:lnTo>
                      <a:pt x="12" y="97"/>
                    </a:lnTo>
                    <a:lnTo>
                      <a:pt x="9" y="97"/>
                    </a:lnTo>
                    <a:lnTo>
                      <a:pt x="7" y="97"/>
                    </a:lnTo>
                    <a:lnTo>
                      <a:pt x="7" y="95"/>
                    </a:lnTo>
                    <a:lnTo>
                      <a:pt x="5" y="95"/>
                    </a:lnTo>
                    <a:lnTo>
                      <a:pt x="5" y="93"/>
                    </a:lnTo>
                    <a:lnTo>
                      <a:pt x="5" y="90"/>
                    </a:lnTo>
                    <a:lnTo>
                      <a:pt x="5" y="88"/>
                    </a:lnTo>
                    <a:lnTo>
                      <a:pt x="5" y="85"/>
                    </a:lnTo>
                    <a:lnTo>
                      <a:pt x="7" y="85"/>
                    </a:lnTo>
                    <a:lnTo>
                      <a:pt x="9" y="83"/>
                    </a:lnTo>
                    <a:lnTo>
                      <a:pt x="12" y="83"/>
                    </a:lnTo>
                    <a:lnTo>
                      <a:pt x="14" y="83"/>
                    </a:lnTo>
                    <a:lnTo>
                      <a:pt x="14" y="85"/>
                    </a:lnTo>
                    <a:lnTo>
                      <a:pt x="16" y="85"/>
                    </a:lnTo>
                    <a:lnTo>
                      <a:pt x="19" y="85"/>
                    </a:lnTo>
                    <a:lnTo>
                      <a:pt x="21" y="85"/>
                    </a:lnTo>
                    <a:lnTo>
                      <a:pt x="24" y="85"/>
                    </a:lnTo>
                    <a:lnTo>
                      <a:pt x="26" y="85"/>
                    </a:lnTo>
                    <a:lnTo>
                      <a:pt x="26" y="83"/>
                    </a:lnTo>
                    <a:lnTo>
                      <a:pt x="28" y="83"/>
                    </a:lnTo>
                    <a:lnTo>
                      <a:pt x="28" y="81"/>
                    </a:lnTo>
                    <a:lnTo>
                      <a:pt x="31" y="81"/>
                    </a:lnTo>
                    <a:lnTo>
                      <a:pt x="31" y="78"/>
                    </a:lnTo>
                    <a:lnTo>
                      <a:pt x="31" y="76"/>
                    </a:lnTo>
                    <a:lnTo>
                      <a:pt x="35" y="64"/>
                    </a:lnTo>
                    <a:lnTo>
                      <a:pt x="12" y="14"/>
                    </a:lnTo>
                    <a:lnTo>
                      <a:pt x="12" y="12"/>
                    </a:lnTo>
                    <a:lnTo>
                      <a:pt x="9" y="9"/>
                    </a:lnTo>
                    <a:lnTo>
                      <a:pt x="9" y="7"/>
                    </a:lnTo>
                    <a:lnTo>
                      <a:pt x="7" y="7"/>
                    </a:lnTo>
                    <a:lnTo>
                      <a:pt x="7" y="4"/>
                    </a:lnTo>
                    <a:lnTo>
                      <a:pt x="5" y="4"/>
                    </a:lnTo>
                    <a:lnTo>
                      <a:pt x="2" y="4"/>
                    </a:lnTo>
                    <a:lnTo>
                      <a:pt x="2"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4" name="Freeform 162"/>
              <p:cNvSpPr>
                <a:spLocks/>
              </p:cNvSpPr>
              <p:nvPr/>
            </p:nvSpPr>
            <p:spPr bwMode="auto">
              <a:xfrm>
                <a:off x="4519" y="3716"/>
                <a:ext cx="52" cy="79"/>
              </a:xfrm>
              <a:custGeom>
                <a:avLst/>
                <a:gdLst>
                  <a:gd name="T0" fmla="*/ 0 w 52"/>
                  <a:gd name="T1" fmla="*/ 79 h 79"/>
                  <a:gd name="T2" fmla="*/ 9 w 52"/>
                  <a:gd name="T3" fmla="*/ 69 h 79"/>
                  <a:gd name="T4" fmla="*/ 21 w 52"/>
                  <a:gd name="T5" fmla="*/ 58 h 79"/>
                  <a:gd name="T6" fmla="*/ 28 w 52"/>
                  <a:gd name="T7" fmla="*/ 48 h 79"/>
                  <a:gd name="T8" fmla="*/ 35 w 52"/>
                  <a:gd name="T9" fmla="*/ 38 h 79"/>
                  <a:gd name="T10" fmla="*/ 38 w 52"/>
                  <a:gd name="T11" fmla="*/ 31 h 79"/>
                  <a:gd name="T12" fmla="*/ 38 w 52"/>
                  <a:gd name="T13" fmla="*/ 24 h 79"/>
                  <a:gd name="T14" fmla="*/ 35 w 52"/>
                  <a:gd name="T15" fmla="*/ 19 h 79"/>
                  <a:gd name="T16" fmla="*/ 33 w 52"/>
                  <a:gd name="T17" fmla="*/ 15 h 79"/>
                  <a:gd name="T18" fmla="*/ 31 w 52"/>
                  <a:gd name="T19" fmla="*/ 10 h 79"/>
                  <a:gd name="T20" fmla="*/ 26 w 52"/>
                  <a:gd name="T21" fmla="*/ 10 h 79"/>
                  <a:gd name="T22" fmla="*/ 21 w 52"/>
                  <a:gd name="T23" fmla="*/ 8 h 79"/>
                  <a:gd name="T24" fmla="*/ 19 w 52"/>
                  <a:gd name="T25" fmla="*/ 10 h 79"/>
                  <a:gd name="T26" fmla="*/ 14 w 52"/>
                  <a:gd name="T27" fmla="*/ 10 h 79"/>
                  <a:gd name="T28" fmla="*/ 12 w 52"/>
                  <a:gd name="T29" fmla="*/ 12 h 79"/>
                  <a:gd name="T30" fmla="*/ 7 w 52"/>
                  <a:gd name="T31" fmla="*/ 17 h 79"/>
                  <a:gd name="T32" fmla="*/ 5 w 52"/>
                  <a:gd name="T33" fmla="*/ 19 h 79"/>
                  <a:gd name="T34" fmla="*/ 2 w 52"/>
                  <a:gd name="T35" fmla="*/ 19 h 79"/>
                  <a:gd name="T36" fmla="*/ 5 w 52"/>
                  <a:gd name="T37" fmla="*/ 12 h 79"/>
                  <a:gd name="T38" fmla="*/ 9 w 52"/>
                  <a:gd name="T39" fmla="*/ 8 h 79"/>
                  <a:gd name="T40" fmla="*/ 14 w 52"/>
                  <a:gd name="T41" fmla="*/ 3 h 79"/>
                  <a:gd name="T42" fmla="*/ 19 w 52"/>
                  <a:gd name="T43" fmla="*/ 0 h 79"/>
                  <a:gd name="T44" fmla="*/ 26 w 52"/>
                  <a:gd name="T45" fmla="*/ 0 h 79"/>
                  <a:gd name="T46" fmla="*/ 33 w 52"/>
                  <a:gd name="T47" fmla="*/ 0 h 79"/>
                  <a:gd name="T48" fmla="*/ 38 w 52"/>
                  <a:gd name="T49" fmla="*/ 3 h 79"/>
                  <a:gd name="T50" fmla="*/ 42 w 52"/>
                  <a:gd name="T51" fmla="*/ 8 h 79"/>
                  <a:gd name="T52" fmla="*/ 45 w 52"/>
                  <a:gd name="T53" fmla="*/ 12 h 79"/>
                  <a:gd name="T54" fmla="*/ 47 w 52"/>
                  <a:gd name="T55" fmla="*/ 17 h 79"/>
                  <a:gd name="T56" fmla="*/ 47 w 52"/>
                  <a:gd name="T57" fmla="*/ 24 h 79"/>
                  <a:gd name="T58" fmla="*/ 47 w 52"/>
                  <a:gd name="T59" fmla="*/ 27 h 79"/>
                  <a:gd name="T60" fmla="*/ 45 w 52"/>
                  <a:gd name="T61" fmla="*/ 31 h 79"/>
                  <a:gd name="T62" fmla="*/ 40 w 52"/>
                  <a:gd name="T63" fmla="*/ 38 h 79"/>
                  <a:gd name="T64" fmla="*/ 35 w 52"/>
                  <a:gd name="T65" fmla="*/ 46 h 79"/>
                  <a:gd name="T66" fmla="*/ 28 w 52"/>
                  <a:gd name="T67" fmla="*/ 55 h 79"/>
                  <a:gd name="T68" fmla="*/ 19 w 52"/>
                  <a:gd name="T69" fmla="*/ 65 h 79"/>
                  <a:gd name="T70" fmla="*/ 14 w 52"/>
                  <a:gd name="T71" fmla="*/ 69 h 79"/>
                  <a:gd name="T72" fmla="*/ 35 w 52"/>
                  <a:gd name="T73" fmla="*/ 72 h 79"/>
                  <a:gd name="T74" fmla="*/ 38 w 52"/>
                  <a:gd name="T75" fmla="*/ 72 h 79"/>
                  <a:gd name="T76" fmla="*/ 42 w 52"/>
                  <a:gd name="T77" fmla="*/ 72 h 79"/>
                  <a:gd name="T78" fmla="*/ 42 w 52"/>
                  <a:gd name="T79" fmla="*/ 69 h 79"/>
                  <a:gd name="T80" fmla="*/ 45 w 52"/>
                  <a:gd name="T81" fmla="*/ 69 h 79"/>
                  <a:gd name="T82" fmla="*/ 47 w 52"/>
                  <a:gd name="T83" fmla="*/ 69 h 79"/>
                  <a:gd name="T84" fmla="*/ 47 w 52"/>
                  <a:gd name="T85" fmla="*/ 67 h 79"/>
                  <a:gd name="T86" fmla="*/ 50 w 52"/>
                  <a:gd name="T87" fmla="*/ 67 h 79"/>
                  <a:gd name="T88" fmla="*/ 52 w 52"/>
                  <a:gd name="T89" fmla="*/ 65 h 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79"/>
                  <a:gd name="T137" fmla="*/ 52 w 52"/>
                  <a:gd name="T138" fmla="*/ 79 h 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79">
                    <a:moveTo>
                      <a:pt x="52" y="65"/>
                    </a:moveTo>
                    <a:lnTo>
                      <a:pt x="47" y="79"/>
                    </a:lnTo>
                    <a:lnTo>
                      <a:pt x="0" y="79"/>
                    </a:lnTo>
                    <a:lnTo>
                      <a:pt x="0" y="77"/>
                    </a:lnTo>
                    <a:lnTo>
                      <a:pt x="5" y="74"/>
                    </a:lnTo>
                    <a:lnTo>
                      <a:pt x="9" y="69"/>
                    </a:lnTo>
                    <a:lnTo>
                      <a:pt x="14" y="65"/>
                    </a:lnTo>
                    <a:lnTo>
                      <a:pt x="19" y="60"/>
                    </a:lnTo>
                    <a:lnTo>
                      <a:pt x="21" y="58"/>
                    </a:lnTo>
                    <a:lnTo>
                      <a:pt x="23" y="53"/>
                    </a:lnTo>
                    <a:lnTo>
                      <a:pt x="26" y="50"/>
                    </a:lnTo>
                    <a:lnTo>
                      <a:pt x="28" y="48"/>
                    </a:lnTo>
                    <a:lnTo>
                      <a:pt x="31" y="43"/>
                    </a:lnTo>
                    <a:lnTo>
                      <a:pt x="33" y="41"/>
                    </a:lnTo>
                    <a:lnTo>
                      <a:pt x="35" y="38"/>
                    </a:lnTo>
                    <a:lnTo>
                      <a:pt x="35" y="36"/>
                    </a:lnTo>
                    <a:lnTo>
                      <a:pt x="35" y="34"/>
                    </a:lnTo>
                    <a:lnTo>
                      <a:pt x="38" y="31"/>
                    </a:lnTo>
                    <a:lnTo>
                      <a:pt x="38" y="29"/>
                    </a:lnTo>
                    <a:lnTo>
                      <a:pt x="38" y="27"/>
                    </a:lnTo>
                    <a:lnTo>
                      <a:pt x="38" y="24"/>
                    </a:lnTo>
                    <a:lnTo>
                      <a:pt x="38" y="22"/>
                    </a:lnTo>
                    <a:lnTo>
                      <a:pt x="38" y="19"/>
                    </a:lnTo>
                    <a:lnTo>
                      <a:pt x="35" y="19"/>
                    </a:lnTo>
                    <a:lnTo>
                      <a:pt x="35" y="17"/>
                    </a:lnTo>
                    <a:lnTo>
                      <a:pt x="35" y="15"/>
                    </a:lnTo>
                    <a:lnTo>
                      <a:pt x="33" y="15"/>
                    </a:lnTo>
                    <a:lnTo>
                      <a:pt x="33" y="12"/>
                    </a:lnTo>
                    <a:lnTo>
                      <a:pt x="31" y="10"/>
                    </a:lnTo>
                    <a:lnTo>
                      <a:pt x="28" y="10"/>
                    </a:lnTo>
                    <a:lnTo>
                      <a:pt x="26" y="10"/>
                    </a:lnTo>
                    <a:lnTo>
                      <a:pt x="26" y="8"/>
                    </a:lnTo>
                    <a:lnTo>
                      <a:pt x="23" y="8"/>
                    </a:lnTo>
                    <a:lnTo>
                      <a:pt x="21" y="8"/>
                    </a:lnTo>
                    <a:lnTo>
                      <a:pt x="19" y="8"/>
                    </a:lnTo>
                    <a:lnTo>
                      <a:pt x="19" y="10"/>
                    </a:lnTo>
                    <a:lnTo>
                      <a:pt x="16" y="10"/>
                    </a:lnTo>
                    <a:lnTo>
                      <a:pt x="14" y="10"/>
                    </a:lnTo>
                    <a:lnTo>
                      <a:pt x="12" y="10"/>
                    </a:lnTo>
                    <a:lnTo>
                      <a:pt x="12" y="12"/>
                    </a:lnTo>
                    <a:lnTo>
                      <a:pt x="9" y="15"/>
                    </a:lnTo>
                    <a:lnTo>
                      <a:pt x="7" y="17"/>
                    </a:lnTo>
                    <a:lnTo>
                      <a:pt x="7" y="19"/>
                    </a:lnTo>
                    <a:lnTo>
                      <a:pt x="5" y="19"/>
                    </a:lnTo>
                    <a:lnTo>
                      <a:pt x="5" y="22"/>
                    </a:lnTo>
                    <a:lnTo>
                      <a:pt x="2" y="22"/>
                    </a:lnTo>
                    <a:lnTo>
                      <a:pt x="2" y="19"/>
                    </a:lnTo>
                    <a:lnTo>
                      <a:pt x="5" y="17"/>
                    </a:lnTo>
                    <a:lnTo>
                      <a:pt x="5" y="15"/>
                    </a:lnTo>
                    <a:lnTo>
                      <a:pt x="5" y="12"/>
                    </a:lnTo>
                    <a:lnTo>
                      <a:pt x="7" y="10"/>
                    </a:lnTo>
                    <a:lnTo>
                      <a:pt x="7" y="8"/>
                    </a:lnTo>
                    <a:lnTo>
                      <a:pt x="9" y="8"/>
                    </a:lnTo>
                    <a:lnTo>
                      <a:pt x="9" y="5"/>
                    </a:lnTo>
                    <a:lnTo>
                      <a:pt x="12" y="3"/>
                    </a:lnTo>
                    <a:lnTo>
                      <a:pt x="14" y="3"/>
                    </a:lnTo>
                    <a:lnTo>
                      <a:pt x="16" y="0"/>
                    </a:lnTo>
                    <a:lnTo>
                      <a:pt x="19" y="0"/>
                    </a:lnTo>
                    <a:lnTo>
                      <a:pt x="21" y="0"/>
                    </a:lnTo>
                    <a:lnTo>
                      <a:pt x="23" y="0"/>
                    </a:lnTo>
                    <a:lnTo>
                      <a:pt x="26" y="0"/>
                    </a:lnTo>
                    <a:lnTo>
                      <a:pt x="28" y="0"/>
                    </a:lnTo>
                    <a:lnTo>
                      <a:pt x="31" y="0"/>
                    </a:lnTo>
                    <a:lnTo>
                      <a:pt x="33" y="0"/>
                    </a:lnTo>
                    <a:lnTo>
                      <a:pt x="35" y="3"/>
                    </a:lnTo>
                    <a:lnTo>
                      <a:pt x="38" y="3"/>
                    </a:lnTo>
                    <a:lnTo>
                      <a:pt x="40" y="5"/>
                    </a:lnTo>
                    <a:lnTo>
                      <a:pt x="42" y="8"/>
                    </a:lnTo>
                    <a:lnTo>
                      <a:pt x="45" y="10"/>
                    </a:lnTo>
                    <a:lnTo>
                      <a:pt x="45" y="12"/>
                    </a:lnTo>
                    <a:lnTo>
                      <a:pt x="47" y="15"/>
                    </a:lnTo>
                    <a:lnTo>
                      <a:pt x="47" y="17"/>
                    </a:lnTo>
                    <a:lnTo>
                      <a:pt x="47" y="19"/>
                    </a:lnTo>
                    <a:lnTo>
                      <a:pt x="47" y="22"/>
                    </a:lnTo>
                    <a:lnTo>
                      <a:pt x="47" y="24"/>
                    </a:lnTo>
                    <a:lnTo>
                      <a:pt x="47" y="27"/>
                    </a:lnTo>
                    <a:lnTo>
                      <a:pt x="45" y="29"/>
                    </a:lnTo>
                    <a:lnTo>
                      <a:pt x="45" y="31"/>
                    </a:lnTo>
                    <a:lnTo>
                      <a:pt x="42" y="34"/>
                    </a:lnTo>
                    <a:lnTo>
                      <a:pt x="42" y="36"/>
                    </a:lnTo>
                    <a:lnTo>
                      <a:pt x="40" y="38"/>
                    </a:lnTo>
                    <a:lnTo>
                      <a:pt x="40" y="41"/>
                    </a:lnTo>
                    <a:lnTo>
                      <a:pt x="38" y="43"/>
                    </a:lnTo>
                    <a:lnTo>
                      <a:pt x="35" y="46"/>
                    </a:lnTo>
                    <a:lnTo>
                      <a:pt x="33" y="50"/>
                    </a:lnTo>
                    <a:lnTo>
                      <a:pt x="31" y="53"/>
                    </a:lnTo>
                    <a:lnTo>
                      <a:pt x="28" y="55"/>
                    </a:lnTo>
                    <a:lnTo>
                      <a:pt x="23" y="60"/>
                    </a:lnTo>
                    <a:lnTo>
                      <a:pt x="21" y="62"/>
                    </a:lnTo>
                    <a:lnTo>
                      <a:pt x="19" y="65"/>
                    </a:lnTo>
                    <a:lnTo>
                      <a:pt x="16" y="67"/>
                    </a:lnTo>
                    <a:lnTo>
                      <a:pt x="16" y="69"/>
                    </a:lnTo>
                    <a:lnTo>
                      <a:pt x="14" y="69"/>
                    </a:lnTo>
                    <a:lnTo>
                      <a:pt x="12" y="72"/>
                    </a:lnTo>
                    <a:lnTo>
                      <a:pt x="33" y="72"/>
                    </a:lnTo>
                    <a:lnTo>
                      <a:pt x="35" y="72"/>
                    </a:lnTo>
                    <a:lnTo>
                      <a:pt x="38" y="72"/>
                    </a:lnTo>
                    <a:lnTo>
                      <a:pt x="40" y="72"/>
                    </a:lnTo>
                    <a:lnTo>
                      <a:pt x="42" y="72"/>
                    </a:lnTo>
                    <a:lnTo>
                      <a:pt x="42" y="69"/>
                    </a:lnTo>
                    <a:lnTo>
                      <a:pt x="45" y="69"/>
                    </a:lnTo>
                    <a:lnTo>
                      <a:pt x="47" y="69"/>
                    </a:lnTo>
                    <a:lnTo>
                      <a:pt x="47" y="67"/>
                    </a:lnTo>
                    <a:lnTo>
                      <a:pt x="50" y="67"/>
                    </a:lnTo>
                    <a:lnTo>
                      <a:pt x="50" y="65"/>
                    </a:lnTo>
                    <a:lnTo>
                      <a:pt x="52"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5" name="Freeform 167"/>
              <p:cNvSpPr>
                <a:spLocks/>
              </p:cNvSpPr>
              <p:nvPr/>
            </p:nvSpPr>
            <p:spPr bwMode="auto">
              <a:xfrm>
                <a:off x="3830" y="3571"/>
                <a:ext cx="62" cy="53"/>
              </a:xfrm>
              <a:custGeom>
                <a:avLst/>
                <a:gdLst>
                  <a:gd name="T0" fmla="*/ 12 w 62"/>
                  <a:gd name="T1" fmla="*/ 22 h 53"/>
                  <a:gd name="T2" fmla="*/ 0 w 62"/>
                  <a:gd name="T3" fmla="*/ 41 h 53"/>
                  <a:gd name="T4" fmla="*/ 62 w 62"/>
                  <a:gd name="T5" fmla="*/ 53 h 53"/>
                  <a:gd name="T6" fmla="*/ 26 w 62"/>
                  <a:gd name="T7" fmla="*/ 0 h 53"/>
                  <a:gd name="T8" fmla="*/ 12 w 62"/>
                  <a:gd name="T9" fmla="*/ 22 h 53"/>
                  <a:gd name="T10" fmla="*/ 0 60000 65536"/>
                  <a:gd name="T11" fmla="*/ 0 60000 65536"/>
                  <a:gd name="T12" fmla="*/ 0 60000 65536"/>
                  <a:gd name="T13" fmla="*/ 0 60000 65536"/>
                  <a:gd name="T14" fmla="*/ 0 60000 65536"/>
                  <a:gd name="T15" fmla="*/ 0 w 62"/>
                  <a:gd name="T16" fmla="*/ 0 h 53"/>
                  <a:gd name="T17" fmla="*/ 62 w 62"/>
                  <a:gd name="T18" fmla="*/ 53 h 53"/>
                </a:gdLst>
                <a:ahLst/>
                <a:cxnLst>
                  <a:cxn ang="T10">
                    <a:pos x="T0" y="T1"/>
                  </a:cxn>
                  <a:cxn ang="T11">
                    <a:pos x="T2" y="T3"/>
                  </a:cxn>
                  <a:cxn ang="T12">
                    <a:pos x="T4" y="T5"/>
                  </a:cxn>
                  <a:cxn ang="T13">
                    <a:pos x="T6" y="T7"/>
                  </a:cxn>
                  <a:cxn ang="T14">
                    <a:pos x="T8" y="T9"/>
                  </a:cxn>
                </a:cxnLst>
                <a:rect l="T15" t="T16" r="T17" b="T18"/>
                <a:pathLst>
                  <a:path w="62" h="53">
                    <a:moveTo>
                      <a:pt x="12" y="22"/>
                    </a:moveTo>
                    <a:lnTo>
                      <a:pt x="0" y="41"/>
                    </a:lnTo>
                    <a:lnTo>
                      <a:pt x="62" y="53"/>
                    </a:lnTo>
                    <a:lnTo>
                      <a:pt x="26" y="0"/>
                    </a:lnTo>
                    <a:lnTo>
                      <a:pt x="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6" name="Line 168"/>
              <p:cNvSpPr>
                <a:spLocks noChangeShapeType="1"/>
              </p:cNvSpPr>
              <p:nvPr/>
            </p:nvSpPr>
            <p:spPr bwMode="auto">
              <a:xfrm flipH="1" flipV="1">
                <a:off x="3230" y="3188"/>
                <a:ext cx="612" cy="4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grpSp>
        <p:nvGrpSpPr>
          <p:cNvPr id="14" name="Group 176"/>
          <p:cNvGrpSpPr>
            <a:grpSpLocks/>
          </p:cNvGrpSpPr>
          <p:nvPr/>
        </p:nvGrpSpPr>
        <p:grpSpPr bwMode="auto">
          <a:xfrm>
            <a:off x="7640638" y="4894263"/>
            <a:ext cx="1036637" cy="1314450"/>
            <a:chOff x="4813" y="3083"/>
            <a:chExt cx="653" cy="828"/>
          </a:xfrm>
        </p:grpSpPr>
        <p:sp>
          <p:nvSpPr>
            <p:cNvPr id="42027" name="Freeform 136"/>
            <p:cNvSpPr>
              <a:spLocks/>
            </p:cNvSpPr>
            <p:nvPr/>
          </p:nvSpPr>
          <p:spPr bwMode="auto">
            <a:xfrm>
              <a:off x="4991" y="3171"/>
              <a:ext cx="166" cy="167"/>
            </a:xfrm>
            <a:custGeom>
              <a:avLst/>
              <a:gdLst>
                <a:gd name="T0" fmla="*/ 0 w 166"/>
                <a:gd name="T1" fmla="*/ 22 h 167"/>
                <a:gd name="T2" fmla="*/ 17 w 166"/>
                <a:gd name="T3" fmla="*/ 22 h 167"/>
                <a:gd name="T4" fmla="*/ 31 w 166"/>
                <a:gd name="T5" fmla="*/ 24 h 167"/>
                <a:gd name="T6" fmla="*/ 45 w 166"/>
                <a:gd name="T7" fmla="*/ 27 h 167"/>
                <a:gd name="T8" fmla="*/ 57 w 166"/>
                <a:gd name="T9" fmla="*/ 34 h 167"/>
                <a:gd name="T10" fmla="*/ 71 w 166"/>
                <a:gd name="T11" fmla="*/ 38 h 167"/>
                <a:gd name="T12" fmla="*/ 83 w 166"/>
                <a:gd name="T13" fmla="*/ 46 h 167"/>
                <a:gd name="T14" fmla="*/ 95 w 166"/>
                <a:gd name="T15" fmla="*/ 55 h 167"/>
                <a:gd name="T16" fmla="*/ 105 w 166"/>
                <a:gd name="T17" fmla="*/ 65 h 167"/>
                <a:gd name="T18" fmla="*/ 114 w 166"/>
                <a:gd name="T19" fmla="*/ 74 h 167"/>
                <a:gd name="T20" fmla="*/ 121 w 166"/>
                <a:gd name="T21" fmla="*/ 86 h 167"/>
                <a:gd name="T22" fmla="*/ 128 w 166"/>
                <a:gd name="T23" fmla="*/ 98 h 167"/>
                <a:gd name="T24" fmla="*/ 136 w 166"/>
                <a:gd name="T25" fmla="*/ 110 h 167"/>
                <a:gd name="T26" fmla="*/ 140 w 166"/>
                <a:gd name="T27" fmla="*/ 124 h 167"/>
                <a:gd name="T28" fmla="*/ 145 w 166"/>
                <a:gd name="T29" fmla="*/ 138 h 167"/>
                <a:gd name="T30" fmla="*/ 147 w 166"/>
                <a:gd name="T31" fmla="*/ 153 h 167"/>
                <a:gd name="T32" fmla="*/ 147 w 166"/>
                <a:gd name="T33" fmla="*/ 167 h 167"/>
                <a:gd name="T34" fmla="*/ 166 w 166"/>
                <a:gd name="T35" fmla="*/ 167 h 167"/>
                <a:gd name="T36" fmla="*/ 166 w 166"/>
                <a:gd name="T37" fmla="*/ 150 h 167"/>
                <a:gd name="T38" fmla="*/ 164 w 166"/>
                <a:gd name="T39" fmla="*/ 134 h 167"/>
                <a:gd name="T40" fmla="*/ 159 w 166"/>
                <a:gd name="T41" fmla="*/ 117 h 167"/>
                <a:gd name="T42" fmla="*/ 154 w 166"/>
                <a:gd name="T43" fmla="*/ 103 h 167"/>
                <a:gd name="T44" fmla="*/ 147 w 166"/>
                <a:gd name="T45" fmla="*/ 88 h 167"/>
                <a:gd name="T46" fmla="*/ 138 w 166"/>
                <a:gd name="T47" fmla="*/ 74 h 167"/>
                <a:gd name="T48" fmla="*/ 128 w 166"/>
                <a:gd name="T49" fmla="*/ 62 h 167"/>
                <a:gd name="T50" fmla="*/ 119 w 166"/>
                <a:gd name="T51" fmla="*/ 50 h 167"/>
                <a:gd name="T52" fmla="*/ 107 w 166"/>
                <a:gd name="T53" fmla="*/ 38 h 167"/>
                <a:gd name="T54" fmla="*/ 93 w 166"/>
                <a:gd name="T55" fmla="*/ 29 h 167"/>
                <a:gd name="T56" fmla="*/ 81 w 166"/>
                <a:gd name="T57" fmla="*/ 22 h 167"/>
                <a:gd name="T58" fmla="*/ 67 w 166"/>
                <a:gd name="T59" fmla="*/ 15 h 167"/>
                <a:gd name="T60" fmla="*/ 50 w 166"/>
                <a:gd name="T61" fmla="*/ 10 h 167"/>
                <a:gd name="T62" fmla="*/ 33 w 166"/>
                <a:gd name="T63" fmla="*/ 5 h 167"/>
                <a:gd name="T64" fmla="*/ 17 w 166"/>
                <a:gd name="T65" fmla="*/ 3 h 167"/>
                <a:gd name="T66" fmla="*/ 0 w 166"/>
                <a:gd name="T67" fmla="*/ 0 h 167"/>
                <a:gd name="T68" fmla="*/ 0 w 166"/>
                <a:gd name="T69" fmla="*/ 22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0" y="22"/>
                  </a:moveTo>
                  <a:lnTo>
                    <a:pt x="17" y="22"/>
                  </a:lnTo>
                  <a:lnTo>
                    <a:pt x="31" y="24"/>
                  </a:lnTo>
                  <a:lnTo>
                    <a:pt x="45" y="27"/>
                  </a:lnTo>
                  <a:lnTo>
                    <a:pt x="57" y="34"/>
                  </a:lnTo>
                  <a:lnTo>
                    <a:pt x="71" y="38"/>
                  </a:lnTo>
                  <a:lnTo>
                    <a:pt x="83" y="46"/>
                  </a:lnTo>
                  <a:lnTo>
                    <a:pt x="95" y="55"/>
                  </a:lnTo>
                  <a:lnTo>
                    <a:pt x="105" y="65"/>
                  </a:lnTo>
                  <a:lnTo>
                    <a:pt x="114" y="74"/>
                  </a:lnTo>
                  <a:lnTo>
                    <a:pt x="121" y="86"/>
                  </a:lnTo>
                  <a:lnTo>
                    <a:pt x="128" y="98"/>
                  </a:lnTo>
                  <a:lnTo>
                    <a:pt x="136" y="110"/>
                  </a:lnTo>
                  <a:lnTo>
                    <a:pt x="140" y="124"/>
                  </a:lnTo>
                  <a:lnTo>
                    <a:pt x="145" y="138"/>
                  </a:lnTo>
                  <a:lnTo>
                    <a:pt x="147" y="153"/>
                  </a:lnTo>
                  <a:lnTo>
                    <a:pt x="147" y="167"/>
                  </a:lnTo>
                  <a:lnTo>
                    <a:pt x="166" y="167"/>
                  </a:lnTo>
                  <a:lnTo>
                    <a:pt x="166" y="150"/>
                  </a:lnTo>
                  <a:lnTo>
                    <a:pt x="164" y="134"/>
                  </a:lnTo>
                  <a:lnTo>
                    <a:pt x="159" y="117"/>
                  </a:lnTo>
                  <a:lnTo>
                    <a:pt x="154" y="103"/>
                  </a:lnTo>
                  <a:lnTo>
                    <a:pt x="147" y="88"/>
                  </a:lnTo>
                  <a:lnTo>
                    <a:pt x="138" y="74"/>
                  </a:lnTo>
                  <a:lnTo>
                    <a:pt x="128" y="62"/>
                  </a:lnTo>
                  <a:lnTo>
                    <a:pt x="119" y="50"/>
                  </a:lnTo>
                  <a:lnTo>
                    <a:pt x="107" y="38"/>
                  </a:lnTo>
                  <a:lnTo>
                    <a:pt x="93" y="29"/>
                  </a:lnTo>
                  <a:lnTo>
                    <a:pt x="81" y="22"/>
                  </a:lnTo>
                  <a:lnTo>
                    <a:pt x="67" y="15"/>
                  </a:lnTo>
                  <a:lnTo>
                    <a:pt x="50" y="10"/>
                  </a:lnTo>
                  <a:lnTo>
                    <a:pt x="33" y="5"/>
                  </a:lnTo>
                  <a:lnTo>
                    <a:pt x="17" y="3"/>
                  </a:lnTo>
                  <a:lnTo>
                    <a:pt x="0"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28" name="Freeform 137"/>
            <p:cNvSpPr>
              <a:spLocks/>
            </p:cNvSpPr>
            <p:nvPr/>
          </p:nvSpPr>
          <p:spPr bwMode="auto">
            <a:xfrm>
              <a:off x="4825" y="3171"/>
              <a:ext cx="166" cy="167"/>
            </a:xfrm>
            <a:custGeom>
              <a:avLst/>
              <a:gdLst>
                <a:gd name="T0" fmla="*/ 21 w 166"/>
                <a:gd name="T1" fmla="*/ 167 h 167"/>
                <a:gd name="T2" fmla="*/ 21 w 166"/>
                <a:gd name="T3" fmla="*/ 153 h 167"/>
                <a:gd name="T4" fmla="*/ 24 w 166"/>
                <a:gd name="T5" fmla="*/ 138 h 167"/>
                <a:gd name="T6" fmla="*/ 26 w 166"/>
                <a:gd name="T7" fmla="*/ 124 h 167"/>
                <a:gd name="T8" fmla="*/ 31 w 166"/>
                <a:gd name="T9" fmla="*/ 110 h 167"/>
                <a:gd name="T10" fmla="*/ 38 w 166"/>
                <a:gd name="T11" fmla="*/ 98 h 167"/>
                <a:gd name="T12" fmla="*/ 45 w 166"/>
                <a:gd name="T13" fmla="*/ 86 h 167"/>
                <a:gd name="T14" fmla="*/ 55 w 166"/>
                <a:gd name="T15" fmla="*/ 74 h 167"/>
                <a:gd name="T16" fmla="*/ 64 w 166"/>
                <a:gd name="T17" fmla="*/ 65 h 167"/>
                <a:gd name="T18" fmla="*/ 74 w 166"/>
                <a:gd name="T19" fmla="*/ 55 h 167"/>
                <a:gd name="T20" fmla="*/ 85 w 166"/>
                <a:gd name="T21" fmla="*/ 46 h 167"/>
                <a:gd name="T22" fmla="*/ 97 w 166"/>
                <a:gd name="T23" fmla="*/ 38 h 167"/>
                <a:gd name="T24" fmla="*/ 109 w 166"/>
                <a:gd name="T25" fmla="*/ 34 h 167"/>
                <a:gd name="T26" fmla="*/ 123 w 166"/>
                <a:gd name="T27" fmla="*/ 27 h 167"/>
                <a:gd name="T28" fmla="*/ 138 w 166"/>
                <a:gd name="T29" fmla="*/ 24 h 167"/>
                <a:gd name="T30" fmla="*/ 152 w 166"/>
                <a:gd name="T31" fmla="*/ 22 h 167"/>
                <a:gd name="T32" fmla="*/ 166 w 166"/>
                <a:gd name="T33" fmla="*/ 22 h 167"/>
                <a:gd name="T34" fmla="*/ 166 w 166"/>
                <a:gd name="T35" fmla="*/ 0 h 167"/>
                <a:gd name="T36" fmla="*/ 150 w 166"/>
                <a:gd name="T37" fmla="*/ 3 h 167"/>
                <a:gd name="T38" fmla="*/ 133 w 166"/>
                <a:gd name="T39" fmla="*/ 5 h 167"/>
                <a:gd name="T40" fmla="*/ 116 w 166"/>
                <a:gd name="T41" fmla="*/ 10 h 167"/>
                <a:gd name="T42" fmla="*/ 102 w 166"/>
                <a:gd name="T43" fmla="*/ 15 h 167"/>
                <a:gd name="T44" fmla="*/ 88 w 166"/>
                <a:gd name="T45" fmla="*/ 22 h 167"/>
                <a:gd name="T46" fmla="*/ 74 w 166"/>
                <a:gd name="T47" fmla="*/ 29 h 167"/>
                <a:gd name="T48" fmla="*/ 62 w 166"/>
                <a:gd name="T49" fmla="*/ 38 h 167"/>
                <a:gd name="T50" fmla="*/ 50 w 166"/>
                <a:gd name="T51" fmla="*/ 50 h 167"/>
                <a:gd name="T52" fmla="*/ 38 w 166"/>
                <a:gd name="T53" fmla="*/ 62 h 167"/>
                <a:gd name="T54" fmla="*/ 28 w 166"/>
                <a:gd name="T55" fmla="*/ 74 h 167"/>
                <a:gd name="T56" fmla="*/ 21 w 166"/>
                <a:gd name="T57" fmla="*/ 88 h 167"/>
                <a:gd name="T58" fmla="*/ 14 w 166"/>
                <a:gd name="T59" fmla="*/ 103 h 167"/>
                <a:gd name="T60" fmla="*/ 7 w 166"/>
                <a:gd name="T61" fmla="*/ 117 h 167"/>
                <a:gd name="T62" fmla="*/ 5 w 166"/>
                <a:gd name="T63" fmla="*/ 134 h 167"/>
                <a:gd name="T64" fmla="*/ 2 w 166"/>
                <a:gd name="T65" fmla="*/ 150 h 167"/>
                <a:gd name="T66" fmla="*/ 0 w 166"/>
                <a:gd name="T67" fmla="*/ 167 h 167"/>
                <a:gd name="T68" fmla="*/ 21 w 166"/>
                <a:gd name="T69" fmla="*/ 167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21" y="167"/>
                  </a:moveTo>
                  <a:lnTo>
                    <a:pt x="21" y="153"/>
                  </a:lnTo>
                  <a:lnTo>
                    <a:pt x="24" y="138"/>
                  </a:lnTo>
                  <a:lnTo>
                    <a:pt x="26" y="124"/>
                  </a:lnTo>
                  <a:lnTo>
                    <a:pt x="31" y="110"/>
                  </a:lnTo>
                  <a:lnTo>
                    <a:pt x="38" y="98"/>
                  </a:lnTo>
                  <a:lnTo>
                    <a:pt x="45" y="86"/>
                  </a:lnTo>
                  <a:lnTo>
                    <a:pt x="55" y="74"/>
                  </a:lnTo>
                  <a:lnTo>
                    <a:pt x="64" y="65"/>
                  </a:lnTo>
                  <a:lnTo>
                    <a:pt x="74" y="55"/>
                  </a:lnTo>
                  <a:lnTo>
                    <a:pt x="85" y="46"/>
                  </a:lnTo>
                  <a:lnTo>
                    <a:pt x="97" y="38"/>
                  </a:lnTo>
                  <a:lnTo>
                    <a:pt x="109" y="34"/>
                  </a:lnTo>
                  <a:lnTo>
                    <a:pt x="123" y="27"/>
                  </a:lnTo>
                  <a:lnTo>
                    <a:pt x="138" y="24"/>
                  </a:lnTo>
                  <a:lnTo>
                    <a:pt x="152" y="22"/>
                  </a:lnTo>
                  <a:lnTo>
                    <a:pt x="166" y="22"/>
                  </a:lnTo>
                  <a:lnTo>
                    <a:pt x="166" y="0"/>
                  </a:lnTo>
                  <a:lnTo>
                    <a:pt x="150" y="3"/>
                  </a:lnTo>
                  <a:lnTo>
                    <a:pt x="133" y="5"/>
                  </a:lnTo>
                  <a:lnTo>
                    <a:pt x="116" y="10"/>
                  </a:lnTo>
                  <a:lnTo>
                    <a:pt x="102" y="15"/>
                  </a:lnTo>
                  <a:lnTo>
                    <a:pt x="88" y="22"/>
                  </a:lnTo>
                  <a:lnTo>
                    <a:pt x="74" y="29"/>
                  </a:lnTo>
                  <a:lnTo>
                    <a:pt x="62" y="38"/>
                  </a:lnTo>
                  <a:lnTo>
                    <a:pt x="50" y="50"/>
                  </a:lnTo>
                  <a:lnTo>
                    <a:pt x="38" y="62"/>
                  </a:lnTo>
                  <a:lnTo>
                    <a:pt x="28" y="74"/>
                  </a:lnTo>
                  <a:lnTo>
                    <a:pt x="21" y="88"/>
                  </a:lnTo>
                  <a:lnTo>
                    <a:pt x="14" y="103"/>
                  </a:lnTo>
                  <a:lnTo>
                    <a:pt x="7" y="117"/>
                  </a:lnTo>
                  <a:lnTo>
                    <a:pt x="5" y="134"/>
                  </a:lnTo>
                  <a:lnTo>
                    <a:pt x="2" y="150"/>
                  </a:lnTo>
                  <a:lnTo>
                    <a:pt x="0" y="167"/>
                  </a:lnTo>
                  <a:lnTo>
                    <a:pt x="21"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29" name="Freeform 138"/>
            <p:cNvSpPr>
              <a:spLocks/>
            </p:cNvSpPr>
            <p:nvPr/>
          </p:nvSpPr>
          <p:spPr bwMode="auto">
            <a:xfrm>
              <a:off x="4825" y="3338"/>
              <a:ext cx="166" cy="167"/>
            </a:xfrm>
            <a:custGeom>
              <a:avLst/>
              <a:gdLst>
                <a:gd name="T0" fmla="*/ 166 w 166"/>
                <a:gd name="T1" fmla="*/ 148 h 167"/>
                <a:gd name="T2" fmla="*/ 152 w 166"/>
                <a:gd name="T3" fmla="*/ 145 h 167"/>
                <a:gd name="T4" fmla="*/ 138 w 166"/>
                <a:gd name="T5" fmla="*/ 143 h 167"/>
                <a:gd name="T6" fmla="*/ 123 w 166"/>
                <a:gd name="T7" fmla="*/ 140 h 167"/>
                <a:gd name="T8" fmla="*/ 109 w 166"/>
                <a:gd name="T9" fmla="*/ 136 h 167"/>
                <a:gd name="T10" fmla="*/ 97 w 166"/>
                <a:gd name="T11" fmla="*/ 128 h 167"/>
                <a:gd name="T12" fmla="*/ 85 w 166"/>
                <a:gd name="T13" fmla="*/ 121 h 167"/>
                <a:gd name="T14" fmla="*/ 74 w 166"/>
                <a:gd name="T15" fmla="*/ 114 h 167"/>
                <a:gd name="T16" fmla="*/ 64 w 166"/>
                <a:gd name="T17" fmla="*/ 105 h 167"/>
                <a:gd name="T18" fmla="*/ 55 w 166"/>
                <a:gd name="T19" fmla="*/ 93 h 167"/>
                <a:gd name="T20" fmla="*/ 45 w 166"/>
                <a:gd name="T21" fmla="*/ 83 h 167"/>
                <a:gd name="T22" fmla="*/ 38 w 166"/>
                <a:gd name="T23" fmla="*/ 71 h 167"/>
                <a:gd name="T24" fmla="*/ 31 w 166"/>
                <a:gd name="T25" fmla="*/ 57 h 167"/>
                <a:gd name="T26" fmla="*/ 26 w 166"/>
                <a:gd name="T27" fmla="*/ 45 h 167"/>
                <a:gd name="T28" fmla="*/ 24 w 166"/>
                <a:gd name="T29" fmla="*/ 31 h 167"/>
                <a:gd name="T30" fmla="*/ 21 w 166"/>
                <a:gd name="T31" fmla="*/ 17 h 167"/>
                <a:gd name="T32" fmla="*/ 21 w 166"/>
                <a:gd name="T33" fmla="*/ 0 h 167"/>
                <a:gd name="T34" fmla="*/ 0 w 166"/>
                <a:gd name="T35" fmla="*/ 0 h 167"/>
                <a:gd name="T36" fmla="*/ 2 w 166"/>
                <a:gd name="T37" fmla="*/ 17 h 167"/>
                <a:gd name="T38" fmla="*/ 5 w 166"/>
                <a:gd name="T39" fmla="*/ 33 h 167"/>
                <a:gd name="T40" fmla="*/ 7 w 166"/>
                <a:gd name="T41" fmla="*/ 50 h 167"/>
                <a:gd name="T42" fmla="*/ 14 w 166"/>
                <a:gd name="T43" fmla="*/ 64 h 167"/>
                <a:gd name="T44" fmla="*/ 21 w 166"/>
                <a:gd name="T45" fmla="*/ 78 h 167"/>
                <a:gd name="T46" fmla="*/ 28 w 166"/>
                <a:gd name="T47" fmla="*/ 93 h 167"/>
                <a:gd name="T48" fmla="*/ 38 w 166"/>
                <a:gd name="T49" fmla="*/ 107 h 167"/>
                <a:gd name="T50" fmla="*/ 50 w 166"/>
                <a:gd name="T51" fmla="*/ 119 h 167"/>
                <a:gd name="T52" fmla="*/ 62 w 166"/>
                <a:gd name="T53" fmla="*/ 128 h 167"/>
                <a:gd name="T54" fmla="*/ 74 w 166"/>
                <a:gd name="T55" fmla="*/ 138 h 167"/>
                <a:gd name="T56" fmla="*/ 88 w 166"/>
                <a:gd name="T57" fmla="*/ 148 h 167"/>
                <a:gd name="T58" fmla="*/ 102 w 166"/>
                <a:gd name="T59" fmla="*/ 155 h 167"/>
                <a:gd name="T60" fmla="*/ 116 w 166"/>
                <a:gd name="T61" fmla="*/ 159 h 167"/>
                <a:gd name="T62" fmla="*/ 133 w 166"/>
                <a:gd name="T63" fmla="*/ 164 h 167"/>
                <a:gd name="T64" fmla="*/ 150 w 166"/>
                <a:gd name="T65" fmla="*/ 167 h 167"/>
                <a:gd name="T66" fmla="*/ 166 w 166"/>
                <a:gd name="T67" fmla="*/ 167 h 167"/>
                <a:gd name="T68" fmla="*/ 166 w 166"/>
                <a:gd name="T69" fmla="*/ 148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166" y="148"/>
                  </a:moveTo>
                  <a:lnTo>
                    <a:pt x="152" y="145"/>
                  </a:lnTo>
                  <a:lnTo>
                    <a:pt x="138" y="143"/>
                  </a:lnTo>
                  <a:lnTo>
                    <a:pt x="123" y="140"/>
                  </a:lnTo>
                  <a:lnTo>
                    <a:pt x="109" y="136"/>
                  </a:lnTo>
                  <a:lnTo>
                    <a:pt x="97" y="128"/>
                  </a:lnTo>
                  <a:lnTo>
                    <a:pt x="85" y="121"/>
                  </a:lnTo>
                  <a:lnTo>
                    <a:pt x="74" y="114"/>
                  </a:lnTo>
                  <a:lnTo>
                    <a:pt x="64" y="105"/>
                  </a:lnTo>
                  <a:lnTo>
                    <a:pt x="55" y="93"/>
                  </a:lnTo>
                  <a:lnTo>
                    <a:pt x="45" y="83"/>
                  </a:lnTo>
                  <a:lnTo>
                    <a:pt x="38" y="71"/>
                  </a:lnTo>
                  <a:lnTo>
                    <a:pt x="31" y="57"/>
                  </a:lnTo>
                  <a:lnTo>
                    <a:pt x="26" y="45"/>
                  </a:lnTo>
                  <a:lnTo>
                    <a:pt x="24" y="31"/>
                  </a:lnTo>
                  <a:lnTo>
                    <a:pt x="21" y="17"/>
                  </a:lnTo>
                  <a:lnTo>
                    <a:pt x="21" y="0"/>
                  </a:lnTo>
                  <a:lnTo>
                    <a:pt x="0" y="0"/>
                  </a:lnTo>
                  <a:lnTo>
                    <a:pt x="2" y="17"/>
                  </a:lnTo>
                  <a:lnTo>
                    <a:pt x="5" y="33"/>
                  </a:lnTo>
                  <a:lnTo>
                    <a:pt x="7" y="50"/>
                  </a:lnTo>
                  <a:lnTo>
                    <a:pt x="14" y="64"/>
                  </a:lnTo>
                  <a:lnTo>
                    <a:pt x="21" y="78"/>
                  </a:lnTo>
                  <a:lnTo>
                    <a:pt x="28" y="93"/>
                  </a:lnTo>
                  <a:lnTo>
                    <a:pt x="38" y="107"/>
                  </a:lnTo>
                  <a:lnTo>
                    <a:pt x="50" y="119"/>
                  </a:lnTo>
                  <a:lnTo>
                    <a:pt x="62" y="128"/>
                  </a:lnTo>
                  <a:lnTo>
                    <a:pt x="74" y="138"/>
                  </a:lnTo>
                  <a:lnTo>
                    <a:pt x="88" y="148"/>
                  </a:lnTo>
                  <a:lnTo>
                    <a:pt x="102" y="155"/>
                  </a:lnTo>
                  <a:lnTo>
                    <a:pt x="116" y="159"/>
                  </a:lnTo>
                  <a:lnTo>
                    <a:pt x="133" y="164"/>
                  </a:lnTo>
                  <a:lnTo>
                    <a:pt x="150" y="167"/>
                  </a:lnTo>
                  <a:lnTo>
                    <a:pt x="166" y="167"/>
                  </a:lnTo>
                  <a:lnTo>
                    <a:pt x="166"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0" name="Freeform 139"/>
            <p:cNvSpPr>
              <a:spLocks/>
            </p:cNvSpPr>
            <p:nvPr/>
          </p:nvSpPr>
          <p:spPr bwMode="auto">
            <a:xfrm>
              <a:off x="4991" y="3338"/>
              <a:ext cx="166" cy="167"/>
            </a:xfrm>
            <a:custGeom>
              <a:avLst/>
              <a:gdLst>
                <a:gd name="T0" fmla="*/ 147 w 166"/>
                <a:gd name="T1" fmla="*/ 0 h 167"/>
                <a:gd name="T2" fmla="*/ 147 w 166"/>
                <a:gd name="T3" fmla="*/ 17 h 167"/>
                <a:gd name="T4" fmla="*/ 145 w 166"/>
                <a:gd name="T5" fmla="*/ 31 h 167"/>
                <a:gd name="T6" fmla="*/ 140 w 166"/>
                <a:gd name="T7" fmla="*/ 45 h 167"/>
                <a:gd name="T8" fmla="*/ 136 w 166"/>
                <a:gd name="T9" fmla="*/ 57 h 167"/>
                <a:gd name="T10" fmla="*/ 128 w 166"/>
                <a:gd name="T11" fmla="*/ 71 h 167"/>
                <a:gd name="T12" fmla="*/ 121 w 166"/>
                <a:gd name="T13" fmla="*/ 83 h 167"/>
                <a:gd name="T14" fmla="*/ 114 w 166"/>
                <a:gd name="T15" fmla="*/ 93 h 167"/>
                <a:gd name="T16" fmla="*/ 105 w 166"/>
                <a:gd name="T17" fmla="*/ 105 h 167"/>
                <a:gd name="T18" fmla="*/ 95 w 166"/>
                <a:gd name="T19" fmla="*/ 114 h 167"/>
                <a:gd name="T20" fmla="*/ 83 w 166"/>
                <a:gd name="T21" fmla="*/ 121 h 167"/>
                <a:gd name="T22" fmla="*/ 71 w 166"/>
                <a:gd name="T23" fmla="*/ 128 h 167"/>
                <a:gd name="T24" fmla="*/ 57 w 166"/>
                <a:gd name="T25" fmla="*/ 136 h 167"/>
                <a:gd name="T26" fmla="*/ 45 w 166"/>
                <a:gd name="T27" fmla="*/ 140 h 167"/>
                <a:gd name="T28" fmla="*/ 31 w 166"/>
                <a:gd name="T29" fmla="*/ 143 h 167"/>
                <a:gd name="T30" fmla="*/ 17 w 166"/>
                <a:gd name="T31" fmla="*/ 145 h 167"/>
                <a:gd name="T32" fmla="*/ 0 w 166"/>
                <a:gd name="T33" fmla="*/ 148 h 167"/>
                <a:gd name="T34" fmla="*/ 0 w 166"/>
                <a:gd name="T35" fmla="*/ 167 h 167"/>
                <a:gd name="T36" fmla="*/ 17 w 166"/>
                <a:gd name="T37" fmla="*/ 167 h 167"/>
                <a:gd name="T38" fmla="*/ 33 w 166"/>
                <a:gd name="T39" fmla="*/ 164 h 167"/>
                <a:gd name="T40" fmla="*/ 50 w 166"/>
                <a:gd name="T41" fmla="*/ 159 h 167"/>
                <a:gd name="T42" fmla="*/ 67 w 166"/>
                <a:gd name="T43" fmla="*/ 155 h 167"/>
                <a:gd name="T44" fmla="*/ 81 w 166"/>
                <a:gd name="T45" fmla="*/ 148 h 167"/>
                <a:gd name="T46" fmla="*/ 93 w 166"/>
                <a:gd name="T47" fmla="*/ 138 h 167"/>
                <a:gd name="T48" fmla="*/ 107 w 166"/>
                <a:gd name="T49" fmla="*/ 128 h 167"/>
                <a:gd name="T50" fmla="*/ 119 w 166"/>
                <a:gd name="T51" fmla="*/ 119 h 167"/>
                <a:gd name="T52" fmla="*/ 128 w 166"/>
                <a:gd name="T53" fmla="*/ 107 h 167"/>
                <a:gd name="T54" fmla="*/ 138 w 166"/>
                <a:gd name="T55" fmla="*/ 93 h 167"/>
                <a:gd name="T56" fmla="*/ 147 w 166"/>
                <a:gd name="T57" fmla="*/ 78 h 167"/>
                <a:gd name="T58" fmla="*/ 154 w 166"/>
                <a:gd name="T59" fmla="*/ 64 h 167"/>
                <a:gd name="T60" fmla="*/ 159 w 166"/>
                <a:gd name="T61" fmla="*/ 50 h 167"/>
                <a:gd name="T62" fmla="*/ 164 w 166"/>
                <a:gd name="T63" fmla="*/ 33 h 167"/>
                <a:gd name="T64" fmla="*/ 166 w 166"/>
                <a:gd name="T65" fmla="*/ 17 h 167"/>
                <a:gd name="T66" fmla="*/ 166 w 166"/>
                <a:gd name="T67" fmla="*/ 0 h 167"/>
                <a:gd name="T68" fmla="*/ 147 w 166"/>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147" y="0"/>
                  </a:moveTo>
                  <a:lnTo>
                    <a:pt x="147" y="17"/>
                  </a:lnTo>
                  <a:lnTo>
                    <a:pt x="145" y="31"/>
                  </a:lnTo>
                  <a:lnTo>
                    <a:pt x="140" y="45"/>
                  </a:lnTo>
                  <a:lnTo>
                    <a:pt x="136" y="57"/>
                  </a:lnTo>
                  <a:lnTo>
                    <a:pt x="128" y="71"/>
                  </a:lnTo>
                  <a:lnTo>
                    <a:pt x="121" y="83"/>
                  </a:lnTo>
                  <a:lnTo>
                    <a:pt x="114" y="93"/>
                  </a:lnTo>
                  <a:lnTo>
                    <a:pt x="105" y="105"/>
                  </a:lnTo>
                  <a:lnTo>
                    <a:pt x="95" y="114"/>
                  </a:lnTo>
                  <a:lnTo>
                    <a:pt x="83" y="121"/>
                  </a:lnTo>
                  <a:lnTo>
                    <a:pt x="71" y="128"/>
                  </a:lnTo>
                  <a:lnTo>
                    <a:pt x="57" y="136"/>
                  </a:lnTo>
                  <a:lnTo>
                    <a:pt x="45" y="140"/>
                  </a:lnTo>
                  <a:lnTo>
                    <a:pt x="31" y="143"/>
                  </a:lnTo>
                  <a:lnTo>
                    <a:pt x="17" y="145"/>
                  </a:lnTo>
                  <a:lnTo>
                    <a:pt x="0" y="148"/>
                  </a:lnTo>
                  <a:lnTo>
                    <a:pt x="0" y="167"/>
                  </a:lnTo>
                  <a:lnTo>
                    <a:pt x="17" y="167"/>
                  </a:lnTo>
                  <a:lnTo>
                    <a:pt x="33" y="164"/>
                  </a:lnTo>
                  <a:lnTo>
                    <a:pt x="50" y="159"/>
                  </a:lnTo>
                  <a:lnTo>
                    <a:pt x="67" y="155"/>
                  </a:lnTo>
                  <a:lnTo>
                    <a:pt x="81" y="148"/>
                  </a:lnTo>
                  <a:lnTo>
                    <a:pt x="93" y="138"/>
                  </a:lnTo>
                  <a:lnTo>
                    <a:pt x="107" y="128"/>
                  </a:lnTo>
                  <a:lnTo>
                    <a:pt x="119" y="119"/>
                  </a:lnTo>
                  <a:lnTo>
                    <a:pt x="128" y="107"/>
                  </a:lnTo>
                  <a:lnTo>
                    <a:pt x="138" y="93"/>
                  </a:lnTo>
                  <a:lnTo>
                    <a:pt x="147" y="78"/>
                  </a:lnTo>
                  <a:lnTo>
                    <a:pt x="154" y="64"/>
                  </a:lnTo>
                  <a:lnTo>
                    <a:pt x="159" y="50"/>
                  </a:lnTo>
                  <a:lnTo>
                    <a:pt x="164" y="33"/>
                  </a:lnTo>
                  <a:lnTo>
                    <a:pt x="166" y="17"/>
                  </a:lnTo>
                  <a:lnTo>
                    <a:pt x="166" y="0"/>
                  </a:lnTo>
                  <a:lnTo>
                    <a:pt x="1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1" name="Freeform 140"/>
            <p:cNvSpPr>
              <a:spLocks/>
            </p:cNvSpPr>
            <p:nvPr/>
          </p:nvSpPr>
          <p:spPr bwMode="auto">
            <a:xfrm>
              <a:off x="4825" y="3481"/>
              <a:ext cx="64" cy="45"/>
            </a:xfrm>
            <a:custGeom>
              <a:avLst/>
              <a:gdLst>
                <a:gd name="T0" fmla="*/ 7 w 64"/>
                <a:gd name="T1" fmla="*/ 21 h 45"/>
                <a:gd name="T2" fmla="*/ 14 w 64"/>
                <a:gd name="T3" fmla="*/ 45 h 45"/>
                <a:gd name="T4" fmla="*/ 64 w 64"/>
                <a:gd name="T5" fmla="*/ 5 h 45"/>
                <a:gd name="T6" fmla="*/ 0 w 64"/>
                <a:gd name="T7" fmla="*/ 0 h 45"/>
                <a:gd name="T8" fmla="*/ 7 w 64"/>
                <a:gd name="T9" fmla="*/ 21 h 45"/>
                <a:gd name="T10" fmla="*/ 0 60000 65536"/>
                <a:gd name="T11" fmla="*/ 0 60000 65536"/>
                <a:gd name="T12" fmla="*/ 0 60000 65536"/>
                <a:gd name="T13" fmla="*/ 0 60000 65536"/>
                <a:gd name="T14" fmla="*/ 0 60000 65536"/>
                <a:gd name="T15" fmla="*/ 0 w 64"/>
                <a:gd name="T16" fmla="*/ 0 h 45"/>
                <a:gd name="T17" fmla="*/ 64 w 64"/>
                <a:gd name="T18" fmla="*/ 45 h 45"/>
              </a:gdLst>
              <a:ahLst/>
              <a:cxnLst>
                <a:cxn ang="T10">
                  <a:pos x="T0" y="T1"/>
                </a:cxn>
                <a:cxn ang="T11">
                  <a:pos x="T2" y="T3"/>
                </a:cxn>
                <a:cxn ang="T12">
                  <a:pos x="T4" y="T5"/>
                </a:cxn>
                <a:cxn ang="T13">
                  <a:pos x="T6" y="T7"/>
                </a:cxn>
                <a:cxn ang="T14">
                  <a:pos x="T8" y="T9"/>
                </a:cxn>
              </a:cxnLst>
              <a:rect l="T15" t="T16" r="T17" b="T18"/>
              <a:pathLst>
                <a:path w="64" h="45">
                  <a:moveTo>
                    <a:pt x="7" y="21"/>
                  </a:moveTo>
                  <a:lnTo>
                    <a:pt x="14" y="45"/>
                  </a:lnTo>
                  <a:lnTo>
                    <a:pt x="64" y="5"/>
                  </a:lnTo>
                  <a:lnTo>
                    <a:pt x="0" y="0"/>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2" name="Freeform 142"/>
            <p:cNvSpPr>
              <a:spLocks/>
            </p:cNvSpPr>
            <p:nvPr/>
          </p:nvSpPr>
          <p:spPr bwMode="auto">
            <a:xfrm>
              <a:off x="5369" y="3321"/>
              <a:ext cx="59" cy="48"/>
            </a:xfrm>
            <a:custGeom>
              <a:avLst/>
              <a:gdLst>
                <a:gd name="T0" fmla="*/ 0 w 59"/>
                <a:gd name="T1" fmla="*/ 26 h 48"/>
                <a:gd name="T2" fmla="*/ 0 w 59"/>
                <a:gd name="T3" fmla="*/ 48 h 48"/>
                <a:gd name="T4" fmla="*/ 59 w 59"/>
                <a:gd name="T5" fmla="*/ 26 h 48"/>
                <a:gd name="T6" fmla="*/ 0 w 59"/>
                <a:gd name="T7" fmla="*/ 0 h 48"/>
                <a:gd name="T8" fmla="*/ 0 w 59"/>
                <a:gd name="T9" fmla="*/ 26 h 48"/>
                <a:gd name="T10" fmla="*/ 0 60000 65536"/>
                <a:gd name="T11" fmla="*/ 0 60000 65536"/>
                <a:gd name="T12" fmla="*/ 0 60000 65536"/>
                <a:gd name="T13" fmla="*/ 0 60000 65536"/>
                <a:gd name="T14" fmla="*/ 0 60000 65536"/>
                <a:gd name="T15" fmla="*/ 0 w 59"/>
                <a:gd name="T16" fmla="*/ 0 h 48"/>
                <a:gd name="T17" fmla="*/ 59 w 59"/>
                <a:gd name="T18" fmla="*/ 48 h 48"/>
              </a:gdLst>
              <a:ahLst/>
              <a:cxnLst>
                <a:cxn ang="T10">
                  <a:pos x="T0" y="T1"/>
                </a:cxn>
                <a:cxn ang="T11">
                  <a:pos x="T2" y="T3"/>
                </a:cxn>
                <a:cxn ang="T12">
                  <a:pos x="T4" y="T5"/>
                </a:cxn>
                <a:cxn ang="T13">
                  <a:pos x="T6" y="T7"/>
                </a:cxn>
                <a:cxn ang="T14">
                  <a:pos x="T8" y="T9"/>
                </a:cxn>
              </a:cxnLst>
              <a:rect l="T15" t="T16" r="T17" b="T18"/>
              <a:pathLst>
                <a:path w="59" h="48">
                  <a:moveTo>
                    <a:pt x="0" y="26"/>
                  </a:moveTo>
                  <a:lnTo>
                    <a:pt x="0" y="48"/>
                  </a:lnTo>
                  <a:lnTo>
                    <a:pt x="59" y="26"/>
                  </a:lnTo>
                  <a:lnTo>
                    <a:pt x="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3" name="Line 143"/>
            <p:cNvSpPr>
              <a:spLocks noChangeShapeType="1"/>
            </p:cNvSpPr>
            <p:nvPr/>
          </p:nvSpPr>
          <p:spPr bwMode="auto">
            <a:xfrm flipH="1">
              <a:off x="5172" y="3347"/>
              <a:ext cx="1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mj-lt"/>
              </a:endParaRPr>
            </a:p>
          </p:txBody>
        </p:sp>
        <p:sp>
          <p:nvSpPr>
            <p:cNvPr id="42034" name="Freeform 152"/>
            <p:cNvSpPr>
              <a:spLocks/>
            </p:cNvSpPr>
            <p:nvPr/>
          </p:nvSpPr>
          <p:spPr bwMode="auto">
            <a:xfrm>
              <a:off x="4813" y="3578"/>
              <a:ext cx="105" cy="69"/>
            </a:xfrm>
            <a:custGeom>
              <a:avLst/>
              <a:gdLst>
                <a:gd name="T0" fmla="*/ 26 w 105"/>
                <a:gd name="T1" fmla="*/ 5 h 69"/>
                <a:gd name="T2" fmla="*/ 24 w 105"/>
                <a:gd name="T3" fmla="*/ 5 h 69"/>
                <a:gd name="T4" fmla="*/ 22 w 105"/>
                <a:gd name="T5" fmla="*/ 5 h 69"/>
                <a:gd name="T6" fmla="*/ 22 w 105"/>
                <a:gd name="T7" fmla="*/ 5 h 69"/>
                <a:gd name="T8" fmla="*/ 22 w 105"/>
                <a:gd name="T9" fmla="*/ 7 h 69"/>
                <a:gd name="T10" fmla="*/ 22 w 105"/>
                <a:gd name="T11" fmla="*/ 7 h 69"/>
                <a:gd name="T12" fmla="*/ 22 w 105"/>
                <a:gd name="T13" fmla="*/ 10 h 69"/>
                <a:gd name="T14" fmla="*/ 22 w 105"/>
                <a:gd name="T15" fmla="*/ 12 h 69"/>
                <a:gd name="T16" fmla="*/ 22 w 105"/>
                <a:gd name="T17" fmla="*/ 15 h 69"/>
                <a:gd name="T18" fmla="*/ 48 w 105"/>
                <a:gd name="T19" fmla="*/ 12 h 69"/>
                <a:gd name="T20" fmla="*/ 45 w 105"/>
                <a:gd name="T21" fmla="*/ 7 h 69"/>
                <a:gd name="T22" fmla="*/ 43 w 105"/>
                <a:gd name="T23" fmla="*/ 7 h 69"/>
                <a:gd name="T24" fmla="*/ 40 w 105"/>
                <a:gd name="T25" fmla="*/ 5 h 69"/>
                <a:gd name="T26" fmla="*/ 40 w 105"/>
                <a:gd name="T27" fmla="*/ 5 h 69"/>
                <a:gd name="T28" fmla="*/ 38 w 105"/>
                <a:gd name="T29" fmla="*/ 5 h 69"/>
                <a:gd name="T30" fmla="*/ 67 w 105"/>
                <a:gd name="T31" fmla="*/ 0 h 69"/>
                <a:gd name="T32" fmla="*/ 64 w 105"/>
                <a:gd name="T33" fmla="*/ 5 h 69"/>
                <a:gd name="T34" fmla="*/ 62 w 105"/>
                <a:gd name="T35" fmla="*/ 5 h 69"/>
                <a:gd name="T36" fmla="*/ 59 w 105"/>
                <a:gd name="T37" fmla="*/ 5 h 69"/>
                <a:gd name="T38" fmla="*/ 59 w 105"/>
                <a:gd name="T39" fmla="*/ 7 h 69"/>
                <a:gd name="T40" fmla="*/ 59 w 105"/>
                <a:gd name="T41" fmla="*/ 7 h 69"/>
                <a:gd name="T42" fmla="*/ 59 w 105"/>
                <a:gd name="T43" fmla="*/ 10 h 69"/>
                <a:gd name="T44" fmla="*/ 59 w 105"/>
                <a:gd name="T45" fmla="*/ 12 h 69"/>
                <a:gd name="T46" fmla="*/ 59 w 105"/>
                <a:gd name="T47" fmla="*/ 12 h 69"/>
                <a:gd name="T48" fmla="*/ 88 w 105"/>
                <a:gd name="T49" fmla="*/ 15 h 69"/>
                <a:gd name="T50" fmla="*/ 90 w 105"/>
                <a:gd name="T51" fmla="*/ 12 h 69"/>
                <a:gd name="T52" fmla="*/ 90 w 105"/>
                <a:gd name="T53" fmla="*/ 10 h 69"/>
                <a:gd name="T54" fmla="*/ 90 w 105"/>
                <a:gd name="T55" fmla="*/ 7 h 69"/>
                <a:gd name="T56" fmla="*/ 90 w 105"/>
                <a:gd name="T57" fmla="*/ 7 h 69"/>
                <a:gd name="T58" fmla="*/ 88 w 105"/>
                <a:gd name="T59" fmla="*/ 5 h 69"/>
                <a:gd name="T60" fmla="*/ 88 w 105"/>
                <a:gd name="T61" fmla="*/ 5 h 69"/>
                <a:gd name="T62" fmla="*/ 86 w 105"/>
                <a:gd name="T63" fmla="*/ 5 h 69"/>
                <a:gd name="T64" fmla="*/ 83 w 105"/>
                <a:gd name="T65" fmla="*/ 5 h 69"/>
                <a:gd name="T66" fmla="*/ 105 w 105"/>
                <a:gd name="T67" fmla="*/ 5 h 69"/>
                <a:gd name="T68" fmla="*/ 100 w 105"/>
                <a:gd name="T69" fmla="*/ 5 h 69"/>
                <a:gd name="T70" fmla="*/ 97 w 105"/>
                <a:gd name="T71" fmla="*/ 10 h 69"/>
                <a:gd name="T72" fmla="*/ 71 w 105"/>
                <a:gd name="T73" fmla="*/ 69 h 69"/>
                <a:gd name="T74" fmla="*/ 33 w 105"/>
                <a:gd name="T75" fmla="*/ 69 h 69"/>
                <a:gd name="T76" fmla="*/ 10 w 105"/>
                <a:gd name="T77" fmla="*/ 12 h 69"/>
                <a:gd name="T78" fmla="*/ 7 w 105"/>
                <a:gd name="T79" fmla="*/ 10 h 69"/>
                <a:gd name="T80" fmla="*/ 5 w 105"/>
                <a:gd name="T81" fmla="*/ 7 h 69"/>
                <a:gd name="T82" fmla="*/ 5 w 105"/>
                <a:gd name="T83" fmla="*/ 5 h 69"/>
                <a:gd name="T84" fmla="*/ 3 w 105"/>
                <a:gd name="T85" fmla="*/ 5 h 69"/>
                <a:gd name="T86" fmla="*/ 0 w 105"/>
                <a:gd name="T87" fmla="*/ 5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
                <a:gd name="T133" fmla="*/ 0 h 69"/>
                <a:gd name="T134" fmla="*/ 105 w 105"/>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 h="69">
                  <a:moveTo>
                    <a:pt x="0" y="0"/>
                  </a:moveTo>
                  <a:lnTo>
                    <a:pt x="26" y="0"/>
                  </a:lnTo>
                  <a:lnTo>
                    <a:pt x="26" y="5"/>
                  </a:lnTo>
                  <a:lnTo>
                    <a:pt x="24" y="5"/>
                  </a:lnTo>
                  <a:lnTo>
                    <a:pt x="22" y="5"/>
                  </a:lnTo>
                  <a:lnTo>
                    <a:pt x="22" y="7"/>
                  </a:lnTo>
                  <a:lnTo>
                    <a:pt x="22" y="10"/>
                  </a:lnTo>
                  <a:lnTo>
                    <a:pt x="22" y="12"/>
                  </a:lnTo>
                  <a:lnTo>
                    <a:pt x="22" y="15"/>
                  </a:lnTo>
                  <a:lnTo>
                    <a:pt x="36" y="53"/>
                  </a:lnTo>
                  <a:lnTo>
                    <a:pt x="50" y="22"/>
                  </a:lnTo>
                  <a:lnTo>
                    <a:pt x="48" y="12"/>
                  </a:lnTo>
                  <a:lnTo>
                    <a:pt x="45" y="10"/>
                  </a:lnTo>
                  <a:lnTo>
                    <a:pt x="45" y="7"/>
                  </a:lnTo>
                  <a:lnTo>
                    <a:pt x="43" y="7"/>
                  </a:lnTo>
                  <a:lnTo>
                    <a:pt x="43" y="5"/>
                  </a:lnTo>
                  <a:lnTo>
                    <a:pt x="40" y="5"/>
                  </a:lnTo>
                  <a:lnTo>
                    <a:pt x="38" y="5"/>
                  </a:lnTo>
                  <a:lnTo>
                    <a:pt x="36" y="5"/>
                  </a:lnTo>
                  <a:lnTo>
                    <a:pt x="36" y="0"/>
                  </a:lnTo>
                  <a:lnTo>
                    <a:pt x="67" y="0"/>
                  </a:lnTo>
                  <a:lnTo>
                    <a:pt x="67" y="5"/>
                  </a:lnTo>
                  <a:lnTo>
                    <a:pt x="64" y="5"/>
                  </a:lnTo>
                  <a:lnTo>
                    <a:pt x="62" y="5"/>
                  </a:lnTo>
                  <a:lnTo>
                    <a:pt x="59" y="5"/>
                  </a:lnTo>
                  <a:lnTo>
                    <a:pt x="59" y="7"/>
                  </a:lnTo>
                  <a:lnTo>
                    <a:pt x="59" y="10"/>
                  </a:lnTo>
                  <a:lnTo>
                    <a:pt x="59" y="12"/>
                  </a:lnTo>
                  <a:lnTo>
                    <a:pt x="74" y="50"/>
                  </a:lnTo>
                  <a:lnTo>
                    <a:pt x="88" y="15"/>
                  </a:lnTo>
                  <a:lnTo>
                    <a:pt x="88" y="12"/>
                  </a:lnTo>
                  <a:lnTo>
                    <a:pt x="90" y="12"/>
                  </a:lnTo>
                  <a:lnTo>
                    <a:pt x="90" y="10"/>
                  </a:lnTo>
                  <a:lnTo>
                    <a:pt x="90" y="7"/>
                  </a:lnTo>
                  <a:lnTo>
                    <a:pt x="90" y="5"/>
                  </a:lnTo>
                  <a:lnTo>
                    <a:pt x="88" y="5"/>
                  </a:lnTo>
                  <a:lnTo>
                    <a:pt x="86" y="5"/>
                  </a:lnTo>
                  <a:lnTo>
                    <a:pt x="83" y="5"/>
                  </a:lnTo>
                  <a:lnTo>
                    <a:pt x="83" y="0"/>
                  </a:lnTo>
                  <a:lnTo>
                    <a:pt x="105" y="0"/>
                  </a:lnTo>
                  <a:lnTo>
                    <a:pt x="105" y="5"/>
                  </a:lnTo>
                  <a:lnTo>
                    <a:pt x="102" y="5"/>
                  </a:lnTo>
                  <a:lnTo>
                    <a:pt x="100" y="5"/>
                  </a:lnTo>
                  <a:lnTo>
                    <a:pt x="97" y="7"/>
                  </a:lnTo>
                  <a:lnTo>
                    <a:pt x="97" y="10"/>
                  </a:lnTo>
                  <a:lnTo>
                    <a:pt x="95" y="10"/>
                  </a:lnTo>
                  <a:lnTo>
                    <a:pt x="95" y="12"/>
                  </a:lnTo>
                  <a:lnTo>
                    <a:pt x="71" y="69"/>
                  </a:lnTo>
                  <a:lnTo>
                    <a:pt x="69" y="69"/>
                  </a:lnTo>
                  <a:lnTo>
                    <a:pt x="52" y="27"/>
                  </a:lnTo>
                  <a:lnTo>
                    <a:pt x="33" y="69"/>
                  </a:lnTo>
                  <a:lnTo>
                    <a:pt x="31" y="69"/>
                  </a:lnTo>
                  <a:lnTo>
                    <a:pt x="10" y="15"/>
                  </a:lnTo>
                  <a:lnTo>
                    <a:pt x="10" y="12"/>
                  </a:lnTo>
                  <a:lnTo>
                    <a:pt x="7" y="10"/>
                  </a:lnTo>
                  <a:lnTo>
                    <a:pt x="7" y="7"/>
                  </a:lnTo>
                  <a:lnTo>
                    <a:pt x="5" y="7"/>
                  </a:lnTo>
                  <a:lnTo>
                    <a:pt x="5" y="5"/>
                  </a:lnTo>
                  <a:lnTo>
                    <a:pt x="3"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5" name="Freeform 153"/>
            <p:cNvSpPr>
              <a:spLocks noEditPoints="1"/>
            </p:cNvSpPr>
            <p:nvPr/>
          </p:nvSpPr>
          <p:spPr bwMode="auto">
            <a:xfrm>
              <a:off x="4922" y="3609"/>
              <a:ext cx="43" cy="67"/>
            </a:xfrm>
            <a:custGeom>
              <a:avLst/>
              <a:gdLst>
                <a:gd name="T0" fmla="*/ 38 w 43"/>
                <a:gd name="T1" fmla="*/ 0 h 67"/>
                <a:gd name="T2" fmla="*/ 34 w 43"/>
                <a:gd name="T3" fmla="*/ 3 h 67"/>
                <a:gd name="T4" fmla="*/ 29 w 43"/>
                <a:gd name="T5" fmla="*/ 5 h 67"/>
                <a:gd name="T6" fmla="*/ 24 w 43"/>
                <a:gd name="T7" fmla="*/ 7 h 67"/>
                <a:gd name="T8" fmla="*/ 22 w 43"/>
                <a:gd name="T9" fmla="*/ 12 h 67"/>
                <a:gd name="T10" fmla="*/ 17 w 43"/>
                <a:gd name="T11" fmla="*/ 17 h 67"/>
                <a:gd name="T12" fmla="*/ 15 w 43"/>
                <a:gd name="T13" fmla="*/ 22 h 67"/>
                <a:gd name="T14" fmla="*/ 12 w 43"/>
                <a:gd name="T15" fmla="*/ 26 h 67"/>
                <a:gd name="T16" fmla="*/ 15 w 43"/>
                <a:gd name="T17" fmla="*/ 26 h 67"/>
                <a:gd name="T18" fmla="*/ 22 w 43"/>
                <a:gd name="T19" fmla="*/ 24 h 67"/>
                <a:gd name="T20" fmla="*/ 29 w 43"/>
                <a:gd name="T21" fmla="*/ 24 h 67"/>
                <a:gd name="T22" fmla="*/ 36 w 43"/>
                <a:gd name="T23" fmla="*/ 29 h 67"/>
                <a:gd name="T24" fmla="*/ 41 w 43"/>
                <a:gd name="T25" fmla="*/ 34 h 67"/>
                <a:gd name="T26" fmla="*/ 43 w 43"/>
                <a:gd name="T27" fmla="*/ 41 h 67"/>
                <a:gd name="T28" fmla="*/ 43 w 43"/>
                <a:gd name="T29" fmla="*/ 48 h 67"/>
                <a:gd name="T30" fmla="*/ 38 w 43"/>
                <a:gd name="T31" fmla="*/ 55 h 67"/>
                <a:gd name="T32" fmla="*/ 34 w 43"/>
                <a:gd name="T33" fmla="*/ 62 h 67"/>
                <a:gd name="T34" fmla="*/ 26 w 43"/>
                <a:gd name="T35" fmla="*/ 67 h 67"/>
                <a:gd name="T36" fmla="*/ 19 w 43"/>
                <a:gd name="T37" fmla="*/ 67 h 67"/>
                <a:gd name="T38" fmla="*/ 12 w 43"/>
                <a:gd name="T39" fmla="*/ 65 h 67"/>
                <a:gd name="T40" fmla="*/ 5 w 43"/>
                <a:gd name="T41" fmla="*/ 57 h 67"/>
                <a:gd name="T42" fmla="*/ 0 w 43"/>
                <a:gd name="T43" fmla="*/ 48 h 67"/>
                <a:gd name="T44" fmla="*/ 0 w 43"/>
                <a:gd name="T45" fmla="*/ 36 h 67"/>
                <a:gd name="T46" fmla="*/ 3 w 43"/>
                <a:gd name="T47" fmla="*/ 29 h 67"/>
                <a:gd name="T48" fmla="*/ 7 w 43"/>
                <a:gd name="T49" fmla="*/ 19 h 67"/>
                <a:gd name="T50" fmla="*/ 12 w 43"/>
                <a:gd name="T51" fmla="*/ 12 h 67"/>
                <a:gd name="T52" fmla="*/ 17 w 43"/>
                <a:gd name="T53" fmla="*/ 7 h 67"/>
                <a:gd name="T54" fmla="*/ 24 w 43"/>
                <a:gd name="T55" fmla="*/ 3 h 67"/>
                <a:gd name="T56" fmla="*/ 29 w 43"/>
                <a:gd name="T57" fmla="*/ 0 h 67"/>
                <a:gd name="T58" fmla="*/ 36 w 43"/>
                <a:gd name="T59" fmla="*/ 0 h 67"/>
                <a:gd name="T60" fmla="*/ 10 w 43"/>
                <a:gd name="T61" fmla="*/ 34 h 67"/>
                <a:gd name="T62" fmla="*/ 10 w 43"/>
                <a:gd name="T63" fmla="*/ 38 h 67"/>
                <a:gd name="T64" fmla="*/ 10 w 43"/>
                <a:gd name="T65" fmla="*/ 43 h 67"/>
                <a:gd name="T66" fmla="*/ 10 w 43"/>
                <a:gd name="T67" fmla="*/ 48 h 67"/>
                <a:gd name="T68" fmla="*/ 12 w 43"/>
                <a:gd name="T69" fmla="*/ 53 h 67"/>
                <a:gd name="T70" fmla="*/ 15 w 43"/>
                <a:gd name="T71" fmla="*/ 60 h 67"/>
                <a:gd name="T72" fmla="*/ 17 w 43"/>
                <a:gd name="T73" fmla="*/ 62 h 67"/>
                <a:gd name="T74" fmla="*/ 19 w 43"/>
                <a:gd name="T75" fmla="*/ 65 h 67"/>
                <a:gd name="T76" fmla="*/ 22 w 43"/>
                <a:gd name="T77" fmla="*/ 65 h 67"/>
                <a:gd name="T78" fmla="*/ 26 w 43"/>
                <a:gd name="T79" fmla="*/ 65 h 67"/>
                <a:gd name="T80" fmla="*/ 31 w 43"/>
                <a:gd name="T81" fmla="*/ 60 h 67"/>
                <a:gd name="T82" fmla="*/ 34 w 43"/>
                <a:gd name="T83" fmla="*/ 55 h 67"/>
                <a:gd name="T84" fmla="*/ 34 w 43"/>
                <a:gd name="T85" fmla="*/ 50 h 67"/>
                <a:gd name="T86" fmla="*/ 34 w 43"/>
                <a:gd name="T87" fmla="*/ 41 h 67"/>
                <a:gd name="T88" fmla="*/ 31 w 43"/>
                <a:gd name="T89" fmla="*/ 36 h 67"/>
                <a:gd name="T90" fmla="*/ 26 w 43"/>
                <a:gd name="T91" fmla="*/ 31 h 67"/>
                <a:gd name="T92" fmla="*/ 22 w 43"/>
                <a:gd name="T93" fmla="*/ 29 h 67"/>
                <a:gd name="T94" fmla="*/ 19 w 43"/>
                <a:gd name="T95" fmla="*/ 29 h 67"/>
                <a:gd name="T96" fmla="*/ 17 w 43"/>
                <a:gd name="T97" fmla="*/ 29 h 67"/>
                <a:gd name="T98" fmla="*/ 15 w 43"/>
                <a:gd name="T99" fmla="*/ 31 h 67"/>
                <a:gd name="T100" fmla="*/ 10 w 43"/>
                <a:gd name="T101" fmla="*/ 34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
                <a:gd name="T154" fmla="*/ 0 h 67"/>
                <a:gd name="T155" fmla="*/ 43 w 4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 h="67">
                  <a:moveTo>
                    <a:pt x="41" y="0"/>
                  </a:moveTo>
                  <a:lnTo>
                    <a:pt x="41" y="0"/>
                  </a:lnTo>
                  <a:lnTo>
                    <a:pt x="38" y="0"/>
                  </a:lnTo>
                  <a:lnTo>
                    <a:pt x="36" y="3"/>
                  </a:lnTo>
                  <a:lnTo>
                    <a:pt x="34" y="3"/>
                  </a:lnTo>
                  <a:lnTo>
                    <a:pt x="31" y="3"/>
                  </a:lnTo>
                  <a:lnTo>
                    <a:pt x="29" y="5"/>
                  </a:lnTo>
                  <a:lnTo>
                    <a:pt x="26" y="5"/>
                  </a:lnTo>
                  <a:lnTo>
                    <a:pt x="26" y="7"/>
                  </a:lnTo>
                  <a:lnTo>
                    <a:pt x="24" y="7"/>
                  </a:lnTo>
                  <a:lnTo>
                    <a:pt x="22" y="10"/>
                  </a:lnTo>
                  <a:lnTo>
                    <a:pt x="22" y="12"/>
                  </a:lnTo>
                  <a:lnTo>
                    <a:pt x="19" y="12"/>
                  </a:lnTo>
                  <a:lnTo>
                    <a:pt x="19" y="15"/>
                  </a:lnTo>
                  <a:lnTo>
                    <a:pt x="17" y="17"/>
                  </a:lnTo>
                  <a:lnTo>
                    <a:pt x="15" y="19"/>
                  </a:lnTo>
                  <a:lnTo>
                    <a:pt x="15" y="22"/>
                  </a:lnTo>
                  <a:lnTo>
                    <a:pt x="15" y="24"/>
                  </a:lnTo>
                  <a:lnTo>
                    <a:pt x="12" y="24"/>
                  </a:lnTo>
                  <a:lnTo>
                    <a:pt x="12" y="26"/>
                  </a:lnTo>
                  <a:lnTo>
                    <a:pt x="12" y="29"/>
                  </a:lnTo>
                  <a:lnTo>
                    <a:pt x="15" y="29"/>
                  </a:lnTo>
                  <a:lnTo>
                    <a:pt x="15" y="26"/>
                  </a:lnTo>
                  <a:lnTo>
                    <a:pt x="17" y="26"/>
                  </a:lnTo>
                  <a:lnTo>
                    <a:pt x="19" y="26"/>
                  </a:lnTo>
                  <a:lnTo>
                    <a:pt x="22" y="24"/>
                  </a:lnTo>
                  <a:lnTo>
                    <a:pt x="24" y="24"/>
                  </a:lnTo>
                  <a:lnTo>
                    <a:pt x="26" y="24"/>
                  </a:lnTo>
                  <a:lnTo>
                    <a:pt x="29" y="24"/>
                  </a:lnTo>
                  <a:lnTo>
                    <a:pt x="31" y="26"/>
                  </a:lnTo>
                  <a:lnTo>
                    <a:pt x="34" y="26"/>
                  </a:lnTo>
                  <a:lnTo>
                    <a:pt x="36" y="29"/>
                  </a:lnTo>
                  <a:lnTo>
                    <a:pt x="38" y="31"/>
                  </a:lnTo>
                  <a:lnTo>
                    <a:pt x="41" y="34"/>
                  </a:lnTo>
                  <a:lnTo>
                    <a:pt x="41" y="36"/>
                  </a:lnTo>
                  <a:lnTo>
                    <a:pt x="41" y="38"/>
                  </a:lnTo>
                  <a:lnTo>
                    <a:pt x="43" y="41"/>
                  </a:lnTo>
                  <a:lnTo>
                    <a:pt x="43" y="43"/>
                  </a:lnTo>
                  <a:lnTo>
                    <a:pt x="43" y="45"/>
                  </a:lnTo>
                  <a:lnTo>
                    <a:pt x="43" y="48"/>
                  </a:lnTo>
                  <a:lnTo>
                    <a:pt x="41" y="50"/>
                  </a:lnTo>
                  <a:lnTo>
                    <a:pt x="41" y="53"/>
                  </a:lnTo>
                  <a:lnTo>
                    <a:pt x="41" y="55"/>
                  </a:lnTo>
                  <a:lnTo>
                    <a:pt x="38" y="55"/>
                  </a:lnTo>
                  <a:lnTo>
                    <a:pt x="38" y="57"/>
                  </a:lnTo>
                  <a:lnTo>
                    <a:pt x="38" y="60"/>
                  </a:lnTo>
                  <a:lnTo>
                    <a:pt x="36" y="62"/>
                  </a:lnTo>
                  <a:lnTo>
                    <a:pt x="34" y="62"/>
                  </a:lnTo>
                  <a:lnTo>
                    <a:pt x="31" y="65"/>
                  </a:lnTo>
                  <a:lnTo>
                    <a:pt x="29" y="67"/>
                  </a:lnTo>
                  <a:lnTo>
                    <a:pt x="26" y="67"/>
                  </a:lnTo>
                  <a:lnTo>
                    <a:pt x="24" y="67"/>
                  </a:lnTo>
                  <a:lnTo>
                    <a:pt x="22" y="67"/>
                  </a:lnTo>
                  <a:lnTo>
                    <a:pt x="19" y="67"/>
                  </a:lnTo>
                  <a:lnTo>
                    <a:pt x="17" y="67"/>
                  </a:lnTo>
                  <a:lnTo>
                    <a:pt x="15" y="67"/>
                  </a:lnTo>
                  <a:lnTo>
                    <a:pt x="15" y="65"/>
                  </a:lnTo>
                  <a:lnTo>
                    <a:pt x="12" y="65"/>
                  </a:lnTo>
                  <a:lnTo>
                    <a:pt x="10" y="62"/>
                  </a:lnTo>
                  <a:lnTo>
                    <a:pt x="7" y="60"/>
                  </a:lnTo>
                  <a:lnTo>
                    <a:pt x="5" y="57"/>
                  </a:lnTo>
                  <a:lnTo>
                    <a:pt x="5" y="55"/>
                  </a:lnTo>
                  <a:lnTo>
                    <a:pt x="3" y="53"/>
                  </a:lnTo>
                  <a:lnTo>
                    <a:pt x="3" y="50"/>
                  </a:lnTo>
                  <a:lnTo>
                    <a:pt x="0" y="48"/>
                  </a:lnTo>
                  <a:lnTo>
                    <a:pt x="0" y="43"/>
                  </a:lnTo>
                  <a:lnTo>
                    <a:pt x="0" y="41"/>
                  </a:lnTo>
                  <a:lnTo>
                    <a:pt x="0" y="38"/>
                  </a:lnTo>
                  <a:lnTo>
                    <a:pt x="0" y="36"/>
                  </a:lnTo>
                  <a:lnTo>
                    <a:pt x="0" y="34"/>
                  </a:lnTo>
                  <a:lnTo>
                    <a:pt x="3" y="31"/>
                  </a:lnTo>
                  <a:lnTo>
                    <a:pt x="3" y="29"/>
                  </a:lnTo>
                  <a:lnTo>
                    <a:pt x="3" y="26"/>
                  </a:lnTo>
                  <a:lnTo>
                    <a:pt x="5" y="24"/>
                  </a:lnTo>
                  <a:lnTo>
                    <a:pt x="5" y="22"/>
                  </a:lnTo>
                  <a:lnTo>
                    <a:pt x="7" y="19"/>
                  </a:lnTo>
                  <a:lnTo>
                    <a:pt x="7" y="17"/>
                  </a:lnTo>
                  <a:lnTo>
                    <a:pt x="10" y="17"/>
                  </a:lnTo>
                  <a:lnTo>
                    <a:pt x="10" y="15"/>
                  </a:lnTo>
                  <a:lnTo>
                    <a:pt x="12" y="12"/>
                  </a:lnTo>
                  <a:lnTo>
                    <a:pt x="15" y="10"/>
                  </a:lnTo>
                  <a:lnTo>
                    <a:pt x="17" y="7"/>
                  </a:lnTo>
                  <a:lnTo>
                    <a:pt x="19" y="5"/>
                  </a:lnTo>
                  <a:lnTo>
                    <a:pt x="22" y="5"/>
                  </a:lnTo>
                  <a:lnTo>
                    <a:pt x="22" y="3"/>
                  </a:lnTo>
                  <a:lnTo>
                    <a:pt x="24" y="3"/>
                  </a:lnTo>
                  <a:lnTo>
                    <a:pt x="26" y="3"/>
                  </a:lnTo>
                  <a:lnTo>
                    <a:pt x="26" y="0"/>
                  </a:lnTo>
                  <a:lnTo>
                    <a:pt x="29" y="0"/>
                  </a:lnTo>
                  <a:lnTo>
                    <a:pt x="31" y="0"/>
                  </a:lnTo>
                  <a:lnTo>
                    <a:pt x="34" y="0"/>
                  </a:lnTo>
                  <a:lnTo>
                    <a:pt x="36" y="0"/>
                  </a:lnTo>
                  <a:lnTo>
                    <a:pt x="38" y="0"/>
                  </a:lnTo>
                  <a:lnTo>
                    <a:pt x="41" y="0"/>
                  </a:lnTo>
                  <a:close/>
                  <a:moveTo>
                    <a:pt x="10" y="34"/>
                  </a:moveTo>
                  <a:lnTo>
                    <a:pt x="10" y="34"/>
                  </a:lnTo>
                  <a:lnTo>
                    <a:pt x="10" y="36"/>
                  </a:lnTo>
                  <a:lnTo>
                    <a:pt x="10" y="38"/>
                  </a:lnTo>
                  <a:lnTo>
                    <a:pt x="10" y="41"/>
                  </a:lnTo>
                  <a:lnTo>
                    <a:pt x="10" y="43"/>
                  </a:lnTo>
                  <a:lnTo>
                    <a:pt x="10" y="45"/>
                  </a:lnTo>
                  <a:lnTo>
                    <a:pt x="10" y="48"/>
                  </a:lnTo>
                  <a:lnTo>
                    <a:pt x="10" y="50"/>
                  </a:lnTo>
                  <a:lnTo>
                    <a:pt x="12" y="50"/>
                  </a:lnTo>
                  <a:lnTo>
                    <a:pt x="12" y="53"/>
                  </a:lnTo>
                  <a:lnTo>
                    <a:pt x="12" y="55"/>
                  </a:lnTo>
                  <a:lnTo>
                    <a:pt x="12" y="57"/>
                  </a:lnTo>
                  <a:lnTo>
                    <a:pt x="15" y="60"/>
                  </a:lnTo>
                  <a:lnTo>
                    <a:pt x="17" y="62"/>
                  </a:lnTo>
                  <a:lnTo>
                    <a:pt x="19" y="65"/>
                  </a:lnTo>
                  <a:lnTo>
                    <a:pt x="22" y="65"/>
                  </a:lnTo>
                  <a:lnTo>
                    <a:pt x="24" y="65"/>
                  </a:lnTo>
                  <a:lnTo>
                    <a:pt x="26" y="65"/>
                  </a:lnTo>
                  <a:lnTo>
                    <a:pt x="29" y="62"/>
                  </a:lnTo>
                  <a:lnTo>
                    <a:pt x="31" y="60"/>
                  </a:lnTo>
                  <a:lnTo>
                    <a:pt x="31" y="57"/>
                  </a:lnTo>
                  <a:lnTo>
                    <a:pt x="34" y="57"/>
                  </a:lnTo>
                  <a:lnTo>
                    <a:pt x="34" y="55"/>
                  </a:lnTo>
                  <a:lnTo>
                    <a:pt x="34" y="53"/>
                  </a:lnTo>
                  <a:lnTo>
                    <a:pt x="34" y="50"/>
                  </a:lnTo>
                  <a:lnTo>
                    <a:pt x="34" y="48"/>
                  </a:lnTo>
                  <a:lnTo>
                    <a:pt x="34" y="45"/>
                  </a:lnTo>
                  <a:lnTo>
                    <a:pt x="34" y="43"/>
                  </a:lnTo>
                  <a:lnTo>
                    <a:pt x="34" y="41"/>
                  </a:lnTo>
                  <a:lnTo>
                    <a:pt x="31" y="38"/>
                  </a:lnTo>
                  <a:lnTo>
                    <a:pt x="31" y="36"/>
                  </a:lnTo>
                  <a:lnTo>
                    <a:pt x="29" y="34"/>
                  </a:lnTo>
                  <a:lnTo>
                    <a:pt x="29" y="31"/>
                  </a:lnTo>
                  <a:lnTo>
                    <a:pt x="26" y="31"/>
                  </a:lnTo>
                  <a:lnTo>
                    <a:pt x="24" y="29"/>
                  </a:lnTo>
                  <a:lnTo>
                    <a:pt x="22" y="29"/>
                  </a:lnTo>
                  <a:lnTo>
                    <a:pt x="19" y="29"/>
                  </a:lnTo>
                  <a:lnTo>
                    <a:pt x="17" y="29"/>
                  </a:lnTo>
                  <a:lnTo>
                    <a:pt x="17" y="31"/>
                  </a:lnTo>
                  <a:lnTo>
                    <a:pt x="15" y="31"/>
                  </a:lnTo>
                  <a:lnTo>
                    <a:pt x="12" y="31"/>
                  </a:lnTo>
                  <a:lnTo>
                    <a:pt x="12" y="34"/>
                  </a:lnTo>
                  <a:lnTo>
                    <a:pt x="1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6" name="Freeform 158"/>
            <p:cNvSpPr>
              <a:spLocks/>
            </p:cNvSpPr>
            <p:nvPr/>
          </p:nvSpPr>
          <p:spPr bwMode="auto">
            <a:xfrm>
              <a:off x="5248" y="3240"/>
              <a:ext cx="73" cy="98"/>
            </a:xfrm>
            <a:custGeom>
              <a:avLst/>
              <a:gdLst>
                <a:gd name="T0" fmla="*/ 30 w 73"/>
                <a:gd name="T1" fmla="*/ 3 h 98"/>
                <a:gd name="T2" fmla="*/ 28 w 73"/>
                <a:gd name="T3" fmla="*/ 3 h 98"/>
                <a:gd name="T4" fmla="*/ 26 w 73"/>
                <a:gd name="T5" fmla="*/ 5 h 98"/>
                <a:gd name="T6" fmla="*/ 23 w 73"/>
                <a:gd name="T7" fmla="*/ 5 h 98"/>
                <a:gd name="T8" fmla="*/ 23 w 73"/>
                <a:gd name="T9" fmla="*/ 7 h 98"/>
                <a:gd name="T10" fmla="*/ 23 w 73"/>
                <a:gd name="T11" fmla="*/ 12 h 98"/>
                <a:gd name="T12" fmla="*/ 26 w 73"/>
                <a:gd name="T13" fmla="*/ 17 h 98"/>
                <a:gd name="T14" fmla="*/ 57 w 73"/>
                <a:gd name="T15" fmla="*/ 12 h 98"/>
                <a:gd name="T16" fmla="*/ 59 w 73"/>
                <a:gd name="T17" fmla="*/ 7 h 98"/>
                <a:gd name="T18" fmla="*/ 59 w 73"/>
                <a:gd name="T19" fmla="*/ 7 h 98"/>
                <a:gd name="T20" fmla="*/ 59 w 73"/>
                <a:gd name="T21" fmla="*/ 5 h 98"/>
                <a:gd name="T22" fmla="*/ 57 w 73"/>
                <a:gd name="T23" fmla="*/ 5 h 98"/>
                <a:gd name="T24" fmla="*/ 57 w 73"/>
                <a:gd name="T25" fmla="*/ 5 h 98"/>
                <a:gd name="T26" fmla="*/ 54 w 73"/>
                <a:gd name="T27" fmla="*/ 3 h 98"/>
                <a:gd name="T28" fmla="*/ 52 w 73"/>
                <a:gd name="T29" fmla="*/ 3 h 98"/>
                <a:gd name="T30" fmla="*/ 73 w 73"/>
                <a:gd name="T31" fmla="*/ 0 h 98"/>
                <a:gd name="T32" fmla="*/ 71 w 73"/>
                <a:gd name="T33" fmla="*/ 3 h 98"/>
                <a:gd name="T34" fmla="*/ 68 w 73"/>
                <a:gd name="T35" fmla="*/ 5 h 98"/>
                <a:gd name="T36" fmla="*/ 68 w 73"/>
                <a:gd name="T37" fmla="*/ 5 h 98"/>
                <a:gd name="T38" fmla="*/ 66 w 73"/>
                <a:gd name="T39" fmla="*/ 7 h 98"/>
                <a:gd name="T40" fmla="*/ 66 w 73"/>
                <a:gd name="T41" fmla="*/ 10 h 98"/>
                <a:gd name="T42" fmla="*/ 64 w 73"/>
                <a:gd name="T43" fmla="*/ 12 h 98"/>
                <a:gd name="T44" fmla="*/ 35 w 73"/>
                <a:gd name="T45" fmla="*/ 84 h 98"/>
                <a:gd name="T46" fmla="*/ 28 w 73"/>
                <a:gd name="T47" fmla="*/ 91 h 98"/>
                <a:gd name="T48" fmla="*/ 23 w 73"/>
                <a:gd name="T49" fmla="*/ 96 h 98"/>
                <a:gd name="T50" fmla="*/ 16 w 73"/>
                <a:gd name="T51" fmla="*/ 98 h 98"/>
                <a:gd name="T52" fmla="*/ 11 w 73"/>
                <a:gd name="T53" fmla="*/ 98 h 98"/>
                <a:gd name="T54" fmla="*/ 9 w 73"/>
                <a:gd name="T55" fmla="*/ 98 h 98"/>
                <a:gd name="T56" fmla="*/ 7 w 73"/>
                <a:gd name="T57" fmla="*/ 96 h 98"/>
                <a:gd name="T58" fmla="*/ 4 w 73"/>
                <a:gd name="T59" fmla="*/ 93 h 98"/>
                <a:gd name="T60" fmla="*/ 4 w 73"/>
                <a:gd name="T61" fmla="*/ 88 h 98"/>
                <a:gd name="T62" fmla="*/ 4 w 73"/>
                <a:gd name="T63" fmla="*/ 86 h 98"/>
                <a:gd name="T64" fmla="*/ 7 w 73"/>
                <a:gd name="T65" fmla="*/ 86 h 98"/>
                <a:gd name="T66" fmla="*/ 9 w 73"/>
                <a:gd name="T67" fmla="*/ 84 h 98"/>
                <a:gd name="T68" fmla="*/ 14 w 73"/>
                <a:gd name="T69" fmla="*/ 84 h 98"/>
                <a:gd name="T70" fmla="*/ 16 w 73"/>
                <a:gd name="T71" fmla="*/ 86 h 98"/>
                <a:gd name="T72" fmla="*/ 19 w 73"/>
                <a:gd name="T73" fmla="*/ 86 h 98"/>
                <a:gd name="T74" fmla="*/ 21 w 73"/>
                <a:gd name="T75" fmla="*/ 86 h 98"/>
                <a:gd name="T76" fmla="*/ 23 w 73"/>
                <a:gd name="T77" fmla="*/ 86 h 98"/>
                <a:gd name="T78" fmla="*/ 26 w 73"/>
                <a:gd name="T79" fmla="*/ 86 h 98"/>
                <a:gd name="T80" fmla="*/ 28 w 73"/>
                <a:gd name="T81" fmla="*/ 84 h 98"/>
                <a:gd name="T82" fmla="*/ 30 w 73"/>
                <a:gd name="T83" fmla="*/ 79 h 98"/>
                <a:gd name="T84" fmla="*/ 11 w 73"/>
                <a:gd name="T85" fmla="*/ 15 h 98"/>
                <a:gd name="T86" fmla="*/ 11 w 73"/>
                <a:gd name="T87" fmla="*/ 12 h 98"/>
                <a:gd name="T88" fmla="*/ 9 w 73"/>
                <a:gd name="T89" fmla="*/ 7 h 98"/>
                <a:gd name="T90" fmla="*/ 7 w 73"/>
                <a:gd name="T91" fmla="*/ 7 h 98"/>
                <a:gd name="T92" fmla="*/ 7 w 73"/>
                <a:gd name="T93" fmla="*/ 5 h 98"/>
                <a:gd name="T94" fmla="*/ 4 w 73"/>
                <a:gd name="T95" fmla="*/ 5 h 98"/>
                <a:gd name="T96" fmla="*/ 0 w 73"/>
                <a:gd name="T97" fmla="*/ 3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98"/>
                <a:gd name="T149" fmla="*/ 73 w 73"/>
                <a:gd name="T150" fmla="*/ 98 h 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98">
                  <a:moveTo>
                    <a:pt x="0" y="0"/>
                  </a:moveTo>
                  <a:lnTo>
                    <a:pt x="30" y="0"/>
                  </a:lnTo>
                  <a:lnTo>
                    <a:pt x="30" y="3"/>
                  </a:lnTo>
                  <a:lnTo>
                    <a:pt x="28" y="3"/>
                  </a:lnTo>
                  <a:lnTo>
                    <a:pt x="26" y="3"/>
                  </a:lnTo>
                  <a:lnTo>
                    <a:pt x="26" y="5"/>
                  </a:lnTo>
                  <a:lnTo>
                    <a:pt x="23" y="5"/>
                  </a:lnTo>
                  <a:lnTo>
                    <a:pt x="23" y="7"/>
                  </a:lnTo>
                  <a:lnTo>
                    <a:pt x="23" y="10"/>
                  </a:lnTo>
                  <a:lnTo>
                    <a:pt x="23" y="12"/>
                  </a:lnTo>
                  <a:lnTo>
                    <a:pt x="26" y="15"/>
                  </a:lnTo>
                  <a:lnTo>
                    <a:pt x="26" y="17"/>
                  </a:lnTo>
                  <a:lnTo>
                    <a:pt x="42" y="50"/>
                  </a:lnTo>
                  <a:lnTo>
                    <a:pt x="57" y="12"/>
                  </a:lnTo>
                  <a:lnTo>
                    <a:pt x="57" y="10"/>
                  </a:lnTo>
                  <a:lnTo>
                    <a:pt x="59" y="10"/>
                  </a:lnTo>
                  <a:lnTo>
                    <a:pt x="59" y="7"/>
                  </a:lnTo>
                  <a:lnTo>
                    <a:pt x="59" y="5"/>
                  </a:lnTo>
                  <a:lnTo>
                    <a:pt x="57" y="5"/>
                  </a:lnTo>
                  <a:lnTo>
                    <a:pt x="57" y="3"/>
                  </a:lnTo>
                  <a:lnTo>
                    <a:pt x="54" y="3"/>
                  </a:lnTo>
                  <a:lnTo>
                    <a:pt x="52" y="3"/>
                  </a:lnTo>
                  <a:lnTo>
                    <a:pt x="52" y="0"/>
                  </a:lnTo>
                  <a:lnTo>
                    <a:pt x="73" y="0"/>
                  </a:lnTo>
                  <a:lnTo>
                    <a:pt x="73" y="3"/>
                  </a:lnTo>
                  <a:lnTo>
                    <a:pt x="71" y="3"/>
                  </a:lnTo>
                  <a:lnTo>
                    <a:pt x="71" y="5"/>
                  </a:lnTo>
                  <a:lnTo>
                    <a:pt x="68" y="5"/>
                  </a:lnTo>
                  <a:lnTo>
                    <a:pt x="66" y="5"/>
                  </a:lnTo>
                  <a:lnTo>
                    <a:pt x="66" y="7"/>
                  </a:lnTo>
                  <a:lnTo>
                    <a:pt x="66" y="10"/>
                  </a:lnTo>
                  <a:lnTo>
                    <a:pt x="64" y="10"/>
                  </a:lnTo>
                  <a:lnTo>
                    <a:pt x="64" y="12"/>
                  </a:lnTo>
                  <a:lnTo>
                    <a:pt x="35" y="79"/>
                  </a:lnTo>
                  <a:lnTo>
                    <a:pt x="35" y="81"/>
                  </a:lnTo>
                  <a:lnTo>
                    <a:pt x="35" y="84"/>
                  </a:lnTo>
                  <a:lnTo>
                    <a:pt x="33" y="86"/>
                  </a:lnTo>
                  <a:lnTo>
                    <a:pt x="33" y="88"/>
                  </a:lnTo>
                  <a:lnTo>
                    <a:pt x="30" y="91"/>
                  </a:lnTo>
                  <a:lnTo>
                    <a:pt x="28" y="91"/>
                  </a:lnTo>
                  <a:lnTo>
                    <a:pt x="28" y="93"/>
                  </a:lnTo>
                  <a:lnTo>
                    <a:pt x="26" y="93"/>
                  </a:lnTo>
                  <a:lnTo>
                    <a:pt x="23" y="96"/>
                  </a:lnTo>
                  <a:lnTo>
                    <a:pt x="21" y="98"/>
                  </a:lnTo>
                  <a:lnTo>
                    <a:pt x="19" y="98"/>
                  </a:lnTo>
                  <a:lnTo>
                    <a:pt x="16" y="98"/>
                  </a:lnTo>
                  <a:lnTo>
                    <a:pt x="14" y="98"/>
                  </a:lnTo>
                  <a:lnTo>
                    <a:pt x="11" y="98"/>
                  </a:lnTo>
                  <a:lnTo>
                    <a:pt x="9" y="98"/>
                  </a:lnTo>
                  <a:lnTo>
                    <a:pt x="7" y="98"/>
                  </a:lnTo>
                  <a:lnTo>
                    <a:pt x="7" y="96"/>
                  </a:lnTo>
                  <a:lnTo>
                    <a:pt x="4" y="96"/>
                  </a:lnTo>
                  <a:lnTo>
                    <a:pt x="4" y="93"/>
                  </a:lnTo>
                  <a:lnTo>
                    <a:pt x="4" y="91"/>
                  </a:lnTo>
                  <a:lnTo>
                    <a:pt x="4" y="88"/>
                  </a:lnTo>
                  <a:lnTo>
                    <a:pt x="4" y="86"/>
                  </a:lnTo>
                  <a:lnTo>
                    <a:pt x="7" y="86"/>
                  </a:lnTo>
                  <a:lnTo>
                    <a:pt x="9" y="84"/>
                  </a:lnTo>
                  <a:lnTo>
                    <a:pt x="11" y="84"/>
                  </a:lnTo>
                  <a:lnTo>
                    <a:pt x="14" y="84"/>
                  </a:lnTo>
                  <a:lnTo>
                    <a:pt x="16" y="86"/>
                  </a:lnTo>
                  <a:lnTo>
                    <a:pt x="19" y="86"/>
                  </a:lnTo>
                  <a:lnTo>
                    <a:pt x="21" y="86"/>
                  </a:lnTo>
                  <a:lnTo>
                    <a:pt x="23" y="86"/>
                  </a:lnTo>
                  <a:lnTo>
                    <a:pt x="26" y="86"/>
                  </a:lnTo>
                  <a:lnTo>
                    <a:pt x="26" y="84"/>
                  </a:lnTo>
                  <a:lnTo>
                    <a:pt x="28" y="84"/>
                  </a:lnTo>
                  <a:lnTo>
                    <a:pt x="28" y="81"/>
                  </a:lnTo>
                  <a:lnTo>
                    <a:pt x="30" y="81"/>
                  </a:lnTo>
                  <a:lnTo>
                    <a:pt x="30" y="79"/>
                  </a:lnTo>
                  <a:lnTo>
                    <a:pt x="30" y="77"/>
                  </a:lnTo>
                  <a:lnTo>
                    <a:pt x="35" y="65"/>
                  </a:lnTo>
                  <a:lnTo>
                    <a:pt x="11" y="15"/>
                  </a:lnTo>
                  <a:lnTo>
                    <a:pt x="11" y="12"/>
                  </a:lnTo>
                  <a:lnTo>
                    <a:pt x="11" y="10"/>
                  </a:lnTo>
                  <a:lnTo>
                    <a:pt x="9" y="10"/>
                  </a:lnTo>
                  <a:lnTo>
                    <a:pt x="9" y="7"/>
                  </a:lnTo>
                  <a:lnTo>
                    <a:pt x="7" y="7"/>
                  </a:lnTo>
                  <a:lnTo>
                    <a:pt x="7" y="5"/>
                  </a:lnTo>
                  <a:lnTo>
                    <a:pt x="4" y="5"/>
                  </a:lnTo>
                  <a:lnTo>
                    <a:pt x="2" y="5"/>
                  </a:lnTo>
                  <a:lnTo>
                    <a:pt x="2"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7" name="Freeform 163"/>
            <p:cNvSpPr>
              <a:spLocks/>
            </p:cNvSpPr>
            <p:nvPr/>
          </p:nvSpPr>
          <p:spPr bwMode="auto">
            <a:xfrm>
              <a:off x="4825" y="3167"/>
              <a:ext cx="64" cy="45"/>
            </a:xfrm>
            <a:custGeom>
              <a:avLst/>
              <a:gdLst>
                <a:gd name="T0" fmla="*/ 7 w 64"/>
                <a:gd name="T1" fmla="*/ 23 h 45"/>
                <a:gd name="T2" fmla="*/ 0 w 64"/>
                <a:gd name="T3" fmla="*/ 45 h 45"/>
                <a:gd name="T4" fmla="*/ 64 w 64"/>
                <a:gd name="T5" fmla="*/ 40 h 45"/>
                <a:gd name="T6" fmla="*/ 14 w 64"/>
                <a:gd name="T7" fmla="*/ 0 h 45"/>
                <a:gd name="T8" fmla="*/ 7 w 64"/>
                <a:gd name="T9" fmla="*/ 23 h 45"/>
                <a:gd name="T10" fmla="*/ 0 60000 65536"/>
                <a:gd name="T11" fmla="*/ 0 60000 65536"/>
                <a:gd name="T12" fmla="*/ 0 60000 65536"/>
                <a:gd name="T13" fmla="*/ 0 60000 65536"/>
                <a:gd name="T14" fmla="*/ 0 60000 65536"/>
                <a:gd name="T15" fmla="*/ 0 w 64"/>
                <a:gd name="T16" fmla="*/ 0 h 45"/>
                <a:gd name="T17" fmla="*/ 64 w 64"/>
                <a:gd name="T18" fmla="*/ 45 h 45"/>
              </a:gdLst>
              <a:ahLst/>
              <a:cxnLst>
                <a:cxn ang="T10">
                  <a:pos x="T0" y="T1"/>
                </a:cxn>
                <a:cxn ang="T11">
                  <a:pos x="T2" y="T3"/>
                </a:cxn>
                <a:cxn ang="T12">
                  <a:pos x="T4" y="T5"/>
                </a:cxn>
                <a:cxn ang="T13">
                  <a:pos x="T6" y="T7"/>
                </a:cxn>
                <a:cxn ang="T14">
                  <a:pos x="T8" y="T9"/>
                </a:cxn>
              </a:cxnLst>
              <a:rect l="T15" t="T16" r="T17" b="T18"/>
              <a:pathLst>
                <a:path w="64" h="45">
                  <a:moveTo>
                    <a:pt x="7" y="23"/>
                  </a:moveTo>
                  <a:lnTo>
                    <a:pt x="0" y="45"/>
                  </a:lnTo>
                  <a:lnTo>
                    <a:pt x="64" y="40"/>
                  </a:lnTo>
                  <a:lnTo>
                    <a:pt x="14" y="0"/>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8" name="Freeform 165"/>
            <p:cNvSpPr>
              <a:spLocks/>
            </p:cNvSpPr>
            <p:nvPr/>
          </p:nvSpPr>
          <p:spPr bwMode="auto">
            <a:xfrm>
              <a:off x="4830" y="3083"/>
              <a:ext cx="104" cy="69"/>
            </a:xfrm>
            <a:custGeom>
              <a:avLst/>
              <a:gdLst>
                <a:gd name="T0" fmla="*/ 28 w 104"/>
                <a:gd name="T1" fmla="*/ 3 h 69"/>
                <a:gd name="T2" fmla="*/ 26 w 104"/>
                <a:gd name="T3" fmla="*/ 3 h 69"/>
                <a:gd name="T4" fmla="*/ 23 w 104"/>
                <a:gd name="T5" fmla="*/ 5 h 69"/>
                <a:gd name="T6" fmla="*/ 23 w 104"/>
                <a:gd name="T7" fmla="*/ 5 h 69"/>
                <a:gd name="T8" fmla="*/ 23 w 104"/>
                <a:gd name="T9" fmla="*/ 5 h 69"/>
                <a:gd name="T10" fmla="*/ 21 w 104"/>
                <a:gd name="T11" fmla="*/ 7 h 69"/>
                <a:gd name="T12" fmla="*/ 21 w 104"/>
                <a:gd name="T13" fmla="*/ 10 h 69"/>
                <a:gd name="T14" fmla="*/ 23 w 104"/>
                <a:gd name="T15" fmla="*/ 10 h 69"/>
                <a:gd name="T16" fmla="*/ 23 w 104"/>
                <a:gd name="T17" fmla="*/ 12 h 69"/>
                <a:gd name="T18" fmla="*/ 47 w 104"/>
                <a:gd name="T19" fmla="*/ 10 h 69"/>
                <a:gd name="T20" fmla="*/ 47 w 104"/>
                <a:gd name="T21" fmla="*/ 7 h 69"/>
                <a:gd name="T22" fmla="*/ 45 w 104"/>
                <a:gd name="T23" fmla="*/ 5 h 69"/>
                <a:gd name="T24" fmla="*/ 42 w 104"/>
                <a:gd name="T25" fmla="*/ 5 h 69"/>
                <a:gd name="T26" fmla="*/ 40 w 104"/>
                <a:gd name="T27" fmla="*/ 3 h 69"/>
                <a:gd name="T28" fmla="*/ 38 w 104"/>
                <a:gd name="T29" fmla="*/ 3 h 69"/>
                <a:gd name="T30" fmla="*/ 69 w 104"/>
                <a:gd name="T31" fmla="*/ 0 h 69"/>
                <a:gd name="T32" fmla="*/ 66 w 104"/>
                <a:gd name="T33" fmla="*/ 3 h 69"/>
                <a:gd name="T34" fmla="*/ 64 w 104"/>
                <a:gd name="T35" fmla="*/ 5 h 69"/>
                <a:gd name="T36" fmla="*/ 61 w 104"/>
                <a:gd name="T37" fmla="*/ 5 h 69"/>
                <a:gd name="T38" fmla="*/ 61 w 104"/>
                <a:gd name="T39" fmla="*/ 7 h 69"/>
                <a:gd name="T40" fmla="*/ 61 w 104"/>
                <a:gd name="T41" fmla="*/ 7 h 69"/>
                <a:gd name="T42" fmla="*/ 61 w 104"/>
                <a:gd name="T43" fmla="*/ 10 h 69"/>
                <a:gd name="T44" fmla="*/ 61 w 104"/>
                <a:gd name="T45" fmla="*/ 10 h 69"/>
                <a:gd name="T46" fmla="*/ 61 w 104"/>
                <a:gd name="T47" fmla="*/ 12 h 69"/>
                <a:gd name="T48" fmla="*/ 90 w 104"/>
                <a:gd name="T49" fmla="*/ 12 h 69"/>
                <a:gd name="T50" fmla="*/ 90 w 104"/>
                <a:gd name="T51" fmla="*/ 10 h 69"/>
                <a:gd name="T52" fmla="*/ 92 w 104"/>
                <a:gd name="T53" fmla="*/ 7 h 69"/>
                <a:gd name="T54" fmla="*/ 92 w 104"/>
                <a:gd name="T55" fmla="*/ 7 h 69"/>
                <a:gd name="T56" fmla="*/ 90 w 104"/>
                <a:gd name="T57" fmla="*/ 5 h 69"/>
                <a:gd name="T58" fmla="*/ 90 w 104"/>
                <a:gd name="T59" fmla="*/ 5 h 69"/>
                <a:gd name="T60" fmla="*/ 90 w 104"/>
                <a:gd name="T61" fmla="*/ 5 h 69"/>
                <a:gd name="T62" fmla="*/ 88 w 104"/>
                <a:gd name="T63" fmla="*/ 3 h 69"/>
                <a:gd name="T64" fmla="*/ 85 w 104"/>
                <a:gd name="T65" fmla="*/ 3 h 69"/>
                <a:gd name="T66" fmla="*/ 104 w 104"/>
                <a:gd name="T67" fmla="*/ 3 h 69"/>
                <a:gd name="T68" fmla="*/ 102 w 104"/>
                <a:gd name="T69" fmla="*/ 5 h 69"/>
                <a:gd name="T70" fmla="*/ 97 w 104"/>
                <a:gd name="T71" fmla="*/ 7 h 69"/>
                <a:gd name="T72" fmla="*/ 73 w 104"/>
                <a:gd name="T73" fmla="*/ 69 h 69"/>
                <a:gd name="T74" fmla="*/ 35 w 104"/>
                <a:gd name="T75" fmla="*/ 69 h 69"/>
                <a:gd name="T76" fmla="*/ 12 w 104"/>
                <a:gd name="T77" fmla="*/ 12 h 69"/>
                <a:gd name="T78" fmla="*/ 9 w 104"/>
                <a:gd name="T79" fmla="*/ 10 h 69"/>
                <a:gd name="T80" fmla="*/ 7 w 104"/>
                <a:gd name="T81" fmla="*/ 7 h 69"/>
                <a:gd name="T82" fmla="*/ 7 w 104"/>
                <a:gd name="T83" fmla="*/ 5 h 69"/>
                <a:gd name="T84" fmla="*/ 5 w 104"/>
                <a:gd name="T85" fmla="*/ 5 h 69"/>
                <a:gd name="T86" fmla="*/ 0 w 104"/>
                <a:gd name="T87" fmla="*/ 3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69"/>
                <a:gd name="T134" fmla="*/ 104 w 104"/>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69">
                  <a:moveTo>
                    <a:pt x="0" y="0"/>
                  </a:moveTo>
                  <a:lnTo>
                    <a:pt x="28" y="0"/>
                  </a:lnTo>
                  <a:lnTo>
                    <a:pt x="28" y="3"/>
                  </a:lnTo>
                  <a:lnTo>
                    <a:pt x="26" y="3"/>
                  </a:lnTo>
                  <a:lnTo>
                    <a:pt x="23" y="5"/>
                  </a:lnTo>
                  <a:lnTo>
                    <a:pt x="21" y="7"/>
                  </a:lnTo>
                  <a:lnTo>
                    <a:pt x="21" y="10"/>
                  </a:lnTo>
                  <a:lnTo>
                    <a:pt x="23" y="10"/>
                  </a:lnTo>
                  <a:lnTo>
                    <a:pt x="23" y="12"/>
                  </a:lnTo>
                  <a:lnTo>
                    <a:pt x="38" y="53"/>
                  </a:lnTo>
                  <a:lnTo>
                    <a:pt x="52" y="19"/>
                  </a:lnTo>
                  <a:lnTo>
                    <a:pt x="47" y="10"/>
                  </a:lnTo>
                  <a:lnTo>
                    <a:pt x="47" y="7"/>
                  </a:lnTo>
                  <a:lnTo>
                    <a:pt x="45" y="5"/>
                  </a:lnTo>
                  <a:lnTo>
                    <a:pt x="42" y="5"/>
                  </a:lnTo>
                  <a:lnTo>
                    <a:pt x="40" y="3"/>
                  </a:lnTo>
                  <a:lnTo>
                    <a:pt x="38" y="3"/>
                  </a:lnTo>
                  <a:lnTo>
                    <a:pt x="38" y="0"/>
                  </a:lnTo>
                  <a:lnTo>
                    <a:pt x="69" y="0"/>
                  </a:lnTo>
                  <a:lnTo>
                    <a:pt x="69" y="3"/>
                  </a:lnTo>
                  <a:lnTo>
                    <a:pt x="66" y="3"/>
                  </a:lnTo>
                  <a:lnTo>
                    <a:pt x="64" y="5"/>
                  </a:lnTo>
                  <a:lnTo>
                    <a:pt x="61" y="5"/>
                  </a:lnTo>
                  <a:lnTo>
                    <a:pt x="61" y="7"/>
                  </a:lnTo>
                  <a:lnTo>
                    <a:pt x="61" y="10"/>
                  </a:lnTo>
                  <a:lnTo>
                    <a:pt x="61" y="12"/>
                  </a:lnTo>
                  <a:lnTo>
                    <a:pt x="76" y="50"/>
                  </a:lnTo>
                  <a:lnTo>
                    <a:pt x="90" y="12"/>
                  </a:lnTo>
                  <a:lnTo>
                    <a:pt x="90" y="10"/>
                  </a:lnTo>
                  <a:lnTo>
                    <a:pt x="92" y="10"/>
                  </a:lnTo>
                  <a:lnTo>
                    <a:pt x="92" y="7"/>
                  </a:lnTo>
                  <a:lnTo>
                    <a:pt x="92" y="5"/>
                  </a:lnTo>
                  <a:lnTo>
                    <a:pt x="90" y="5"/>
                  </a:lnTo>
                  <a:lnTo>
                    <a:pt x="88" y="3"/>
                  </a:lnTo>
                  <a:lnTo>
                    <a:pt x="85" y="3"/>
                  </a:lnTo>
                  <a:lnTo>
                    <a:pt x="85" y="0"/>
                  </a:lnTo>
                  <a:lnTo>
                    <a:pt x="104" y="0"/>
                  </a:lnTo>
                  <a:lnTo>
                    <a:pt x="104" y="3"/>
                  </a:lnTo>
                  <a:lnTo>
                    <a:pt x="102" y="5"/>
                  </a:lnTo>
                  <a:lnTo>
                    <a:pt x="99" y="5"/>
                  </a:lnTo>
                  <a:lnTo>
                    <a:pt x="99" y="7"/>
                  </a:lnTo>
                  <a:lnTo>
                    <a:pt x="97" y="7"/>
                  </a:lnTo>
                  <a:lnTo>
                    <a:pt x="97" y="10"/>
                  </a:lnTo>
                  <a:lnTo>
                    <a:pt x="97" y="12"/>
                  </a:lnTo>
                  <a:lnTo>
                    <a:pt x="73" y="69"/>
                  </a:lnTo>
                  <a:lnTo>
                    <a:pt x="71" y="69"/>
                  </a:lnTo>
                  <a:lnTo>
                    <a:pt x="54" y="26"/>
                  </a:lnTo>
                  <a:lnTo>
                    <a:pt x="35" y="69"/>
                  </a:lnTo>
                  <a:lnTo>
                    <a:pt x="33" y="69"/>
                  </a:lnTo>
                  <a:lnTo>
                    <a:pt x="12" y="12"/>
                  </a:lnTo>
                  <a:lnTo>
                    <a:pt x="9" y="10"/>
                  </a:lnTo>
                  <a:lnTo>
                    <a:pt x="9" y="7"/>
                  </a:lnTo>
                  <a:lnTo>
                    <a:pt x="7" y="7"/>
                  </a:lnTo>
                  <a:lnTo>
                    <a:pt x="7" y="5"/>
                  </a:lnTo>
                  <a:lnTo>
                    <a:pt x="5" y="5"/>
                  </a:lnTo>
                  <a:lnTo>
                    <a:pt x="2"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9" name="Freeform 166"/>
            <p:cNvSpPr>
              <a:spLocks/>
            </p:cNvSpPr>
            <p:nvPr/>
          </p:nvSpPr>
          <p:spPr bwMode="auto">
            <a:xfrm>
              <a:off x="4941" y="3114"/>
              <a:ext cx="38" cy="67"/>
            </a:xfrm>
            <a:custGeom>
              <a:avLst/>
              <a:gdLst>
                <a:gd name="T0" fmla="*/ 15 w 38"/>
                <a:gd name="T1" fmla="*/ 10 h 67"/>
                <a:gd name="T2" fmla="*/ 17 w 38"/>
                <a:gd name="T3" fmla="*/ 19 h 67"/>
                <a:gd name="T4" fmla="*/ 26 w 38"/>
                <a:gd name="T5" fmla="*/ 22 h 67"/>
                <a:gd name="T6" fmla="*/ 31 w 38"/>
                <a:gd name="T7" fmla="*/ 26 h 67"/>
                <a:gd name="T8" fmla="*/ 36 w 38"/>
                <a:gd name="T9" fmla="*/ 31 h 67"/>
                <a:gd name="T10" fmla="*/ 38 w 38"/>
                <a:gd name="T11" fmla="*/ 38 h 67"/>
                <a:gd name="T12" fmla="*/ 38 w 38"/>
                <a:gd name="T13" fmla="*/ 43 h 67"/>
                <a:gd name="T14" fmla="*/ 38 w 38"/>
                <a:gd name="T15" fmla="*/ 48 h 67"/>
                <a:gd name="T16" fmla="*/ 36 w 38"/>
                <a:gd name="T17" fmla="*/ 50 h 67"/>
                <a:gd name="T18" fmla="*/ 36 w 38"/>
                <a:gd name="T19" fmla="*/ 55 h 67"/>
                <a:gd name="T20" fmla="*/ 34 w 38"/>
                <a:gd name="T21" fmla="*/ 57 h 67"/>
                <a:gd name="T22" fmla="*/ 31 w 38"/>
                <a:gd name="T23" fmla="*/ 60 h 67"/>
                <a:gd name="T24" fmla="*/ 29 w 38"/>
                <a:gd name="T25" fmla="*/ 62 h 67"/>
                <a:gd name="T26" fmla="*/ 26 w 38"/>
                <a:gd name="T27" fmla="*/ 64 h 67"/>
                <a:gd name="T28" fmla="*/ 22 w 38"/>
                <a:gd name="T29" fmla="*/ 64 h 67"/>
                <a:gd name="T30" fmla="*/ 17 w 38"/>
                <a:gd name="T31" fmla="*/ 67 h 67"/>
                <a:gd name="T32" fmla="*/ 15 w 38"/>
                <a:gd name="T33" fmla="*/ 67 h 67"/>
                <a:gd name="T34" fmla="*/ 10 w 38"/>
                <a:gd name="T35" fmla="*/ 67 h 67"/>
                <a:gd name="T36" fmla="*/ 5 w 38"/>
                <a:gd name="T37" fmla="*/ 67 h 67"/>
                <a:gd name="T38" fmla="*/ 3 w 38"/>
                <a:gd name="T39" fmla="*/ 64 h 67"/>
                <a:gd name="T40" fmla="*/ 3 w 38"/>
                <a:gd name="T41" fmla="*/ 64 h 67"/>
                <a:gd name="T42" fmla="*/ 0 w 38"/>
                <a:gd name="T43" fmla="*/ 62 h 67"/>
                <a:gd name="T44" fmla="*/ 0 w 38"/>
                <a:gd name="T45" fmla="*/ 60 h 67"/>
                <a:gd name="T46" fmla="*/ 0 w 38"/>
                <a:gd name="T47" fmla="*/ 60 h 67"/>
                <a:gd name="T48" fmla="*/ 3 w 38"/>
                <a:gd name="T49" fmla="*/ 60 h 67"/>
                <a:gd name="T50" fmla="*/ 3 w 38"/>
                <a:gd name="T51" fmla="*/ 57 h 67"/>
                <a:gd name="T52" fmla="*/ 3 w 38"/>
                <a:gd name="T53" fmla="*/ 57 h 67"/>
                <a:gd name="T54" fmla="*/ 5 w 38"/>
                <a:gd name="T55" fmla="*/ 57 h 67"/>
                <a:gd name="T56" fmla="*/ 5 w 38"/>
                <a:gd name="T57" fmla="*/ 57 h 67"/>
                <a:gd name="T58" fmla="*/ 7 w 38"/>
                <a:gd name="T59" fmla="*/ 57 h 67"/>
                <a:gd name="T60" fmla="*/ 7 w 38"/>
                <a:gd name="T61" fmla="*/ 57 h 67"/>
                <a:gd name="T62" fmla="*/ 7 w 38"/>
                <a:gd name="T63" fmla="*/ 57 h 67"/>
                <a:gd name="T64" fmla="*/ 10 w 38"/>
                <a:gd name="T65" fmla="*/ 60 h 67"/>
                <a:gd name="T66" fmla="*/ 12 w 38"/>
                <a:gd name="T67" fmla="*/ 60 h 67"/>
                <a:gd name="T68" fmla="*/ 15 w 38"/>
                <a:gd name="T69" fmla="*/ 62 h 67"/>
                <a:gd name="T70" fmla="*/ 17 w 38"/>
                <a:gd name="T71" fmla="*/ 62 h 67"/>
                <a:gd name="T72" fmla="*/ 22 w 38"/>
                <a:gd name="T73" fmla="*/ 62 h 67"/>
                <a:gd name="T74" fmla="*/ 26 w 38"/>
                <a:gd name="T75" fmla="*/ 60 h 67"/>
                <a:gd name="T76" fmla="*/ 29 w 38"/>
                <a:gd name="T77" fmla="*/ 57 h 67"/>
                <a:gd name="T78" fmla="*/ 31 w 38"/>
                <a:gd name="T79" fmla="*/ 53 h 67"/>
                <a:gd name="T80" fmla="*/ 31 w 38"/>
                <a:gd name="T81" fmla="*/ 50 h 67"/>
                <a:gd name="T82" fmla="*/ 31 w 38"/>
                <a:gd name="T83" fmla="*/ 45 h 67"/>
                <a:gd name="T84" fmla="*/ 31 w 38"/>
                <a:gd name="T85" fmla="*/ 41 h 67"/>
                <a:gd name="T86" fmla="*/ 29 w 38"/>
                <a:gd name="T87" fmla="*/ 36 h 67"/>
                <a:gd name="T88" fmla="*/ 24 w 38"/>
                <a:gd name="T89" fmla="*/ 34 h 67"/>
                <a:gd name="T90" fmla="*/ 22 w 38"/>
                <a:gd name="T91" fmla="*/ 31 h 67"/>
                <a:gd name="T92" fmla="*/ 17 w 38"/>
                <a:gd name="T93" fmla="*/ 29 h 67"/>
                <a:gd name="T94" fmla="*/ 12 w 38"/>
                <a:gd name="T95" fmla="*/ 26 h 67"/>
                <a:gd name="T96" fmla="*/ 5 w 38"/>
                <a:gd name="T97" fmla="*/ 26 h 67"/>
                <a:gd name="T98" fmla="*/ 38 w 38"/>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
                <a:gd name="T151" fmla="*/ 0 h 67"/>
                <a:gd name="T152" fmla="*/ 38 w 38"/>
                <a:gd name="T153" fmla="*/ 67 h 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 h="67">
                  <a:moveTo>
                    <a:pt x="38" y="0"/>
                  </a:moveTo>
                  <a:lnTo>
                    <a:pt x="36" y="10"/>
                  </a:lnTo>
                  <a:lnTo>
                    <a:pt x="15" y="10"/>
                  </a:lnTo>
                  <a:lnTo>
                    <a:pt x="12" y="17"/>
                  </a:lnTo>
                  <a:lnTo>
                    <a:pt x="15" y="17"/>
                  </a:lnTo>
                  <a:lnTo>
                    <a:pt x="17" y="19"/>
                  </a:lnTo>
                  <a:lnTo>
                    <a:pt x="19" y="19"/>
                  </a:lnTo>
                  <a:lnTo>
                    <a:pt x="22" y="22"/>
                  </a:lnTo>
                  <a:lnTo>
                    <a:pt x="26" y="22"/>
                  </a:lnTo>
                  <a:lnTo>
                    <a:pt x="26" y="24"/>
                  </a:lnTo>
                  <a:lnTo>
                    <a:pt x="29" y="24"/>
                  </a:lnTo>
                  <a:lnTo>
                    <a:pt x="31" y="26"/>
                  </a:lnTo>
                  <a:lnTo>
                    <a:pt x="34" y="29"/>
                  </a:lnTo>
                  <a:lnTo>
                    <a:pt x="34" y="31"/>
                  </a:lnTo>
                  <a:lnTo>
                    <a:pt x="36" y="31"/>
                  </a:lnTo>
                  <a:lnTo>
                    <a:pt x="36" y="34"/>
                  </a:lnTo>
                  <a:lnTo>
                    <a:pt x="38" y="36"/>
                  </a:lnTo>
                  <a:lnTo>
                    <a:pt x="38" y="38"/>
                  </a:lnTo>
                  <a:lnTo>
                    <a:pt x="38" y="41"/>
                  </a:lnTo>
                  <a:lnTo>
                    <a:pt x="38" y="43"/>
                  </a:lnTo>
                  <a:lnTo>
                    <a:pt x="38" y="45"/>
                  </a:lnTo>
                  <a:lnTo>
                    <a:pt x="38" y="48"/>
                  </a:lnTo>
                  <a:lnTo>
                    <a:pt x="36" y="50"/>
                  </a:lnTo>
                  <a:lnTo>
                    <a:pt x="36" y="53"/>
                  </a:lnTo>
                  <a:lnTo>
                    <a:pt x="36" y="55"/>
                  </a:lnTo>
                  <a:lnTo>
                    <a:pt x="34" y="55"/>
                  </a:lnTo>
                  <a:lnTo>
                    <a:pt x="34" y="57"/>
                  </a:lnTo>
                  <a:lnTo>
                    <a:pt x="31" y="57"/>
                  </a:lnTo>
                  <a:lnTo>
                    <a:pt x="31" y="60"/>
                  </a:lnTo>
                  <a:lnTo>
                    <a:pt x="29" y="60"/>
                  </a:lnTo>
                  <a:lnTo>
                    <a:pt x="29" y="62"/>
                  </a:lnTo>
                  <a:lnTo>
                    <a:pt x="26" y="62"/>
                  </a:lnTo>
                  <a:lnTo>
                    <a:pt x="26" y="64"/>
                  </a:lnTo>
                  <a:lnTo>
                    <a:pt x="24" y="64"/>
                  </a:lnTo>
                  <a:lnTo>
                    <a:pt x="22" y="64"/>
                  </a:lnTo>
                  <a:lnTo>
                    <a:pt x="22" y="67"/>
                  </a:lnTo>
                  <a:lnTo>
                    <a:pt x="19" y="67"/>
                  </a:lnTo>
                  <a:lnTo>
                    <a:pt x="17" y="67"/>
                  </a:lnTo>
                  <a:lnTo>
                    <a:pt x="15" y="67"/>
                  </a:lnTo>
                  <a:lnTo>
                    <a:pt x="12" y="67"/>
                  </a:lnTo>
                  <a:lnTo>
                    <a:pt x="10" y="67"/>
                  </a:lnTo>
                  <a:lnTo>
                    <a:pt x="7" y="67"/>
                  </a:lnTo>
                  <a:lnTo>
                    <a:pt x="5" y="67"/>
                  </a:lnTo>
                  <a:lnTo>
                    <a:pt x="3" y="64"/>
                  </a:lnTo>
                  <a:lnTo>
                    <a:pt x="3" y="62"/>
                  </a:lnTo>
                  <a:lnTo>
                    <a:pt x="0" y="62"/>
                  </a:lnTo>
                  <a:lnTo>
                    <a:pt x="0" y="60"/>
                  </a:lnTo>
                  <a:lnTo>
                    <a:pt x="3" y="60"/>
                  </a:lnTo>
                  <a:lnTo>
                    <a:pt x="3" y="57"/>
                  </a:lnTo>
                  <a:lnTo>
                    <a:pt x="5" y="57"/>
                  </a:lnTo>
                  <a:lnTo>
                    <a:pt x="7" y="57"/>
                  </a:lnTo>
                  <a:lnTo>
                    <a:pt x="10" y="60"/>
                  </a:lnTo>
                  <a:lnTo>
                    <a:pt x="12" y="60"/>
                  </a:lnTo>
                  <a:lnTo>
                    <a:pt x="12" y="62"/>
                  </a:lnTo>
                  <a:lnTo>
                    <a:pt x="15" y="62"/>
                  </a:lnTo>
                  <a:lnTo>
                    <a:pt x="17" y="62"/>
                  </a:lnTo>
                  <a:lnTo>
                    <a:pt x="19" y="62"/>
                  </a:lnTo>
                  <a:lnTo>
                    <a:pt x="22" y="62"/>
                  </a:lnTo>
                  <a:lnTo>
                    <a:pt x="24" y="60"/>
                  </a:lnTo>
                  <a:lnTo>
                    <a:pt x="26" y="60"/>
                  </a:lnTo>
                  <a:lnTo>
                    <a:pt x="26" y="57"/>
                  </a:lnTo>
                  <a:lnTo>
                    <a:pt x="29" y="57"/>
                  </a:lnTo>
                  <a:lnTo>
                    <a:pt x="29" y="55"/>
                  </a:lnTo>
                  <a:lnTo>
                    <a:pt x="31" y="55"/>
                  </a:lnTo>
                  <a:lnTo>
                    <a:pt x="31" y="53"/>
                  </a:lnTo>
                  <a:lnTo>
                    <a:pt x="31" y="50"/>
                  </a:lnTo>
                  <a:lnTo>
                    <a:pt x="31" y="48"/>
                  </a:lnTo>
                  <a:lnTo>
                    <a:pt x="31" y="45"/>
                  </a:lnTo>
                  <a:lnTo>
                    <a:pt x="31" y="43"/>
                  </a:lnTo>
                  <a:lnTo>
                    <a:pt x="31" y="41"/>
                  </a:lnTo>
                  <a:lnTo>
                    <a:pt x="29" y="38"/>
                  </a:lnTo>
                  <a:lnTo>
                    <a:pt x="29" y="36"/>
                  </a:lnTo>
                  <a:lnTo>
                    <a:pt x="26" y="36"/>
                  </a:lnTo>
                  <a:lnTo>
                    <a:pt x="26" y="34"/>
                  </a:lnTo>
                  <a:lnTo>
                    <a:pt x="24" y="34"/>
                  </a:lnTo>
                  <a:lnTo>
                    <a:pt x="24" y="31"/>
                  </a:lnTo>
                  <a:lnTo>
                    <a:pt x="22" y="31"/>
                  </a:lnTo>
                  <a:lnTo>
                    <a:pt x="19" y="29"/>
                  </a:lnTo>
                  <a:lnTo>
                    <a:pt x="17" y="29"/>
                  </a:lnTo>
                  <a:lnTo>
                    <a:pt x="15" y="26"/>
                  </a:lnTo>
                  <a:lnTo>
                    <a:pt x="12" y="26"/>
                  </a:lnTo>
                  <a:lnTo>
                    <a:pt x="10" y="26"/>
                  </a:lnTo>
                  <a:lnTo>
                    <a:pt x="7" y="26"/>
                  </a:lnTo>
                  <a:lnTo>
                    <a:pt x="5" y="26"/>
                  </a:lnTo>
                  <a:lnTo>
                    <a:pt x="3" y="26"/>
                  </a:lnTo>
                  <a:lnTo>
                    <a:pt x="15"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40" name="Rectangle 170"/>
            <p:cNvSpPr>
              <a:spLocks noChangeArrowheads="1"/>
            </p:cNvSpPr>
            <p:nvPr/>
          </p:nvSpPr>
          <p:spPr bwMode="auto">
            <a:xfrm>
              <a:off x="5428" y="3746"/>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mj-lt"/>
                </a:rPr>
                <a:t> </a:t>
              </a:r>
              <a:endParaRPr lang="de-DE">
                <a:latin typeface="+mj-lt"/>
              </a:endParaRPr>
            </a:p>
          </p:txBody>
        </p:sp>
      </p:grpSp>
      <p:sp>
        <p:nvSpPr>
          <p:cNvPr id="42026" name="Text Box 183"/>
          <p:cNvSpPr txBox="1">
            <a:spLocks noChangeArrowheads="1"/>
          </p:cNvSpPr>
          <p:nvPr/>
        </p:nvSpPr>
        <p:spPr bwMode="auto">
          <a:xfrm>
            <a:off x="639762" y="4642744"/>
            <a:ext cx="37341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b="1" dirty="0" err="1"/>
              <a:t>z.B</a:t>
            </a:r>
            <a:r>
              <a:rPr lang="en-US" b="1" dirty="0" smtClean="0"/>
              <a:t>. </a:t>
            </a:r>
            <a:r>
              <a:rPr lang="en-US" dirty="0" err="1" smtClean="0"/>
              <a:t>formale</a:t>
            </a:r>
            <a:r>
              <a:rPr lang="en-US" dirty="0" smtClean="0"/>
              <a:t> </a:t>
            </a:r>
            <a:r>
              <a:rPr lang="en-US" dirty="0" err="1" smtClean="0"/>
              <a:t>binäre</a:t>
            </a:r>
            <a:r>
              <a:rPr lang="en-US" dirty="0" smtClean="0"/>
              <a:t> </a:t>
            </a:r>
            <a:r>
              <a:rPr lang="en-US" dirty="0" err="1" smtClean="0"/>
              <a:t>Neuronen</a:t>
            </a:r>
            <a:r>
              <a:rPr lang="en-US" dirty="0" smtClean="0"/>
              <a:t> </a:t>
            </a:r>
            <a:endParaRPr lang="en-US" dirty="0"/>
          </a:p>
        </p:txBody>
      </p:sp>
      <p:graphicFrame>
        <p:nvGraphicFramePr>
          <p:cNvPr id="165" name="Group 150"/>
          <p:cNvGraphicFramePr>
            <a:graphicFrameLocks noGrp="1"/>
          </p:cNvGraphicFramePr>
          <p:nvPr>
            <p:extLst>
              <p:ext uri="{D42A27DB-BD31-4B8C-83A1-F6EECF244321}">
                <p14:modId xmlns:p14="http://schemas.microsoft.com/office/powerpoint/2010/main" val="1523786625"/>
              </p:ext>
            </p:extLst>
          </p:nvPr>
        </p:nvGraphicFramePr>
        <p:xfrm>
          <a:off x="7536526" y="1600763"/>
          <a:ext cx="1503997" cy="1597092"/>
        </p:xfrm>
        <a:graphic>
          <a:graphicData uri="http://schemas.openxmlformats.org/drawingml/2006/table">
            <a:tbl>
              <a:tblPr/>
              <a:tblGrid>
                <a:gridCol w="688564"/>
                <a:gridCol w="815433"/>
              </a:tblGrid>
              <a:tr h="298680">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x</a:t>
                      </a:r>
                      <a:r>
                        <a:rPr kumimoji="0" lang="de-DE" sz="1600" b="0" i="0" u="none" strike="noStrike" cap="none" normalizeH="0" baseline="-25000" dirty="0" smtClean="0">
                          <a:ln>
                            <a:noFill/>
                          </a:ln>
                          <a:solidFill>
                            <a:schemeClr val="tx1"/>
                          </a:solidFill>
                          <a:effectLst/>
                          <a:latin typeface="Arial" pitchFamily="34" charset="0"/>
                        </a:rPr>
                        <a:t>1</a:t>
                      </a:r>
                      <a:r>
                        <a:rPr kumimoji="0" lang="de-DE" sz="1600" b="0" i="0" u="none" strike="noStrike" cap="none" normalizeH="0" baseline="0" dirty="0" smtClean="0">
                          <a:ln>
                            <a:noFill/>
                          </a:ln>
                          <a:solidFill>
                            <a:schemeClr val="tx1"/>
                          </a:solidFill>
                          <a:effectLst/>
                          <a:latin typeface="Arial" pitchFamily="34" charset="0"/>
                        </a:rPr>
                        <a:t> x</a:t>
                      </a:r>
                      <a:r>
                        <a:rPr kumimoji="0" lang="de-DE" sz="1600" b="0" i="0" u="none" strike="noStrike" cap="none" normalizeH="0" baseline="-25000" dirty="0" smtClean="0">
                          <a:ln>
                            <a:noFill/>
                          </a:ln>
                          <a:solidFill>
                            <a:schemeClr val="tx1"/>
                          </a:solidFill>
                          <a:effectLst/>
                          <a:latin typeface="Arial" pitchFamily="34" charset="0"/>
                        </a:rPr>
                        <a:t>2</a:t>
                      </a:r>
                    </a:p>
                  </a:txBody>
                  <a:tcPr marT="45714" marB="4571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x</a:t>
                      </a:r>
                      <a:r>
                        <a:rPr kumimoji="0" lang="de-DE" sz="1600" b="0" i="0" u="none" strike="noStrike" cap="none" normalizeH="0" baseline="-25000" smtClean="0">
                          <a:ln>
                            <a:noFill/>
                          </a:ln>
                          <a:solidFill>
                            <a:schemeClr val="tx1"/>
                          </a:solidFill>
                          <a:effectLst/>
                          <a:latin typeface="Arial" pitchFamily="34" charset="0"/>
                        </a:rPr>
                        <a:t>1</a:t>
                      </a:r>
                      <a:r>
                        <a:rPr kumimoji="0" lang="de-DE" sz="1600" b="0" i="0" u="none" strike="noStrike" cap="none" normalizeH="0" baseline="0" smtClean="0">
                          <a:ln>
                            <a:noFill/>
                          </a:ln>
                          <a:solidFill>
                            <a:schemeClr val="tx1"/>
                          </a:solidFill>
                          <a:effectLst/>
                          <a:latin typeface="Arial" pitchFamily="34" charset="0"/>
                          <a:sym typeface="Symbol" pitchFamily="18" charset="2"/>
                        </a:rPr>
                        <a:t> </a:t>
                      </a:r>
                      <a:r>
                        <a:rPr kumimoji="0" lang="de-DE" sz="1600" b="0" i="0" u="none" strike="noStrike" cap="none" normalizeH="0" baseline="0" smtClean="0">
                          <a:ln>
                            <a:noFill/>
                          </a:ln>
                          <a:solidFill>
                            <a:schemeClr val="tx1"/>
                          </a:solidFill>
                          <a:effectLst/>
                          <a:latin typeface="Arial" pitchFamily="34" charset="0"/>
                        </a:rPr>
                        <a:t>x</a:t>
                      </a:r>
                      <a:r>
                        <a:rPr kumimoji="0" lang="de-DE" sz="1600" b="0" i="0" u="none" strike="noStrike" cap="none" normalizeH="0" baseline="-25000" smtClean="0">
                          <a:ln>
                            <a:noFill/>
                          </a:ln>
                          <a:solidFill>
                            <a:schemeClr val="tx1"/>
                          </a:solidFill>
                          <a:effectLst/>
                          <a:latin typeface="Arial" pitchFamily="34" charset="0"/>
                        </a:rPr>
                        <a:t>2</a:t>
                      </a:r>
                    </a:p>
                  </a:txBody>
                  <a:tcPr marT="45714" marB="45714"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C00000"/>
                          </a:solidFill>
                          <a:effectLst/>
                          <a:latin typeface="Arial" pitchFamily="34" charset="0"/>
                        </a:rPr>
                        <a:t>0 0</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C00000"/>
                          </a:solidFill>
                          <a:effectLst/>
                          <a:latin typeface="Arial" pitchFamily="34" charset="0"/>
                        </a:rPr>
                        <a:t>0</a:t>
                      </a: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3399FF"/>
                          </a:solidFill>
                          <a:effectLst/>
                          <a:latin typeface="Arial" pitchFamily="34" charset="0"/>
                        </a:rPr>
                        <a:t>0 1</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3399FF"/>
                          </a:solidFill>
                          <a:effectLst/>
                          <a:latin typeface="Arial" pitchFamily="34" charset="0"/>
                        </a:rPr>
                        <a:t>1</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3399FF"/>
                          </a:solidFill>
                          <a:effectLst/>
                          <a:latin typeface="Arial" pitchFamily="34" charset="0"/>
                        </a:rPr>
                        <a:t>1 0</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3399FF"/>
                          </a:solidFill>
                          <a:effectLst/>
                          <a:latin typeface="Arial" pitchFamily="34" charset="0"/>
                        </a:rPr>
                        <a:t>1</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C00000"/>
                          </a:solidFill>
                          <a:effectLst/>
                          <a:latin typeface="Arial" pitchFamily="34" charset="0"/>
                        </a:rPr>
                        <a:t>1 1</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C00000"/>
                          </a:solidFill>
                          <a:effectLst/>
                          <a:latin typeface="Arial" pitchFamily="34" charset="0"/>
                        </a:rPr>
                        <a:t>0</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5" name="Rechteck 4"/>
          <p:cNvSpPr/>
          <p:nvPr/>
        </p:nvSpPr>
        <p:spPr>
          <a:xfrm>
            <a:off x="1188641" y="4966464"/>
            <a:ext cx="2753519" cy="400110"/>
          </a:xfrm>
          <a:prstGeom prst="rect">
            <a:avLst/>
          </a:prstGeom>
        </p:spPr>
        <p:txBody>
          <a:bodyPr wrap="square">
            <a:spAutoFit/>
          </a:bodyPr>
          <a:lstStyle/>
          <a:p>
            <a:pPr lvl="0"/>
            <a:r>
              <a:rPr lang="en-US" dirty="0" smtClean="0">
                <a:solidFill>
                  <a:srgbClr val="000000"/>
                </a:solidFill>
              </a:rPr>
              <a:t>S(z</a:t>
            </a:r>
            <a:r>
              <a:rPr lang="en-US" u="sng" dirty="0" smtClean="0">
                <a:solidFill>
                  <a:srgbClr val="000000"/>
                </a:solidFill>
              </a:rPr>
              <a:t>&gt;</a:t>
            </a:r>
            <a:r>
              <a:rPr lang="en-US" dirty="0" smtClean="0">
                <a:solidFill>
                  <a:srgbClr val="000000"/>
                </a:solidFill>
              </a:rPr>
              <a:t>s) </a:t>
            </a:r>
            <a:r>
              <a:rPr lang="en-US" dirty="0">
                <a:solidFill>
                  <a:srgbClr val="000000"/>
                </a:solidFill>
              </a:rPr>
              <a:t>= 1, </a:t>
            </a:r>
            <a:r>
              <a:rPr lang="en-US" dirty="0" smtClean="0">
                <a:solidFill>
                  <a:srgbClr val="000000"/>
                </a:solidFill>
              </a:rPr>
              <a:t>S(z&lt;s) </a:t>
            </a:r>
            <a:r>
              <a:rPr lang="en-US" dirty="0">
                <a:solidFill>
                  <a:srgbClr val="000000"/>
                </a:solidFill>
              </a:rPr>
              <a:t>= 0</a:t>
            </a:r>
          </a:p>
        </p:txBody>
      </p:sp>
    </p:spTree>
    <p:extLst>
      <p:ext uri="{BB962C8B-B14F-4D97-AF65-F5344CB8AC3E}">
        <p14:creationId xmlns:p14="http://schemas.microsoft.com/office/powerpoint/2010/main" val="3146170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2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r>
              <a:rPr lang="de-DE" smtClean="0"/>
              <a:t>Multilayer-Klassifikation</a:t>
            </a:r>
          </a:p>
        </p:txBody>
      </p:sp>
      <p:sp>
        <p:nvSpPr>
          <p:cNvPr id="55301" name="Rectangle 3"/>
          <p:cNvSpPr>
            <a:spLocks noGrp="1" noChangeArrowheads="1"/>
          </p:cNvSpPr>
          <p:nvPr>
            <p:ph type="body" idx="1"/>
          </p:nvPr>
        </p:nvSpPr>
        <p:spPr>
          <a:xfrm>
            <a:off x="611188" y="1268413"/>
            <a:ext cx="5222875" cy="481012"/>
          </a:xfrm>
        </p:spPr>
        <p:txBody>
          <a:bodyPr/>
          <a:lstStyle/>
          <a:p>
            <a:pPr marL="0" indent="0">
              <a:buFontTx/>
              <a:buNone/>
            </a:pPr>
            <a:r>
              <a:rPr lang="de-DE" smtClean="0"/>
              <a:t>Separierung von Klassen</a:t>
            </a:r>
          </a:p>
        </p:txBody>
      </p:sp>
      <p:sp>
        <p:nvSpPr>
          <p:cNvPr id="55302" name="Rectangle 7"/>
          <p:cNvSpPr>
            <a:spLocks noChangeArrowheads="1"/>
          </p:cNvSpPr>
          <p:nvPr/>
        </p:nvSpPr>
        <p:spPr bwMode="auto">
          <a:xfrm>
            <a:off x="0" y="2438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07882" name="Rectangle 10"/>
          <p:cNvSpPr>
            <a:spLocks noChangeArrowheads="1"/>
          </p:cNvSpPr>
          <p:nvPr/>
        </p:nvSpPr>
        <p:spPr bwMode="auto">
          <a:xfrm rot="-5400000">
            <a:off x="5777707" y="587136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800">
                <a:solidFill>
                  <a:srgbClr val="000000"/>
                </a:solidFill>
                <a:latin typeface="Times New Roman" pitchFamily="18" charset="0"/>
              </a:rPr>
              <a:t>  </a:t>
            </a:r>
            <a:endParaRPr lang="de-DE"/>
          </a:p>
        </p:txBody>
      </p:sp>
      <p:sp>
        <p:nvSpPr>
          <p:cNvPr id="207883" name="Rectangle 11"/>
          <p:cNvSpPr>
            <a:spLocks noChangeArrowheads="1"/>
          </p:cNvSpPr>
          <p:nvPr/>
        </p:nvSpPr>
        <p:spPr bwMode="auto">
          <a:xfrm rot="-5400000">
            <a:off x="5790407" y="5822156"/>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800">
                <a:solidFill>
                  <a:srgbClr val="000000"/>
                </a:solidFill>
                <a:latin typeface="Times New Roman" pitchFamily="18" charset="0"/>
              </a:rPr>
              <a:t> </a:t>
            </a:r>
            <a:endParaRPr lang="de-DE"/>
          </a:p>
        </p:txBody>
      </p:sp>
      <p:sp>
        <p:nvSpPr>
          <p:cNvPr id="207884" name="Rectangle 12"/>
          <p:cNvSpPr>
            <a:spLocks noChangeArrowheads="1"/>
          </p:cNvSpPr>
          <p:nvPr/>
        </p:nvSpPr>
        <p:spPr bwMode="auto">
          <a:xfrm rot="-5400000">
            <a:off x="5803900" y="4789488"/>
            <a:ext cx="1143000" cy="109220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85" name="Rectangle 13"/>
          <p:cNvSpPr>
            <a:spLocks noChangeArrowheads="1"/>
          </p:cNvSpPr>
          <p:nvPr/>
        </p:nvSpPr>
        <p:spPr bwMode="auto">
          <a:xfrm rot="-5400000">
            <a:off x="5803106" y="3277394"/>
            <a:ext cx="1144588" cy="109220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86" name="Rectangle 14"/>
          <p:cNvSpPr>
            <a:spLocks noChangeArrowheads="1"/>
          </p:cNvSpPr>
          <p:nvPr/>
        </p:nvSpPr>
        <p:spPr bwMode="auto">
          <a:xfrm rot="-5400000">
            <a:off x="5803106" y="1747044"/>
            <a:ext cx="1144588" cy="109220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90" name="Line 18"/>
          <p:cNvSpPr>
            <a:spLocks noChangeShapeType="1"/>
          </p:cNvSpPr>
          <p:nvPr/>
        </p:nvSpPr>
        <p:spPr bwMode="auto">
          <a:xfrm rot="16200000" flipV="1">
            <a:off x="5819775" y="5113338"/>
            <a:ext cx="809625" cy="771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7891" name="Line 19"/>
          <p:cNvSpPr>
            <a:spLocks noChangeShapeType="1"/>
          </p:cNvSpPr>
          <p:nvPr/>
        </p:nvSpPr>
        <p:spPr bwMode="auto">
          <a:xfrm rot="-5400000">
            <a:off x="6124575" y="1620838"/>
            <a:ext cx="509587" cy="108743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7892" name="Line 20"/>
          <p:cNvSpPr>
            <a:spLocks noChangeShapeType="1"/>
          </p:cNvSpPr>
          <p:nvPr/>
        </p:nvSpPr>
        <p:spPr bwMode="auto">
          <a:xfrm rot="-5400000">
            <a:off x="5957094" y="3666331"/>
            <a:ext cx="1133475" cy="3159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7893" name="Freeform 21"/>
          <p:cNvSpPr>
            <a:spLocks/>
          </p:cNvSpPr>
          <p:nvPr/>
        </p:nvSpPr>
        <p:spPr bwMode="auto">
          <a:xfrm rot="-5400000">
            <a:off x="5799138" y="4791075"/>
            <a:ext cx="1144588" cy="1087437"/>
          </a:xfrm>
          <a:custGeom>
            <a:avLst/>
            <a:gdLst>
              <a:gd name="T0" fmla="*/ 0 w 1226"/>
              <a:gd name="T1" fmla="*/ 2147483647 h 1162"/>
              <a:gd name="T2" fmla="*/ 0 w 1226"/>
              <a:gd name="T3" fmla="*/ 2147483647 h 1162"/>
              <a:gd name="T4" fmla="*/ 2147483647 w 1226"/>
              <a:gd name="T5" fmla="*/ 2147483647 h 1162"/>
              <a:gd name="T6" fmla="*/ 2147483647 w 1226"/>
              <a:gd name="T7" fmla="*/ 0 h 1162"/>
              <a:gd name="T8" fmla="*/ 2147483647 w 1226"/>
              <a:gd name="T9" fmla="*/ 2147483647 h 1162"/>
              <a:gd name="T10" fmla="*/ 0 w 1226"/>
              <a:gd name="T11" fmla="*/ 2147483647 h 1162"/>
              <a:gd name="T12" fmla="*/ 0 60000 65536"/>
              <a:gd name="T13" fmla="*/ 0 60000 65536"/>
              <a:gd name="T14" fmla="*/ 0 60000 65536"/>
              <a:gd name="T15" fmla="*/ 0 60000 65536"/>
              <a:gd name="T16" fmla="*/ 0 60000 65536"/>
              <a:gd name="T17" fmla="*/ 0 60000 65536"/>
              <a:gd name="T18" fmla="*/ 0 w 1226"/>
              <a:gd name="T19" fmla="*/ 0 h 1162"/>
              <a:gd name="T20" fmla="*/ 1226 w 1226"/>
              <a:gd name="T21" fmla="*/ 1162 h 1162"/>
            </a:gdLst>
            <a:ahLst/>
            <a:cxnLst>
              <a:cxn ang="T12">
                <a:pos x="T0" y="T1"/>
              </a:cxn>
              <a:cxn ang="T13">
                <a:pos x="T2" y="T3"/>
              </a:cxn>
              <a:cxn ang="T14">
                <a:pos x="T4" y="T5"/>
              </a:cxn>
              <a:cxn ang="T15">
                <a:pos x="T6" y="T7"/>
              </a:cxn>
              <a:cxn ang="T16">
                <a:pos x="T8" y="T9"/>
              </a:cxn>
              <a:cxn ang="T17">
                <a:pos x="T10" y="T11"/>
              </a:cxn>
            </a:cxnLst>
            <a:rect l="T18" t="T19" r="T20" b="T21"/>
            <a:pathLst>
              <a:path w="1226" h="1162">
                <a:moveTo>
                  <a:pt x="0" y="838"/>
                </a:moveTo>
                <a:lnTo>
                  <a:pt x="0" y="1158"/>
                </a:lnTo>
                <a:lnTo>
                  <a:pt x="1226" y="1162"/>
                </a:lnTo>
                <a:lnTo>
                  <a:pt x="1226" y="0"/>
                </a:lnTo>
                <a:lnTo>
                  <a:pt x="872" y="4"/>
                </a:lnTo>
                <a:lnTo>
                  <a:pt x="0" y="83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894" name="Freeform 22"/>
          <p:cNvSpPr>
            <a:spLocks/>
          </p:cNvSpPr>
          <p:nvPr/>
        </p:nvSpPr>
        <p:spPr bwMode="auto">
          <a:xfrm rot="-5400000">
            <a:off x="5799138" y="4791075"/>
            <a:ext cx="1144588" cy="1087437"/>
          </a:xfrm>
          <a:custGeom>
            <a:avLst/>
            <a:gdLst>
              <a:gd name="T0" fmla="*/ 0 w 1226"/>
              <a:gd name="T1" fmla="*/ 2147483647 h 1162"/>
              <a:gd name="T2" fmla="*/ 0 w 1226"/>
              <a:gd name="T3" fmla="*/ 2147483647 h 1162"/>
              <a:gd name="T4" fmla="*/ 2147483647 w 1226"/>
              <a:gd name="T5" fmla="*/ 2147483647 h 1162"/>
              <a:gd name="T6" fmla="*/ 2147483647 w 1226"/>
              <a:gd name="T7" fmla="*/ 0 h 1162"/>
              <a:gd name="T8" fmla="*/ 2147483647 w 1226"/>
              <a:gd name="T9" fmla="*/ 2147483647 h 1162"/>
              <a:gd name="T10" fmla="*/ 0 w 1226"/>
              <a:gd name="T11" fmla="*/ 2147483647 h 1162"/>
              <a:gd name="T12" fmla="*/ 0 60000 65536"/>
              <a:gd name="T13" fmla="*/ 0 60000 65536"/>
              <a:gd name="T14" fmla="*/ 0 60000 65536"/>
              <a:gd name="T15" fmla="*/ 0 60000 65536"/>
              <a:gd name="T16" fmla="*/ 0 60000 65536"/>
              <a:gd name="T17" fmla="*/ 0 60000 65536"/>
              <a:gd name="T18" fmla="*/ 0 w 1226"/>
              <a:gd name="T19" fmla="*/ 0 h 1162"/>
              <a:gd name="T20" fmla="*/ 1226 w 1226"/>
              <a:gd name="T21" fmla="*/ 1162 h 1162"/>
            </a:gdLst>
            <a:ahLst/>
            <a:cxnLst>
              <a:cxn ang="T12">
                <a:pos x="T0" y="T1"/>
              </a:cxn>
              <a:cxn ang="T13">
                <a:pos x="T2" y="T3"/>
              </a:cxn>
              <a:cxn ang="T14">
                <a:pos x="T4" y="T5"/>
              </a:cxn>
              <a:cxn ang="T15">
                <a:pos x="T6" y="T7"/>
              </a:cxn>
              <a:cxn ang="T16">
                <a:pos x="T8" y="T9"/>
              </a:cxn>
              <a:cxn ang="T17">
                <a:pos x="T10" y="T11"/>
              </a:cxn>
            </a:cxnLst>
            <a:rect l="T18" t="T19" r="T20" b="T21"/>
            <a:pathLst>
              <a:path w="1226" h="1162">
                <a:moveTo>
                  <a:pt x="0" y="838"/>
                </a:moveTo>
                <a:lnTo>
                  <a:pt x="0" y="1158"/>
                </a:lnTo>
                <a:lnTo>
                  <a:pt x="1226" y="1162"/>
                </a:lnTo>
                <a:lnTo>
                  <a:pt x="1226" y="0"/>
                </a:lnTo>
                <a:lnTo>
                  <a:pt x="872" y="4"/>
                </a:lnTo>
                <a:lnTo>
                  <a:pt x="0" y="83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95" name="Freeform 23"/>
          <p:cNvSpPr>
            <a:spLocks/>
          </p:cNvSpPr>
          <p:nvPr/>
        </p:nvSpPr>
        <p:spPr bwMode="auto">
          <a:xfrm rot="-5400000">
            <a:off x="5683250" y="3400426"/>
            <a:ext cx="1146175" cy="857250"/>
          </a:xfrm>
          <a:custGeom>
            <a:avLst/>
            <a:gdLst>
              <a:gd name="T0" fmla="*/ 0 w 1228"/>
              <a:gd name="T1" fmla="*/ 2147483647 h 916"/>
              <a:gd name="T2" fmla="*/ 2147483647 w 1228"/>
              <a:gd name="T3" fmla="*/ 2147483647 h 916"/>
              <a:gd name="T4" fmla="*/ 2147483647 w 1228"/>
              <a:gd name="T5" fmla="*/ 0 h 916"/>
              <a:gd name="T6" fmla="*/ 2147483647 w 1228"/>
              <a:gd name="T7" fmla="*/ 0 h 916"/>
              <a:gd name="T8" fmla="*/ 2147483647 w 1228"/>
              <a:gd name="T9" fmla="*/ 2147483647 h 916"/>
              <a:gd name="T10" fmla="*/ 0 w 1228"/>
              <a:gd name="T11" fmla="*/ 2147483647 h 916"/>
              <a:gd name="T12" fmla="*/ 0 60000 65536"/>
              <a:gd name="T13" fmla="*/ 0 60000 65536"/>
              <a:gd name="T14" fmla="*/ 0 60000 65536"/>
              <a:gd name="T15" fmla="*/ 0 60000 65536"/>
              <a:gd name="T16" fmla="*/ 0 60000 65536"/>
              <a:gd name="T17" fmla="*/ 0 60000 65536"/>
              <a:gd name="T18" fmla="*/ 0 w 1228"/>
              <a:gd name="T19" fmla="*/ 0 h 916"/>
              <a:gd name="T20" fmla="*/ 1228 w 1228"/>
              <a:gd name="T21" fmla="*/ 916 h 916"/>
            </a:gdLst>
            <a:ahLst/>
            <a:cxnLst>
              <a:cxn ang="T12">
                <a:pos x="T0" y="T1"/>
              </a:cxn>
              <a:cxn ang="T13">
                <a:pos x="T2" y="T3"/>
              </a:cxn>
              <a:cxn ang="T14">
                <a:pos x="T4" y="T5"/>
              </a:cxn>
              <a:cxn ang="T15">
                <a:pos x="T6" y="T7"/>
              </a:cxn>
              <a:cxn ang="T16">
                <a:pos x="T8" y="T9"/>
              </a:cxn>
              <a:cxn ang="T17">
                <a:pos x="T10" y="T11"/>
              </a:cxn>
            </a:cxnLst>
            <a:rect l="T18" t="T19" r="T20" b="T21"/>
            <a:pathLst>
              <a:path w="1228" h="916">
                <a:moveTo>
                  <a:pt x="0" y="573"/>
                </a:moveTo>
                <a:lnTo>
                  <a:pt x="1228" y="916"/>
                </a:lnTo>
                <a:lnTo>
                  <a:pt x="1223" y="0"/>
                </a:lnTo>
                <a:lnTo>
                  <a:pt x="4" y="0"/>
                </a:lnTo>
                <a:lnTo>
                  <a:pt x="4" y="573"/>
                </a:lnTo>
                <a:lnTo>
                  <a:pt x="0" y="573"/>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896" name="Freeform 24"/>
          <p:cNvSpPr>
            <a:spLocks/>
          </p:cNvSpPr>
          <p:nvPr/>
        </p:nvSpPr>
        <p:spPr bwMode="auto">
          <a:xfrm rot="-5400000">
            <a:off x="5683250" y="3400426"/>
            <a:ext cx="1146175" cy="857250"/>
          </a:xfrm>
          <a:custGeom>
            <a:avLst/>
            <a:gdLst>
              <a:gd name="T0" fmla="*/ 0 w 1228"/>
              <a:gd name="T1" fmla="*/ 2147483647 h 916"/>
              <a:gd name="T2" fmla="*/ 2147483647 w 1228"/>
              <a:gd name="T3" fmla="*/ 2147483647 h 916"/>
              <a:gd name="T4" fmla="*/ 2147483647 w 1228"/>
              <a:gd name="T5" fmla="*/ 0 h 916"/>
              <a:gd name="T6" fmla="*/ 2147483647 w 1228"/>
              <a:gd name="T7" fmla="*/ 0 h 916"/>
              <a:gd name="T8" fmla="*/ 2147483647 w 1228"/>
              <a:gd name="T9" fmla="*/ 2147483647 h 916"/>
              <a:gd name="T10" fmla="*/ 0 w 1228"/>
              <a:gd name="T11" fmla="*/ 2147483647 h 916"/>
              <a:gd name="T12" fmla="*/ 0 60000 65536"/>
              <a:gd name="T13" fmla="*/ 0 60000 65536"/>
              <a:gd name="T14" fmla="*/ 0 60000 65536"/>
              <a:gd name="T15" fmla="*/ 0 60000 65536"/>
              <a:gd name="T16" fmla="*/ 0 60000 65536"/>
              <a:gd name="T17" fmla="*/ 0 60000 65536"/>
              <a:gd name="T18" fmla="*/ 0 w 1228"/>
              <a:gd name="T19" fmla="*/ 0 h 916"/>
              <a:gd name="T20" fmla="*/ 1228 w 1228"/>
              <a:gd name="T21" fmla="*/ 916 h 916"/>
            </a:gdLst>
            <a:ahLst/>
            <a:cxnLst>
              <a:cxn ang="T12">
                <a:pos x="T0" y="T1"/>
              </a:cxn>
              <a:cxn ang="T13">
                <a:pos x="T2" y="T3"/>
              </a:cxn>
              <a:cxn ang="T14">
                <a:pos x="T4" y="T5"/>
              </a:cxn>
              <a:cxn ang="T15">
                <a:pos x="T6" y="T7"/>
              </a:cxn>
              <a:cxn ang="T16">
                <a:pos x="T8" y="T9"/>
              </a:cxn>
              <a:cxn ang="T17">
                <a:pos x="T10" y="T11"/>
              </a:cxn>
            </a:cxnLst>
            <a:rect l="T18" t="T19" r="T20" b="T21"/>
            <a:pathLst>
              <a:path w="1228" h="916">
                <a:moveTo>
                  <a:pt x="0" y="573"/>
                </a:moveTo>
                <a:lnTo>
                  <a:pt x="1228" y="916"/>
                </a:lnTo>
                <a:lnTo>
                  <a:pt x="1223" y="0"/>
                </a:lnTo>
                <a:lnTo>
                  <a:pt x="4" y="0"/>
                </a:lnTo>
                <a:lnTo>
                  <a:pt x="4" y="573"/>
                </a:lnTo>
                <a:lnTo>
                  <a:pt x="0" y="57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97" name="Freeform 25"/>
          <p:cNvSpPr>
            <a:spLocks/>
          </p:cNvSpPr>
          <p:nvPr/>
        </p:nvSpPr>
        <p:spPr bwMode="auto">
          <a:xfrm rot="-5400000">
            <a:off x="5895182" y="1848644"/>
            <a:ext cx="952500" cy="1087437"/>
          </a:xfrm>
          <a:custGeom>
            <a:avLst/>
            <a:gdLst>
              <a:gd name="T0" fmla="*/ 0 w 1021"/>
              <a:gd name="T1" fmla="*/ 0 h 1162"/>
              <a:gd name="T2" fmla="*/ 2147483647 w 1021"/>
              <a:gd name="T3" fmla="*/ 0 h 1162"/>
              <a:gd name="T4" fmla="*/ 2147483647 w 1021"/>
              <a:gd name="T5" fmla="*/ 2147483647 h 1162"/>
              <a:gd name="T6" fmla="*/ 0 w 1021"/>
              <a:gd name="T7" fmla="*/ 2147483647 h 1162"/>
              <a:gd name="T8" fmla="*/ 0 w 1021"/>
              <a:gd name="T9" fmla="*/ 0 h 1162"/>
              <a:gd name="T10" fmla="*/ 0 60000 65536"/>
              <a:gd name="T11" fmla="*/ 0 60000 65536"/>
              <a:gd name="T12" fmla="*/ 0 60000 65536"/>
              <a:gd name="T13" fmla="*/ 0 60000 65536"/>
              <a:gd name="T14" fmla="*/ 0 60000 65536"/>
              <a:gd name="T15" fmla="*/ 0 w 1021"/>
              <a:gd name="T16" fmla="*/ 0 h 1162"/>
              <a:gd name="T17" fmla="*/ 1021 w 1021"/>
              <a:gd name="T18" fmla="*/ 1162 h 1162"/>
            </a:gdLst>
            <a:ahLst/>
            <a:cxnLst>
              <a:cxn ang="T10">
                <a:pos x="T0" y="T1"/>
              </a:cxn>
              <a:cxn ang="T11">
                <a:pos x="T2" y="T3"/>
              </a:cxn>
              <a:cxn ang="T12">
                <a:pos x="T4" y="T5"/>
              </a:cxn>
              <a:cxn ang="T13">
                <a:pos x="T6" y="T7"/>
              </a:cxn>
              <a:cxn ang="T14">
                <a:pos x="T8" y="T9"/>
              </a:cxn>
            </a:cxnLst>
            <a:rect l="T15" t="T16" r="T17" b="T18"/>
            <a:pathLst>
              <a:path w="1021" h="1162">
                <a:moveTo>
                  <a:pt x="0" y="0"/>
                </a:moveTo>
                <a:lnTo>
                  <a:pt x="481" y="0"/>
                </a:lnTo>
                <a:lnTo>
                  <a:pt x="1021" y="1162"/>
                </a:lnTo>
                <a:lnTo>
                  <a:pt x="0" y="1162"/>
                </a:lnTo>
                <a:lnTo>
                  <a:pt x="0"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898" name="Freeform 26"/>
          <p:cNvSpPr>
            <a:spLocks/>
          </p:cNvSpPr>
          <p:nvPr/>
        </p:nvSpPr>
        <p:spPr bwMode="auto">
          <a:xfrm rot="-5400000">
            <a:off x="5895182" y="1848644"/>
            <a:ext cx="952500" cy="1087437"/>
          </a:xfrm>
          <a:custGeom>
            <a:avLst/>
            <a:gdLst>
              <a:gd name="T0" fmla="*/ 0 w 1021"/>
              <a:gd name="T1" fmla="*/ 0 h 1162"/>
              <a:gd name="T2" fmla="*/ 2147483647 w 1021"/>
              <a:gd name="T3" fmla="*/ 0 h 1162"/>
              <a:gd name="T4" fmla="*/ 2147483647 w 1021"/>
              <a:gd name="T5" fmla="*/ 2147483647 h 1162"/>
              <a:gd name="T6" fmla="*/ 0 w 1021"/>
              <a:gd name="T7" fmla="*/ 2147483647 h 1162"/>
              <a:gd name="T8" fmla="*/ 0 w 1021"/>
              <a:gd name="T9" fmla="*/ 0 h 1162"/>
              <a:gd name="T10" fmla="*/ 0 60000 65536"/>
              <a:gd name="T11" fmla="*/ 0 60000 65536"/>
              <a:gd name="T12" fmla="*/ 0 60000 65536"/>
              <a:gd name="T13" fmla="*/ 0 60000 65536"/>
              <a:gd name="T14" fmla="*/ 0 60000 65536"/>
              <a:gd name="T15" fmla="*/ 0 w 1021"/>
              <a:gd name="T16" fmla="*/ 0 h 1162"/>
              <a:gd name="T17" fmla="*/ 1021 w 1021"/>
              <a:gd name="T18" fmla="*/ 1162 h 1162"/>
            </a:gdLst>
            <a:ahLst/>
            <a:cxnLst>
              <a:cxn ang="T10">
                <a:pos x="T0" y="T1"/>
              </a:cxn>
              <a:cxn ang="T11">
                <a:pos x="T2" y="T3"/>
              </a:cxn>
              <a:cxn ang="T12">
                <a:pos x="T4" y="T5"/>
              </a:cxn>
              <a:cxn ang="T13">
                <a:pos x="T6" y="T7"/>
              </a:cxn>
              <a:cxn ang="T14">
                <a:pos x="T8" y="T9"/>
              </a:cxn>
            </a:cxnLst>
            <a:rect l="T15" t="T16" r="T17" b="T18"/>
            <a:pathLst>
              <a:path w="1021" h="1162">
                <a:moveTo>
                  <a:pt x="0" y="0"/>
                </a:moveTo>
                <a:lnTo>
                  <a:pt x="481" y="0"/>
                </a:lnTo>
                <a:lnTo>
                  <a:pt x="1021" y="1162"/>
                </a:lnTo>
                <a:lnTo>
                  <a:pt x="0" y="1162"/>
                </a:lnTo>
                <a:lnTo>
                  <a:pt x="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17" name="Rectangle 15"/>
          <p:cNvSpPr>
            <a:spLocks noChangeArrowheads="1"/>
          </p:cNvSpPr>
          <p:nvPr/>
        </p:nvSpPr>
        <p:spPr bwMode="auto">
          <a:xfrm rot="-5400000">
            <a:off x="7623969" y="3247231"/>
            <a:ext cx="1144588" cy="1089025"/>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18" name="Freeform 16"/>
          <p:cNvSpPr>
            <a:spLocks/>
          </p:cNvSpPr>
          <p:nvPr/>
        </p:nvSpPr>
        <p:spPr bwMode="auto">
          <a:xfrm rot="-5400000">
            <a:off x="7847806" y="3607594"/>
            <a:ext cx="623888" cy="539750"/>
          </a:xfrm>
          <a:custGeom>
            <a:avLst/>
            <a:gdLst>
              <a:gd name="T0" fmla="*/ 0 w 667"/>
              <a:gd name="T1" fmla="*/ 2147483647 h 577"/>
              <a:gd name="T2" fmla="*/ 2147483647 w 667"/>
              <a:gd name="T3" fmla="*/ 0 h 577"/>
              <a:gd name="T4" fmla="*/ 2147483647 w 667"/>
              <a:gd name="T5" fmla="*/ 2147483647 h 577"/>
              <a:gd name="T6" fmla="*/ 0 w 667"/>
              <a:gd name="T7" fmla="*/ 2147483647 h 577"/>
              <a:gd name="T8" fmla="*/ 0 60000 65536"/>
              <a:gd name="T9" fmla="*/ 0 60000 65536"/>
              <a:gd name="T10" fmla="*/ 0 60000 65536"/>
              <a:gd name="T11" fmla="*/ 0 60000 65536"/>
              <a:gd name="T12" fmla="*/ 0 w 667"/>
              <a:gd name="T13" fmla="*/ 0 h 577"/>
              <a:gd name="T14" fmla="*/ 667 w 667"/>
              <a:gd name="T15" fmla="*/ 577 h 577"/>
            </a:gdLst>
            <a:ahLst/>
            <a:cxnLst>
              <a:cxn ang="T8">
                <a:pos x="T0" y="T1"/>
              </a:cxn>
              <a:cxn ang="T9">
                <a:pos x="T2" y="T3"/>
              </a:cxn>
              <a:cxn ang="T10">
                <a:pos x="T4" y="T5"/>
              </a:cxn>
              <a:cxn ang="T11">
                <a:pos x="T6" y="T7"/>
              </a:cxn>
            </a:cxnLst>
            <a:rect l="T12" t="T13" r="T14" b="T15"/>
            <a:pathLst>
              <a:path w="667" h="577">
                <a:moveTo>
                  <a:pt x="0" y="392"/>
                </a:moveTo>
                <a:lnTo>
                  <a:pt x="402" y="0"/>
                </a:lnTo>
                <a:lnTo>
                  <a:pt x="667" y="577"/>
                </a:lnTo>
                <a:lnTo>
                  <a:pt x="0" y="392"/>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19" name="Freeform 17"/>
          <p:cNvSpPr>
            <a:spLocks/>
          </p:cNvSpPr>
          <p:nvPr/>
        </p:nvSpPr>
        <p:spPr bwMode="auto">
          <a:xfrm rot="-5400000">
            <a:off x="7847806" y="3607594"/>
            <a:ext cx="623888" cy="539750"/>
          </a:xfrm>
          <a:custGeom>
            <a:avLst/>
            <a:gdLst>
              <a:gd name="T0" fmla="*/ 0 w 667"/>
              <a:gd name="T1" fmla="*/ 2147483647 h 577"/>
              <a:gd name="T2" fmla="*/ 2147483647 w 667"/>
              <a:gd name="T3" fmla="*/ 0 h 577"/>
              <a:gd name="T4" fmla="*/ 2147483647 w 667"/>
              <a:gd name="T5" fmla="*/ 2147483647 h 577"/>
              <a:gd name="T6" fmla="*/ 0 w 667"/>
              <a:gd name="T7" fmla="*/ 2147483647 h 577"/>
              <a:gd name="T8" fmla="*/ 0 60000 65536"/>
              <a:gd name="T9" fmla="*/ 0 60000 65536"/>
              <a:gd name="T10" fmla="*/ 0 60000 65536"/>
              <a:gd name="T11" fmla="*/ 0 60000 65536"/>
              <a:gd name="T12" fmla="*/ 0 w 667"/>
              <a:gd name="T13" fmla="*/ 0 h 577"/>
              <a:gd name="T14" fmla="*/ 667 w 667"/>
              <a:gd name="T15" fmla="*/ 577 h 577"/>
            </a:gdLst>
            <a:ahLst/>
            <a:cxnLst>
              <a:cxn ang="T8">
                <a:pos x="T0" y="T1"/>
              </a:cxn>
              <a:cxn ang="T9">
                <a:pos x="T2" y="T3"/>
              </a:cxn>
              <a:cxn ang="T10">
                <a:pos x="T4" y="T5"/>
              </a:cxn>
              <a:cxn ang="T11">
                <a:pos x="T6" y="T7"/>
              </a:cxn>
            </a:cxnLst>
            <a:rect l="T12" t="T13" r="T14" b="T15"/>
            <a:pathLst>
              <a:path w="667" h="577">
                <a:moveTo>
                  <a:pt x="0" y="392"/>
                </a:moveTo>
                <a:lnTo>
                  <a:pt x="402" y="0"/>
                </a:lnTo>
                <a:lnTo>
                  <a:pt x="667" y="577"/>
                </a:lnTo>
                <a:lnTo>
                  <a:pt x="0" y="39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20" name="Line 27"/>
          <p:cNvSpPr>
            <a:spLocks noChangeShapeType="1"/>
          </p:cNvSpPr>
          <p:nvPr/>
        </p:nvSpPr>
        <p:spPr bwMode="auto">
          <a:xfrm rot="-5400000">
            <a:off x="7941469" y="3129756"/>
            <a:ext cx="508000" cy="108743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21" name="Line 28"/>
          <p:cNvSpPr>
            <a:spLocks noChangeShapeType="1"/>
          </p:cNvSpPr>
          <p:nvPr/>
        </p:nvSpPr>
        <p:spPr bwMode="auto">
          <a:xfrm rot="16200000" flipV="1">
            <a:off x="7627144" y="3572669"/>
            <a:ext cx="804862" cy="76835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22" name="Line 29"/>
          <p:cNvSpPr>
            <a:spLocks noChangeShapeType="1"/>
          </p:cNvSpPr>
          <p:nvPr/>
        </p:nvSpPr>
        <p:spPr bwMode="auto">
          <a:xfrm rot="-5400000">
            <a:off x="7790656" y="3632994"/>
            <a:ext cx="1147763" cy="3270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7902" name="Freeform 30"/>
          <p:cNvSpPr>
            <a:spLocks noEditPoints="1"/>
          </p:cNvSpPr>
          <p:nvPr/>
        </p:nvSpPr>
        <p:spPr bwMode="auto">
          <a:xfrm rot="-5400000">
            <a:off x="6776244" y="4491832"/>
            <a:ext cx="1012825" cy="573087"/>
          </a:xfrm>
          <a:custGeom>
            <a:avLst/>
            <a:gdLst>
              <a:gd name="T0" fmla="*/ 2147483647 w 1082"/>
              <a:gd name="T1" fmla="*/ 2147483647 h 613"/>
              <a:gd name="T2" fmla="*/ 2147483647 w 1082"/>
              <a:gd name="T3" fmla="*/ 2147483647 h 613"/>
              <a:gd name="T4" fmla="*/ 2147483647 w 1082"/>
              <a:gd name="T5" fmla="*/ 2147483647 h 613"/>
              <a:gd name="T6" fmla="*/ 2147483647 w 1082"/>
              <a:gd name="T7" fmla="*/ 2147483647 h 613"/>
              <a:gd name="T8" fmla="*/ 2147483647 w 1082"/>
              <a:gd name="T9" fmla="*/ 2147483647 h 613"/>
              <a:gd name="T10" fmla="*/ 2147483647 w 1082"/>
              <a:gd name="T11" fmla="*/ 2147483647 h 613"/>
              <a:gd name="T12" fmla="*/ 2147483647 w 1082"/>
              <a:gd name="T13" fmla="*/ 2147483647 h 613"/>
              <a:gd name="T14" fmla="*/ 2147483647 w 1082"/>
              <a:gd name="T15" fmla="*/ 2147483647 h 613"/>
              <a:gd name="T16" fmla="*/ 2147483647 w 1082"/>
              <a:gd name="T17" fmla="*/ 2147483647 h 613"/>
              <a:gd name="T18" fmla="*/ 2147483647 w 1082"/>
              <a:gd name="T19" fmla="*/ 2147483647 h 613"/>
              <a:gd name="T20" fmla="*/ 2147483647 w 1082"/>
              <a:gd name="T21" fmla="*/ 2147483647 h 613"/>
              <a:gd name="T22" fmla="*/ 2147483647 w 1082"/>
              <a:gd name="T23" fmla="*/ 2147483647 h 613"/>
              <a:gd name="T24" fmla="*/ 0 w 1082"/>
              <a:gd name="T25" fmla="*/ 2147483647 h 613"/>
              <a:gd name="T26" fmla="*/ 0 w 1082"/>
              <a:gd name="T27" fmla="*/ 2147483647 h 613"/>
              <a:gd name="T28" fmla="*/ 2147483647 w 1082"/>
              <a:gd name="T29" fmla="*/ 2147483647 h 613"/>
              <a:gd name="T30" fmla="*/ 2147483647 w 1082"/>
              <a:gd name="T31" fmla="*/ 2147483647 h 613"/>
              <a:gd name="T32" fmla="*/ 2147483647 w 1082"/>
              <a:gd name="T33" fmla="*/ 2147483647 h 613"/>
              <a:gd name="T34" fmla="*/ 2147483647 w 1082"/>
              <a:gd name="T35" fmla="*/ 0 h 613"/>
              <a:gd name="T36" fmla="*/ 2147483647 w 1082"/>
              <a:gd name="T37" fmla="*/ 2147483647 h 613"/>
              <a:gd name="T38" fmla="*/ 2147483647 w 1082"/>
              <a:gd name="T39" fmla="*/ 2147483647 h 613"/>
              <a:gd name="T40" fmla="*/ 2147483647 w 1082"/>
              <a:gd name="T41" fmla="*/ 2147483647 h 613"/>
              <a:gd name="T42" fmla="*/ 2147483647 w 1082"/>
              <a:gd name="T43" fmla="*/ 2147483647 h 613"/>
              <a:gd name="T44" fmla="*/ 2147483647 w 1082"/>
              <a:gd name="T45" fmla="*/ 2147483647 h 613"/>
              <a:gd name="T46" fmla="*/ 2147483647 w 1082"/>
              <a:gd name="T47" fmla="*/ 2147483647 h 6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2"/>
              <a:gd name="T73" fmla="*/ 0 h 613"/>
              <a:gd name="T74" fmla="*/ 1082 w 1082"/>
              <a:gd name="T75" fmla="*/ 613 h 6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2" h="613">
                <a:moveTo>
                  <a:pt x="9" y="1"/>
                </a:moveTo>
                <a:lnTo>
                  <a:pt x="1036" y="580"/>
                </a:lnTo>
                <a:lnTo>
                  <a:pt x="1038" y="582"/>
                </a:lnTo>
                <a:lnTo>
                  <a:pt x="1039" y="583"/>
                </a:lnTo>
                <a:lnTo>
                  <a:pt x="1039" y="586"/>
                </a:lnTo>
                <a:lnTo>
                  <a:pt x="1039" y="587"/>
                </a:lnTo>
                <a:lnTo>
                  <a:pt x="1038" y="589"/>
                </a:lnTo>
                <a:lnTo>
                  <a:pt x="1035" y="590"/>
                </a:lnTo>
                <a:lnTo>
                  <a:pt x="1034" y="590"/>
                </a:lnTo>
                <a:lnTo>
                  <a:pt x="1031" y="590"/>
                </a:lnTo>
                <a:lnTo>
                  <a:pt x="3" y="11"/>
                </a:lnTo>
                <a:lnTo>
                  <a:pt x="1" y="9"/>
                </a:lnTo>
                <a:lnTo>
                  <a:pt x="0" y="8"/>
                </a:lnTo>
                <a:lnTo>
                  <a:pt x="0" y="5"/>
                </a:lnTo>
                <a:lnTo>
                  <a:pt x="1" y="4"/>
                </a:lnTo>
                <a:lnTo>
                  <a:pt x="3" y="1"/>
                </a:lnTo>
                <a:lnTo>
                  <a:pt x="4" y="1"/>
                </a:lnTo>
                <a:lnTo>
                  <a:pt x="7" y="0"/>
                </a:lnTo>
                <a:lnTo>
                  <a:pt x="9" y="1"/>
                </a:lnTo>
                <a:close/>
                <a:moveTo>
                  <a:pt x="1041" y="549"/>
                </a:moveTo>
                <a:lnTo>
                  <a:pt x="1082" y="613"/>
                </a:lnTo>
                <a:lnTo>
                  <a:pt x="1008" y="609"/>
                </a:lnTo>
                <a:lnTo>
                  <a:pt x="1041" y="549"/>
                </a:lnTo>
                <a:close/>
              </a:path>
            </a:pathLst>
          </a:custGeom>
          <a:solidFill>
            <a:srgbClr val="000000"/>
          </a:solidFill>
          <a:ln w="1588">
            <a:solidFill>
              <a:srgbClr val="000000"/>
            </a:solidFill>
            <a:round/>
            <a:headEnd/>
            <a:tailEnd/>
          </a:ln>
        </p:spPr>
        <p:txBody>
          <a:bodyPr/>
          <a:lstStyle/>
          <a:p>
            <a:endParaRPr lang="de-DE"/>
          </a:p>
        </p:txBody>
      </p:sp>
      <p:sp>
        <p:nvSpPr>
          <p:cNvPr id="207903" name="Freeform 31"/>
          <p:cNvSpPr>
            <a:spLocks noEditPoints="1"/>
          </p:cNvSpPr>
          <p:nvPr/>
        </p:nvSpPr>
        <p:spPr bwMode="auto">
          <a:xfrm rot="-5400000">
            <a:off x="7236620" y="3567906"/>
            <a:ext cx="61912" cy="587375"/>
          </a:xfrm>
          <a:custGeom>
            <a:avLst/>
            <a:gdLst>
              <a:gd name="T0" fmla="*/ 2147483647 w 67"/>
              <a:gd name="T1" fmla="*/ 2147483647 h 627"/>
              <a:gd name="T2" fmla="*/ 2147483647 w 67"/>
              <a:gd name="T3" fmla="*/ 2147483647 h 627"/>
              <a:gd name="T4" fmla="*/ 2147483647 w 67"/>
              <a:gd name="T5" fmla="*/ 2147483647 h 627"/>
              <a:gd name="T6" fmla="*/ 2147483647 w 67"/>
              <a:gd name="T7" fmla="*/ 2147483647 h 627"/>
              <a:gd name="T8" fmla="*/ 2147483647 w 67"/>
              <a:gd name="T9" fmla="*/ 2147483647 h 627"/>
              <a:gd name="T10" fmla="*/ 2147483647 w 67"/>
              <a:gd name="T11" fmla="*/ 2147483647 h 627"/>
              <a:gd name="T12" fmla="*/ 2147483647 w 67"/>
              <a:gd name="T13" fmla="*/ 2147483647 h 627"/>
              <a:gd name="T14" fmla="*/ 2147483647 w 67"/>
              <a:gd name="T15" fmla="*/ 2147483647 h 627"/>
              <a:gd name="T16" fmla="*/ 2147483647 w 67"/>
              <a:gd name="T17" fmla="*/ 2147483647 h 627"/>
              <a:gd name="T18" fmla="*/ 2147483647 w 67"/>
              <a:gd name="T19" fmla="*/ 2147483647 h 627"/>
              <a:gd name="T20" fmla="*/ 2147483647 w 67"/>
              <a:gd name="T21" fmla="*/ 2147483647 h 627"/>
              <a:gd name="T22" fmla="*/ 2147483647 w 67"/>
              <a:gd name="T23" fmla="*/ 2147483647 h 627"/>
              <a:gd name="T24" fmla="*/ 2147483647 w 67"/>
              <a:gd name="T25" fmla="*/ 2147483647 h 627"/>
              <a:gd name="T26" fmla="*/ 2147483647 w 67"/>
              <a:gd name="T27" fmla="*/ 0 h 627"/>
              <a:gd name="T28" fmla="*/ 2147483647 w 67"/>
              <a:gd name="T29" fmla="*/ 0 h 627"/>
              <a:gd name="T30" fmla="*/ 2147483647 w 67"/>
              <a:gd name="T31" fmla="*/ 0 h 627"/>
              <a:gd name="T32" fmla="*/ 2147483647 w 67"/>
              <a:gd name="T33" fmla="*/ 2147483647 h 627"/>
              <a:gd name="T34" fmla="*/ 2147483647 w 67"/>
              <a:gd name="T35" fmla="*/ 2147483647 h 627"/>
              <a:gd name="T36" fmla="*/ 2147483647 w 67"/>
              <a:gd name="T37" fmla="*/ 2147483647 h 627"/>
              <a:gd name="T38" fmla="*/ 2147483647 w 67"/>
              <a:gd name="T39" fmla="*/ 2147483647 h 627"/>
              <a:gd name="T40" fmla="*/ 2147483647 w 67"/>
              <a:gd name="T41" fmla="*/ 2147483647 h 627"/>
              <a:gd name="T42" fmla="*/ 2147483647 w 67"/>
              <a:gd name="T43" fmla="*/ 2147483647 h 627"/>
              <a:gd name="T44" fmla="*/ 0 w 67"/>
              <a:gd name="T45" fmla="*/ 2147483647 h 627"/>
              <a:gd name="T46" fmla="*/ 2147483647 w 67"/>
              <a:gd name="T47" fmla="*/ 2147483647 h 6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
              <a:gd name="T73" fmla="*/ 0 h 627"/>
              <a:gd name="T74" fmla="*/ 67 w 67"/>
              <a:gd name="T75" fmla="*/ 627 h 6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 h="627">
                <a:moveTo>
                  <a:pt x="40" y="5"/>
                </a:moveTo>
                <a:lnTo>
                  <a:pt x="40" y="572"/>
                </a:lnTo>
                <a:lnTo>
                  <a:pt x="39" y="573"/>
                </a:lnTo>
                <a:lnTo>
                  <a:pt x="38" y="576"/>
                </a:lnTo>
                <a:lnTo>
                  <a:pt x="36" y="576"/>
                </a:lnTo>
                <a:lnTo>
                  <a:pt x="34" y="578"/>
                </a:lnTo>
                <a:lnTo>
                  <a:pt x="32" y="576"/>
                </a:lnTo>
                <a:lnTo>
                  <a:pt x="31" y="576"/>
                </a:lnTo>
                <a:lnTo>
                  <a:pt x="30" y="573"/>
                </a:lnTo>
                <a:lnTo>
                  <a:pt x="28" y="572"/>
                </a:lnTo>
                <a:lnTo>
                  <a:pt x="28" y="5"/>
                </a:lnTo>
                <a:lnTo>
                  <a:pt x="30" y="2"/>
                </a:lnTo>
                <a:lnTo>
                  <a:pt x="31" y="1"/>
                </a:lnTo>
                <a:lnTo>
                  <a:pt x="32" y="0"/>
                </a:lnTo>
                <a:lnTo>
                  <a:pt x="34" y="0"/>
                </a:lnTo>
                <a:lnTo>
                  <a:pt x="36" y="0"/>
                </a:lnTo>
                <a:lnTo>
                  <a:pt x="38" y="1"/>
                </a:lnTo>
                <a:lnTo>
                  <a:pt x="39" y="2"/>
                </a:lnTo>
                <a:lnTo>
                  <a:pt x="40" y="5"/>
                </a:lnTo>
                <a:close/>
                <a:moveTo>
                  <a:pt x="67" y="560"/>
                </a:moveTo>
                <a:lnTo>
                  <a:pt x="34" y="627"/>
                </a:lnTo>
                <a:lnTo>
                  <a:pt x="0" y="560"/>
                </a:lnTo>
                <a:lnTo>
                  <a:pt x="67" y="560"/>
                </a:lnTo>
                <a:close/>
              </a:path>
            </a:pathLst>
          </a:custGeom>
          <a:solidFill>
            <a:srgbClr val="000000"/>
          </a:solidFill>
          <a:ln w="1588">
            <a:solidFill>
              <a:srgbClr val="000000"/>
            </a:solidFill>
            <a:round/>
            <a:headEnd/>
            <a:tailEnd/>
          </a:ln>
        </p:spPr>
        <p:txBody>
          <a:bodyPr/>
          <a:lstStyle/>
          <a:p>
            <a:endParaRPr lang="de-DE"/>
          </a:p>
        </p:txBody>
      </p:sp>
      <p:sp>
        <p:nvSpPr>
          <p:cNvPr id="55325" name="Freeform 32"/>
          <p:cNvSpPr>
            <a:spLocks noEditPoints="1"/>
          </p:cNvSpPr>
          <p:nvPr/>
        </p:nvSpPr>
        <p:spPr bwMode="auto">
          <a:xfrm rot="-5400000">
            <a:off x="6734175" y="2578100"/>
            <a:ext cx="1028700" cy="596900"/>
          </a:xfrm>
          <a:custGeom>
            <a:avLst/>
            <a:gdLst>
              <a:gd name="T0" fmla="*/ 2147483647 w 1098"/>
              <a:gd name="T1" fmla="*/ 2147483647 h 637"/>
              <a:gd name="T2" fmla="*/ 2147483647 w 1098"/>
              <a:gd name="T3" fmla="*/ 2147483647 h 637"/>
              <a:gd name="T4" fmla="*/ 2147483647 w 1098"/>
              <a:gd name="T5" fmla="*/ 2147483647 h 637"/>
              <a:gd name="T6" fmla="*/ 2147483647 w 1098"/>
              <a:gd name="T7" fmla="*/ 2147483647 h 637"/>
              <a:gd name="T8" fmla="*/ 2147483647 w 1098"/>
              <a:gd name="T9" fmla="*/ 2147483647 h 637"/>
              <a:gd name="T10" fmla="*/ 2147483647 w 1098"/>
              <a:gd name="T11" fmla="*/ 2147483647 h 637"/>
              <a:gd name="T12" fmla="*/ 2147483647 w 1098"/>
              <a:gd name="T13" fmla="*/ 2147483647 h 637"/>
              <a:gd name="T14" fmla="*/ 2147483647 w 1098"/>
              <a:gd name="T15" fmla="*/ 2147483647 h 637"/>
              <a:gd name="T16" fmla="*/ 2147483647 w 1098"/>
              <a:gd name="T17" fmla="*/ 2147483647 h 637"/>
              <a:gd name="T18" fmla="*/ 2147483647 w 1098"/>
              <a:gd name="T19" fmla="*/ 2147483647 h 637"/>
              <a:gd name="T20" fmla="*/ 2147483647 w 1098"/>
              <a:gd name="T21" fmla="*/ 2147483647 h 637"/>
              <a:gd name="T22" fmla="*/ 2147483647 w 1098"/>
              <a:gd name="T23" fmla="*/ 0 h 637"/>
              <a:gd name="T24" fmla="*/ 2147483647 w 1098"/>
              <a:gd name="T25" fmla="*/ 0 h 637"/>
              <a:gd name="T26" fmla="*/ 2147483647 w 1098"/>
              <a:gd name="T27" fmla="*/ 2147483647 h 637"/>
              <a:gd name="T28" fmla="*/ 2147483647 w 1098"/>
              <a:gd name="T29" fmla="*/ 2147483647 h 637"/>
              <a:gd name="T30" fmla="*/ 2147483647 w 1098"/>
              <a:gd name="T31" fmla="*/ 2147483647 h 637"/>
              <a:gd name="T32" fmla="*/ 2147483647 w 1098"/>
              <a:gd name="T33" fmla="*/ 2147483647 h 637"/>
              <a:gd name="T34" fmla="*/ 2147483647 w 1098"/>
              <a:gd name="T35" fmla="*/ 2147483647 h 637"/>
              <a:gd name="T36" fmla="*/ 2147483647 w 1098"/>
              <a:gd name="T37" fmla="*/ 2147483647 h 637"/>
              <a:gd name="T38" fmla="*/ 2147483647 w 1098"/>
              <a:gd name="T39" fmla="*/ 2147483647 h 637"/>
              <a:gd name="T40" fmla="*/ 2147483647 w 1098"/>
              <a:gd name="T41" fmla="*/ 2147483647 h 637"/>
              <a:gd name="T42" fmla="*/ 0 w 1098"/>
              <a:gd name="T43" fmla="*/ 2147483647 h 637"/>
              <a:gd name="T44" fmla="*/ 2147483647 w 1098"/>
              <a:gd name="T45" fmla="*/ 2147483647 h 637"/>
              <a:gd name="T46" fmla="*/ 2147483647 w 1098"/>
              <a:gd name="T47" fmla="*/ 2147483647 h 6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8"/>
              <a:gd name="T73" fmla="*/ 0 h 637"/>
              <a:gd name="T74" fmla="*/ 1098 w 1098"/>
              <a:gd name="T75" fmla="*/ 637 h 6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8" h="637">
                <a:moveTo>
                  <a:pt x="1096" y="11"/>
                </a:moveTo>
                <a:lnTo>
                  <a:pt x="51" y="614"/>
                </a:lnTo>
                <a:lnTo>
                  <a:pt x="48" y="614"/>
                </a:lnTo>
                <a:lnTo>
                  <a:pt x="47" y="614"/>
                </a:lnTo>
                <a:lnTo>
                  <a:pt x="44" y="613"/>
                </a:lnTo>
                <a:lnTo>
                  <a:pt x="43" y="612"/>
                </a:lnTo>
                <a:lnTo>
                  <a:pt x="42" y="610"/>
                </a:lnTo>
                <a:lnTo>
                  <a:pt x="43" y="608"/>
                </a:lnTo>
                <a:lnTo>
                  <a:pt x="43" y="605"/>
                </a:lnTo>
                <a:lnTo>
                  <a:pt x="46" y="604"/>
                </a:lnTo>
                <a:lnTo>
                  <a:pt x="1090" y="2"/>
                </a:lnTo>
                <a:lnTo>
                  <a:pt x="1092" y="0"/>
                </a:lnTo>
                <a:lnTo>
                  <a:pt x="1094" y="0"/>
                </a:lnTo>
                <a:lnTo>
                  <a:pt x="1097" y="2"/>
                </a:lnTo>
                <a:lnTo>
                  <a:pt x="1098" y="3"/>
                </a:lnTo>
                <a:lnTo>
                  <a:pt x="1098" y="6"/>
                </a:lnTo>
                <a:lnTo>
                  <a:pt x="1098" y="7"/>
                </a:lnTo>
                <a:lnTo>
                  <a:pt x="1097" y="10"/>
                </a:lnTo>
                <a:lnTo>
                  <a:pt x="1096" y="11"/>
                </a:lnTo>
                <a:close/>
                <a:moveTo>
                  <a:pt x="74" y="633"/>
                </a:moveTo>
                <a:lnTo>
                  <a:pt x="0" y="637"/>
                </a:lnTo>
                <a:lnTo>
                  <a:pt x="40" y="574"/>
                </a:lnTo>
                <a:lnTo>
                  <a:pt x="74" y="633"/>
                </a:lnTo>
                <a:close/>
              </a:path>
            </a:pathLst>
          </a:custGeom>
          <a:solidFill>
            <a:srgbClr val="000000"/>
          </a:solidFill>
          <a:ln w="1588">
            <a:solidFill>
              <a:srgbClr val="000000"/>
            </a:solidFill>
            <a:round/>
            <a:headEnd/>
            <a:tailEnd/>
          </a:ln>
        </p:spPr>
        <p:txBody>
          <a:bodyPr/>
          <a:lstStyle/>
          <a:p>
            <a:endParaRPr lang="de-DE"/>
          </a:p>
        </p:txBody>
      </p:sp>
      <p:sp>
        <p:nvSpPr>
          <p:cNvPr id="55326" name="Rectangle 36"/>
          <p:cNvSpPr>
            <a:spLocks noChangeArrowheads="1"/>
          </p:cNvSpPr>
          <p:nvPr/>
        </p:nvSpPr>
        <p:spPr bwMode="auto">
          <a:xfrm>
            <a:off x="1093788" y="3359150"/>
            <a:ext cx="171450" cy="836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5327" name="Freeform 37"/>
          <p:cNvSpPr>
            <a:spLocks/>
          </p:cNvSpPr>
          <p:nvPr/>
        </p:nvSpPr>
        <p:spPr bwMode="auto">
          <a:xfrm>
            <a:off x="1106488" y="3524250"/>
            <a:ext cx="65087" cy="65088"/>
          </a:xfrm>
          <a:custGeom>
            <a:avLst/>
            <a:gdLst>
              <a:gd name="T0" fmla="*/ 2147483647 w 41"/>
              <a:gd name="T1" fmla="*/ 0 h 41"/>
              <a:gd name="T2" fmla="*/ 2147483647 w 41"/>
              <a:gd name="T3" fmla="*/ 0 h 41"/>
              <a:gd name="T4" fmla="*/ 2147483647 w 41"/>
              <a:gd name="T5" fmla="*/ 2147483647 h 41"/>
              <a:gd name="T6" fmla="*/ 0 w 41"/>
              <a:gd name="T7" fmla="*/ 2147483647 h 41"/>
              <a:gd name="T8" fmla="*/ 0 w 41"/>
              <a:gd name="T9" fmla="*/ 2147483647 h 41"/>
              <a:gd name="T10" fmla="*/ 0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2147483647 h 41"/>
              <a:gd name="T24" fmla="*/ 2147483647 w 41"/>
              <a:gd name="T25" fmla="*/ 2147483647 h 41"/>
              <a:gd name="T26" fmla="*/ 2147483647 w 41"/>
              <a:gd name="T27" fmla="*/ 2147483647 h 41"/>
              <a:gd name="T28" fmla="*/ 2147483647 w 41"/>
              <a:gd name="T29" fmla="*/ 2147483647 h 41"/>
              <a:gd name="T30" fmla="*/ 2147483647 w 41"/>
              <a:gd name="T31" fmla="*/ 0 h 41"/>
              <a:gd name="T32" fmla="*/ 2147483647 w 41"/>
              <a:gd name="T33" fmla="*/ 0 h 41"/>
              <a:gd name="T34" fmla="*/ 2147483647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3" y="3"/>
                </a:lnTo>
                <a:lnTo>
                  <a:pt x="0" y="11"/>
                </a:lnTo>
                <a:lnTo>
                  <a:pt x="0" y="18"/>
                </a:lnTo>
                <a:lnTo>
                  <a:pt x="0" y="26"/>
                </a:lnTo>
                <a:lnTo>
                  <a:pt x="3" y="33"/>
                </a:lnTo>
                <a:lnTo>
                  <a:pt x="11" y="37"/>
                </a:lnTo>
                <a:lnTo>
                  <a:pt x="22" y="41"/>
                </a:lnTo>
                <a:lnTo>
                  <a:pt x="29" y="37"/>
                </a:lnTo>
                <a:lnTo>
                  <a:pt x="33" y="33"/>
                </a:lnTo>
                <a:lnTo>
                  <a:pt x="41" y="26"/>
                </a:lnTo>
                <a:lnTo>
                  <a:pt x="41" y="18"/>
                </a:lnTo>
                <a:lnTo>
                  <a:pt x="41" y="11"/>
                </a:lnTo>
                <a:lnTo>
                  <a:pt x="33" y="3"/>
                </a:lnTo>
                <a:lnTo>
                  <a:pt x="29"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28" name="Freeform 38"/>
          <p:cNvSpPr>
            <a:spLocks/>
          </p:cNvSpPr>
          <p:nvPr/>
        </p:nvSpPr>
        <p:spPr bwMode="auto">
          <a:xfrm>
            <a:off x="1106488" y="3717925"/>
            <a:ext cx="65087" cy="65088"/>
          </a:xfrm>
          <a:custGeom>
            <a:avLst/>
            <a:gdLst>
              <a:gd name="T0" fmla="*/ 2147483647 w 41"/>
              <a:gd name="T1" fmla="*/ 0 h 41"/>
              <a:gd name="T2" fmla="*/ 2147483647 w 41"/>
              <a:gd name="T3" fmla="*/ 0 h 41"/>
              <a:gd name="T4" fmla="*/ 2147483647 w 41"/>
              <a:gd name="T5" fmla="*/ 2147483647 h 41"/>
              <a:gd name="T6" fmla="*/ 0 w 41"/>
              <a:gd name="T7" fmla="*/ 2147483647 h 41"/>
              <a:gd name="T8" fmla="*/ 0 w 41"/>
              <a:gd name="T9" fmla="*/ 2147483647 h 41"/>
              <a:gd name="T10" fmla="*/ 0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2147483647 h 41"/>
              <a:gd name="T24" fmla="*/ 2147483647 w 41"/>
              <a:gd name="T25" fmla="*/ 2147483647 h 41"/>
              <a:gd name="T26" fmla="*/ 2147483647 w 41"/>
              <a:gd name="T27" fmla="*/ 2147483647 h 41"/>
              <a:gd name="T28" fmla="*/ 2147483647 w 41"/>
              <a:gd name="T29" fmla="*/ 2147483647 h 41"/>
              <a:gd name="T30" fmla="*/ 2147483647 w 41"/>
              <a:gd name="T31" fmla="*/ 0 h 41"/>
              <a:gd name="T32" fmla="*/ 2147483647 w 41"/>
              <a:gd name="T33" fmla="*/ 0 h 41"/>
              <a:gd name="T34" fmla="*/ 2147483647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3" y="4"/>
                </a:lnTo>
                <a:lnTo>
                  <a:pt x="0" y="11"/>
                </a:lnTo>
                <a:lnTo>
                  <a:pt x="0" y="19"/>
                </a:lnTo>
                <a:lnTo>
                  <a:pt x="0" y="26"/>
                </a:lnTo>
                <a:lnTo>
                  <a:pt x="3" y="34"/>
                </a:lnTo>
                <a:lnTo>
                  <a:pt x="11" y="37"/>
                </a:lnTo>
                <a:lnTo>
                  <a:pt x="22" y="41"/>
                </a:lnTo>
                <a:lnTo>
                  <a:pt x="29" y="37"/>
                </a:lnTo>
                <a:lnTo>
                  <a:pt x="33" y="34"/>
                </a:lnTo>
                <a:lnTo>
                  <a:pt x="41" y="26"/>
                </a:lnTo>
                <a:lnTo>
                  <a:pt x="41" y="19"/>
                </a:lnTo>
                <a:lnTo>
                  <a:pt x="41" y="11"/>
                </a:lnTo>
                <a:lnTo>
                  <a:pt x="33" y="4"/>
                </a:lnTo>
                <a:lnTo>
                  <a:pt x="29"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29" name="Freeform 39"/>
          <p:cNvSpPr>
            <a:spLocks/>
          </p:cNvSpPr>
          <p:nvPr/>
        </p:nvSpPr>
        <p:spPr bwMode="auto">
          <a:xfrm>
            <a:off x="1106488" y="3913188"/>
            <a:ext cx="65087" cy="63500"/>
          </a:xfrm>
          <a:custGeom>
            <a:avLst/>
            <a:gdLst>
              <a:gd name="T0" fmla="*/ 2147483647 w 41"/>
              <a:gd name="T1" fmla="*/ 0 h 40"/>
              <a:gd name="T2" fmla="*/ 2147483647 w 41"/>
              <a:gd name="T3" fmla="*/ 0 h 40"/>
              <a:gd name="T4" fmla="*/ 2147483647 w 41"/>
              <a:gd name="T5" fmla="*/ 2147483647 h 40"/>
              <a:gd name="T6" fmla="*/ 0 w 41"/>
              <a:gd name="T7" fmla="*/ 2147483647 h 40"/>
              <a:gd name="T8" fmla="*/ 0 w 41"/>
              <a:gd name="T9" fmla="*/ 2147483647 h 40"/>
              <a:gd name="T10" fmla="*/ 0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2147483647 h 40"/>
              <a:gd name="T28" fmla="*/ 2147483647 w 41"/>
              <a:gd name="T29" fmla="*/ 2147483647 h 40"/>
              <a:gd name="T30" fmla="*/ 2147483647 w 41"/>
              <a:gd name="T31" fmla="*/ 0 h 40"/>
              <a:gd name="T32" fmla="*/ 2147483647 w 41"/>
              <a:gd name="T33" fmla="*/ 0 h 40"/>
              <a:gd name="T34" fmla="*/ 2147483647 w 41"/>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18" y="0"/>
                </a:moveTo>
                <a:lnTo>
                  <a:pt x="11" y="0"/>
                </a:lnTo>
                <a:lnTo>
                  <a:pt x="3" y="3"/>
                </a:lnTo>
                <a:lnTo>
                  <a:pt x="0" y="11"/>
                </a:lnTo>
                <a:lnTo>
                  <a:pt x="0" y="18"/>
                </a:lnTo>
                <a:lnTo>
                  <a:pt x="0" y="26"/>
                </a:lnTo>
                <a:lnTo>
                  <a:pt x="3" y="33"/>
                </a:lnTo>
                <a:lnTo>
                  <a:pt x="11" y="37"/>
                </a:lnTo>
                <a:lnTo>
                  <a:pt x="22" y="40"/>
                </a:lnTo>
                <a:lnTo>
                  <a:pt x="29" y="37"/>
                </a:lnTo>
                <a:lnTo>
                  <a:pt x="33" y="33"/>
                </a:lnTo>
                <a:lnTo>
                  <a:pt x="41" y="26"/>
                </a:lnTo>
                <a:lnTo>
                  <a:pt x="41" y="18"/>
                </a:lnTo>
                <a:lnTo>
                  <a:pt x="41" y="11"/>
                </a:lnTo>
                <a:lnTo>
                  <a:pt x="33" y="3"/>
                </a:lnTo>
                <a:lnTo>
                  <a:pt x="29"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30" name="Freeform 40"/>
          <p:cNvSpPr>
            <a:spLocks/>
          </p:cNvSpPr>
          <p:nvPr/>
        </p:nvSpPr>
        <p:spPr bwMode="auto">
          <a:xfrm>
            <a:off x="993775" y="3146425"/>
            <a:ext cx="254000" cy="254000"/>
          </a:xfrm>
          <a:custGeom>
            <a:avLst/>
            <a:gdLst>
              <a:gd name="T0" fmla="*/ 2147483647 w 160"/>
              <a:gd name="T1" fmla="*/ 2147483647 h 160"/>
              <a:gd name="T2" fmla="*/ 2147483647 w 160"/>
              <a:gd name="T3" fmla="*/ 2147483647 h 160"/>
              <a:gd name="T4" fmla="*/ 2147483647 w 160"/>
              <a:gd name="T5" fmla="*/ 2147483647 h 160"/>
              <a:gd name="T6" fmla="*/ 2147483647 w 160"/>
              <a:gd name="T7" fmla="*/ 2147483647 h 160"/>
              <a:gd name="T8" fmla="*/ 2147483647 w 160"/>
              <a:gd name="T9" fmla="*/ 2147483647 h 160"/>
              <a:gd name="T10" fmla="*/ 2147483647 w 160"/>
              <a:gd name="T11" fmla="*/ 2147483647 h 160"/>
              <a:gd name="T12" fmla="*/ 2147483647 w 160"/>
              <a:gd name="T13" fmla="*/ 2147483647 h 160"/>
              <a:gd name="T14" fmla="*/ 2147483647 w 160"/>
              <a:gd name="T15" fmla="*/ 2147483647 h 160"/>
              <a:gd name="T16" fmla="*/ 2147483647 w 160"/>
              <a:gd name="T17" fmla="*/ 0 h 160"/>
              <a:gd name="T18" fmla="*/ 2147483647 w 160"/>
              <a:gd name="T19" fmla="*/ 2147483647 h 160"/>
              <a:gd name="T20" fmla="*/ 2147483647 w 160"/>
              <a:gd name="T21" fmla="*/ 2147483647 h 160"/>
              <a:gd name="T22" fmla="*/ 2147483647 w 160"/>
              <a:gd name="T23" fmla="*/ 2147483647 h 160"/>
              <a:gd name="T24" fmla="*/ 2147483647 w 160"/>
              <a:gd name="T25" fmla="*/ 2147483647 h 160"/>
              <a:gd name="T26" fmla="*/ 2147483647 w 160"/>
              <a:gd name="T27" fmla="*/ 2147483647 h 160"/>
              <a:gd name="T28" fmla="*/ 2147483647 w 160"/>
              <a:gd name="T29" fmla="*/ 2147483647 h 160"/>
              <a:gd name="T30" fmla="*/ 2147483647 w 160"/>
              <a:gd name="T31" fmla="*/ 2147483647 h 160"/>
              <a:gd name="T32" fmla="*/ 0 w 160"/>
              <a:gd name="T33" fmla="*/ 2147483647 h 160"/>
              <a:gd name="T34" fmla="*/ 2147483647 w 160"/>
              <a:gd name="T35" fmla="*/ 2147483647 h 160"/>
              <a:gd name="T36" fmla="*/ 2147483647 w 160"/>
              <a:gd name="T37" fmla="*/ 2147483647 h 160"/>
              <a:gd name="T38" fmla="*/ 2147483647 w 160"/>
              <a:gd name="T39" fmla="*/ 2147483647 h 160"/>
              <a:gd name="T40" fmla="*/ 2147483647 w 160"/>
              <a:gd name="T41" fmla="*/ 2147483647 h 160"/>
              <a:gd name="T42" fmla="*/ 2147483647 w 160"/>
              <a:gd name="T43" fmla="*/ 2147483647 h 160"/>
              <a:gd name="T44" fmla="*/ 2147483647 w 160"/>
              <a:gd name="T45" fmla="*/ 2147483647 h 160"/>
              <a:gd name="T46" fmla="*/ 2147483647 w 160"/>
              <a:gd name="T47" fmla="*/ 2147483647 h 160"/>
              <a:gd name="T48" fmla="*/ 2147483647 w 160"/>
              <a:gd name="T49" fmla="*/ 2147483647 h 160"/>
              <a:gd name="T50" fmla="*/ 2147483647 w 160"/>
              <a:gd name="T51" fmla="*/ 2147483647 h 160"/>
              <a:gd name="T52" fmla="*/ 2147483647 w 160"/>
              <a:gd name="T53" fmla="*/ 2147483647 h 160"/>
              <a:gd name="T54" fmla="*/ 2147483647 w 160"/>
              <a:gd name="T55" fmla="*/ 2147483647 h 160"/>
              <a:gd name="T56" fmla="*/ 2147483647 w 160"/>
              <a:gd name="T57" fmla="*/ 2147483647 h 160"/>
              <a:gd name="T58" fmla="*/ 2147483647 w 160"/>
              <a:gd name="T59" fmla="*/ 2147483647 h 160"/>
              <a:gd name="T60" fmla="*/ 2147483647 w 160"/>
              <a:gd name="T61" fmla="*/ 2147483647 h 160"/>
              <a:gd name="T62" fmla="*/ 2147483647 w 160"/>
              <a:gd name="T63" fmla="*/ 2147483647 h 160"/>
              <a:gd name="T64" fmla="*/ 2147483647 w 160"/>
              <a:gd name="T65" fmla="*/ 2147483647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60"/>
              <a:gd name="T101" fmla="*/ 160 w 160"/>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60">
                <a:moveTo>
                  <a:pt x="160" y="82"/>
                </a:moveTo>
                <a:lnTo>
                  <a:pt x="160" y="63"/>
                </a:lnTo>
                <a:lnTo>
                  <a:pt x="152" y="49"/>
                </a:lnTo>
                <a:lnTo>
                  <a:pt x="149" y="37"/>
                </a:lnTo>
                <a:lnTo>
                  <a:pt x="138" y="23"/>
                </a:lnTo>
                <a:lnTo>
                  <a:pt x="126" y="15"/>
                </a:lnTo>
                <a:lnTo>
                  <a:pt x="112" y="8"/>
                </a:lnTo>
                <a:lnTo>
                  <a:pt x="97" y="4"/>
                </a:lnTo>
                <a:lnTo>
                  <a:pt x="82" y="0"/>
                </a:lnTo>
                <a:lnTo>
                  <a:pt x="63" y="4"/>
                </a:lnTo>
                <a:lnTo>
                  <a:pt x="48" y="8"/>
                </a:lnTo>
                <a:lnTo>
                  <a:pt x="37" y="15"/>
                </a:lnTo>
                <a:lnTo>
                  <a:pt x="26" y="23"/>
                </a:lnTo>
                <a:lnTo>
                  <a:pt x="15" y="37"/>
                </a:lnTo>
                <a:lnTo>
                  <a:pt x="7" y="49"/>
                </a:lnTo>
                <a:lnTo>
                  <a:pt x="4" y="63"/>
                </a:lnTo>
                <a:lnTo>
                  <a:pt x="0" y="82"/>
                </a:lnTo>
                <a:lnTo>
                  <a:pt x="4" y="97"/>
                </a:lnTo>
                <a:lnTo>
                  <a:pt x="7" y="112"/>
                </a:lnTo>
                <a:lnTo>
                  <a:pt x="15" y="126"/>
                </a:lnTo>
                <a:lnTo>
                  <a:pt x="26" y="138"/>
                </a:lnTo>
                <a:lnTo>
                  <a:pt x="37" y="145"/>
                </a:lnTo>
                <a:lnTo>
                  <a:pt x="48" y="152"/>
                </a:lnTo>
                <a:lnTo>
                  <a:pt x="63" y="160"/>
                </a:lnTo>
                <a:lnTo>
                  <a:pt x="82" y="160"/>
                </a:lnTo>
                <a:lnTo>
                  <a:pt x="97" y="160"/>
                </a:lnTo>
                <a:lnTo>
                  <a:pt x="112" y="152"/>
                </a:lnTo>
                <a:lnTo>
                  <a:pt x="126" y="145"/>
                </a:lnTo>
                <a:lnTo>
                  <a:pt x="138" y="138"/>
                </a:lnTo>
                <a:lnTo>
                  <a:pt x="149" y="126"/>
                </a:lnTo>
                <a:lnTo>
                  <a:pt x="152" y="112"/>
                </a:lnTo>
                <a:lnTo>
                  <a:pt x="160" y="97"/>
                </a:lnTo>
                <a:lnTo>
                  <a:pt x="16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31" name="Freeform 41"/>
          <p:cNvSpPr>
            <a:spLocks/>
          </p:cNvSpPr>
          <p:nvPr/>
        </p:nvSpPr>
        <p:spPr bwMode="auto">
          <a:xfrm>
            <a:off x="993775" y="3146425"/>
            <a:ext cx="254000" cy="254000"/>
          </a:xfrm>
          <a:custGeom>
            <a:avLst/>
            <a:gdLst>
              <a:gd name="T0" fmla="*/ 2147483647 w 160"/>
              <a:gd name="T1" fmla="*/ 2147483647 h 160"/>
              <a:gd name="T2" fmla="*/ 2147483647 w 160"/>
              <a:gd name="T3" fmla="*/ 2147483647 h 160"/>
              <a:gd name="T4" fmla="*/ 2147483647 w 160"/>
              <a:gd name="T5" fmla="*/ 2147483647 h 160"/>
              <a:gd name="T6" fmla="*/ 2147483647 w 160"/>
              <a:gd name="T7" fmla="*/ 2147483647 h 160"/>
              <a:gd name="T8" fmla="*/ 2147483647 w 160"/>
              <a:gd name="T9" fmla="*/ 2147483647 h 160"/>
              <a:gd name="T10" fmla="*/ 2147483647 w 160"/>
              <a:gd name="T11" fmla="*/ 2147483647 h 160"/>
              <a:gd name="T12" fmla="*/ 2147483647 w 160"/>
              <a:gd name="T13" fmla="*/ 2147483647 h 160"/>
              <a:gd name="T14" fmla="*/ 2147483647 w 160"/>
              <a:gd name="T15" fmla="*/ 0 h 160"/>
              <a:gd name="T16" fmla="*/ 2147483647 w 160"/>
              <a:gd name="T17" fmla="*/ 0 h 160"/>
              <a:gd name="T18" fmla="*/ 2147483647 w 160"/>
              <a:gd name="T19" fmla="*/ 0 h 160"/>
              <a:gd name="T20" fmla="*/ 2147483647 w 160"/>
              <a:gd name="T21" fmla="*/ 2147483647 h 160"/>
              <a:gd name="T22" fmla="*/ 2147483647 w 160"/>
              <a:gd name="T23" fmla="*/ 2147483647 h 160"/>
              <a:gd name="T24" fmla="*/ 2147483647 w 160"/>
              <a:gd name="T25" fmla="*/ 2147483647 h 160"/>
              <a:gd name="T26" fmla="*/ 2147483647 w 160"/>
              <a:gd name="T27" fmla="*/ 2147483647 h 160"/>
              <a:gd name="T28" fmla="*/ 2147483647 w 160"/>
              <a:gd name="T29" fmla="*/ 2147483647 h 160"/>
              <a:gd name="T30" fmla="*/ 2147483647 w 160"/>
              <a:gd name="T31" fmla="*/ 2147483647 h 160"/>
              <a:gd name="T32" fmla="*/ 0 w 160"/>
              <a:gd name="T33" fmla="*/ 2147483647 h 160"/>
              <a:gd name="T34" fmla="*/ 2147483647 w 160"/>
              <a:gd name="T35" fmla="*/ 2147483647 h 160"/>
              <a:gd name="T36" fmla="*/ 2147483647 w 160"/>
              <a:gd name="T37" fmla="*/ 2147483647 h 160"/>
              <a:gd name="T38" fmla="*/ 2147483647 w 160"/>
              <a:gd name="T39" fmla="*/ 2147483647 h 160"/>
              <a:gd name="T40" fmla="*/ 2147483647 w 160"/>
              <a:gd name="T41" fmla="*/ 2147483647 h 160"/>
              <a:gd name="T42" fmla="*/ 2147483647 w 160"/>
              <a:gd name="T43" fmla="*/ 2147483647 h 160"/>
              <a:gd name="T44" fmla="*/ 2147483647 w 160"/>
              <a:gd name="T45" fmla="*/ 2147483647 h 160"/>
              <a:gd name="T46" fmla="*/ 2147483647 w 160"/>
              <a:gd name="T47" fmla="*/ 2147483647 h 160"/>
              <a:gd name="T48" fmla="*/ 2147483647 w 160"/>
              <a:gd name="T49" fmla="*/ 2147483647 h 160"/>
              <a:gd name="T50" fmla="*/ 2147483647 w 160"/>
              <a:gd name="T51" fmla="*/ 2147483647 h 160"/>
              <a:gd name="T52" fmla="*/ 2147483647 w 160"/>
              <a:gd name="T53" fmla="*/ 2147483647 h 160"/>
              <a:gd name="T54" fmla="*/ 2147483647 w 160"/>
              <a:gd name="T55" fmla="*/ 2147483647 h 160"/>
              <a:gd name="T56" fmla="*/ 2147483647 w 160"/>
              <a:gd name="T57" fmla="*/ 2147483647 h 160"/>
              <a:gd name="T58" fmla="*/ 2147483647 w 160"/>
              <a:gd name="T59" fmla="*/ 2147483647 h 160"/>
              <a:gd name="T60" fmla="*/ 2147483647 w 160"/>
              <a:gd name="T61" fmla="*/ 2147483647 h 160"/>
              <a:gd name="T62" fmla="*/ 2147483647 w 160"/>
              <a:gd name="T63" fmla="*/ 2147483647 h 160"/>
              <a:gd name="T64" fmla="*/ 2147483647 w 160"/>
              <a:gd name="T65" fmla="*/ 2147483647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60"/>
              <a:gd name="T101" fmla="*/ 160 w 160"/>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60">
                <a:moveTo>
                  <a:pt x="160" y="82"/>
                </a:moveTo>
                <a:lnTo>
                  <a:pt x="160" y="63"/>
                </a:lnTo>
                <a:lnTo>
                  <a:pt x="152" y="49"/>
                </a:lnTo>
                <a:lnTo>
                  <a:pt x="145" y="34"/>
                </a:lnTo>
                <a:lnTo>
                  <a:pt x="138" y="23"/>
                </a:lnTo>
                <a:lnTo>
                  <a:pt x="126" y="15"/>
                </a:lnTo>
                <a:lnTo>
                  <a:pt x="112" y="8"/>
                </a:lnTo>
                <a:lnTo>
                  <a:pt x="97" y="0"/>
                </a:lnTo>
                <a:lnTo>
                  <a:pt x="82" y="0"/>
                </a:lnTo>
                <a:lnTo>
                  <a:pt x="63" y="0"/>
                </a:lnTo>
                <a:lnTo>
                  <a:pt x="48" y="8"/>
                </a:lnTo>
                <a:lnTo>
                  <a:pt x="37" y="15"/>
                </a:lnTo>
                <a:lnTo>
                  <a:pt x="22" y="23"/>
                </a:lnTo>
                <a:lnTo>
                  <a:pt x="15" y="34"/>
                </a:lnTo>
                <a:lnTo>
                  <a:pt x="7" y="49"/>
                </a:lnTo>
                <a:lnTo>
                  <a:pt x="4" y="63"/>
                </a:lnTo>
                <a:lnTo>
                  <a:pt x="0" y="82"/>
                </a:lnTo>
                <a:lnTo>
                  <a:pt x="4" y="97"/>
                </a:lnTo>
                <a:lnTo>
                  <a:pt x="7" y="112"/>
                </a:lnTo>
                <a:lnTo>
                  <a:pt x="15" y="126"/>
                </a:lnTo>
                <a:lnTo>
                  <a:pt x="22" y="138"/>
                </a:lnTo>
                <a:lnTo>
                  <a:pt x="37" y="145"/>
                </a:lnTo>
                <a:lnTo>
                  <a:pt x="48" y="152"/>
                </a:lnTo>
                <a:lnTo>
                  <a:pt x="63" y="160"/>
                </a:lnTo>
                <a:lnTo>
                  <a:pt x="82" y="160"/>
                </a:lnTo>
                <a:lnTo>
                  <a:pt x="97" y="160"/>
                </a:lnTo>
                <a:lnTo>
                  <a:pt x="112" y="152"/>
                </a:lnTo>
                <a:lnTo>
                  <a:pt x="126" y="145"/>
                </a:lnTo>
                <a:lnTo>
                  <a:pt x="138" y="138"/>
                </a:lnTo>
                <a:lnTo>
                  <a:pt x="145" y="126"/>
                </a:lnTo>
                <a:lnTo>
                  <a:pt x="152" y="112"/>
                </a:lnTo>
                <a:lnTo>
                  <a:pt x="160" y="97"/>
                </a:lnTo>
                <a:lnTo>
                  <a:pt x="160" y="8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32" name="Freeform 42"/>
          <p:cNvSpPr>
            <a:spLocks/>
          </p:cNvSpPr>
          <p:nvPr/>
        </p:nvSpPr>
        <p:spPr bwMode="auto">
          <a:xfrm>
            <a:off x="987425" y="4024313"/>
            <a:ext cx="260350" cy="254000"/>
          </a:xfrm>
          <a:custGeom>
            <a:avLst/>
            <a:gdLst>
              <a:gd name="T0" fmla="*/ 2147483647 w 164"/>
              <a:gd name="T1" fmla="*/ 2147483647 h 160"/>
              <a:gd name="T2" fmla="*/ 2147483647 w 164"/>
              <a:gd name="T3" fmla="*/ 2147483647 h 160"/>
              <a:gd name="T4" fmla="*/ 2147483647 w 164"/>
              <a:gd name="T5" fmla="*/ 2147483647 h 160"/>
              <a:gd name="T6" fmla="*/ 2147483647 w 164"/>
              <a:gd name="T7" fmla="*/ 2147483647 h 160"/>
              <a:gd name="T8" fmla="*/ 2147483647 w 164"/>
              <a:gd name="T9" fmla="*/ 2147483647 h 160"/>
              <a:gd name="T10" fmla="*/ 2147483647 w 164"/>
              <a:gd name="T11" fmla="*/ 2147483647 h 160"/>
              <a:gd name="T12" fmla="*/ 2147483647 w 164"/>
              <a:gd name="T13" fmla="*/ 2147483647 h 160"/>
              <a:gd name="T14" fmla="*/ 2147483647 w 164"/>
              <a:gd name="T15" fmla="*/ 0 h 160"/>
              <a:gd name="T16" fmla="*/ 2147483647 w 164"/>
              <a:gd name="T17" fmla="*/ 0 h 160"/>
              <a:gd name="T18" fmla="*/ 2147483647 w 164"/>
              <a:gd name="T19" fmla="*/ 0 h 160"/>
              <a:gd name="T20" fmla="*/ 2147483647 w 164"/>
              <a:gd name="T21" fmla="*/ 2147483647 h 160"/>
              <a:gd name="T22" fmla="*/ 2147483647 w 164"/>
              <a:gd name="T23" fmla="*/ 2147483647 h 160"/>
              <a:gd name="T24" fmla="*/ 2147483647 w 164"/>
              <a:gd name="T25" fmla="*/ 2147483647 h 160"/>
              <a:gd name="T26" fmla="*/ 2147483647 w 164"/>
              <a:gd name="T27" fmla="*/ 2147483647 h 160"/>
              <a:gd name="T28" fmla="*/ 2147483647 w 164"/>
              <a:gd name="T29" fmla="*/ 2147483647 h 160"/>
              <a:gd name="T30" fmla="*/ 2147483647 w 164"/>
              <a:gd name="T31" fmla="*/ 2147483647 h 160"/>
              <a:gd name="T32" fmla="*/ 0 w 164"/>
              <a:gd name="T33" fmla="*/ 2147483647 h 160"/>
              <a:gd name="T34" fmla="*/ 2147483647 w 164"/>
              <a:gd name="T35" fmla="*/ 2147483647 h 160"/>
              <a:gd name="T36" fmla="*/ 2147483647 w 164"/>
              <a:gd name="T37" fmla="*/ 2147483647 h 160"/>
              <a:gd name="T38" fmla="*/ 2147483647 w 164"/>
              <a:gd name="T39" fmla="*/ 2147483647 h 160"/>
              <a:gd name="T40" fmla="*/ 2147483647 w 164"/>
              <a:gd name="T41" fmla="*/ 2147483647 h 160"/>
              <a:gd name="T42" fmla="*/ 2147483647 w 164"/>
              <a:gd name="T43" fmla="*/ 2147483647 h 160"/>
              <a:gd name="T44" fmla="*/ 2147483647 w 164"/>
              <a:gd name="T45" fmla="*/ 2147483647 h 160"/>
              <a:gd name="T46" fmla="*/ 2147483647 w 164"/>
              <a:gd name="T47" fmla="*/ 2147483647 h 160"/>
              <a:gd name="T48" fmla="*/ 2147483647 w 164"/>
              <a:gd name="T49" fmla="*/ 2147483647 h 160"/>
              <a:gd name="T50" fmla="*/ 2147483647 w 164"/>
              <a:gd name="T51" fmla="*/ 2147483647 h 160"/>
              <a:gd name="T52" fmla="*/ 2147483647 w 164"/>
              <a:gd name="T53" fmla="*/ 2147483647 h 160"/>
              <a:gd name="T54" fmla="*/ 2147483647 w 164"/>
              <a:gd name="T55" fmla="*/ 2147483647 h 160"/>
              <a:gd name="T56" fmla="*/ 2147483647 w 164"/>
              <a:gd name="T57" fmla="*/ 2147483647 h 160"/>
              <a:gd name="T58" fmla="*/ 2147483647 w 164"/>
              <a:gd name="T59" fmla="*/ 2147483647 h 160"/>
              <a:gd name="T60" fmla="*/ 2147483647 w 164"/>
              <a:gd name="T61" fmla="*/ 2147483647 h 160"/>
              <a:gd name="T62" fmla="*/ 2147483647 w 164"/>
              <a:gd name="T63" fmla="*/ 2147483647 h 160"/>
              <a:gd name="T64" fmla="*/ 2147483647 w 164"/>
              <a:gd name="T65" fmla="*/ 2147483647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60"/>
              <a:gd name="T101" fmla="*/ 164 w 164"/>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60">
                <a:moveTo>
                  <a:pt x="164" y="78"/>
                </a:moveTo>
                <a:lnTo>
                  <a:pt x="160" y="63"/>
                </a:lnTo>
                <a:lnTo>
                  <a:pt x="156" y="48"/>
                </a:lnTo>
                <a:lnTo>
                  <a:pt x="149" y="33"/>
                </a:lnTo>
                <a:lnTo>
                  <a:pt x="138" y="22"/>
                </a:lnTo>
                <a:lnTo>
                  <a:pt x="127" y="11"/>
                </a:lnTo>
                <a:lnTo>
                  <a:pt x="112" y="4"/>
                </a:lnTo>
                <a:lnTo>
                  <a:pt x="97" y="0"/>
                </a:lnTo>
                <a:lnTo>
                  <a:pt x="82" y="0"/>
                </a:lnTo>
                <a:lnTo>
                  <a:pt x="63" y="0"/>
                </a:lnTo>
                <a:lnTo>
                  <a:pt x="52" y="4"/>
                </a:lnTo>
                <a:lnTo>
                  <a:pt x="37" y="11"/>
                </a:lnTo>
                <a:lnTo>
                  <a:pt x="26" y="22"/>
                </a:lnTo>
                <a:lnTo>
                  <a:pt x="15" y="33"/>
                </a:lnTo>
                <a:lnTo>
                  <a:pt x="8" y="48"/>
                </a:lnTo>
                <a:lnTo>
                  <a:pt x="4" y="63"/>
                </a:lnTo>
                <a:lnTo>
                  <a:pt x="0" y="78"/>
                </a:lnTo>
                <a:lnTo>
                  <a:pt x="4" y="93"/>
                </a:lnTo>
                <a:lnTo>
                  <a:pt x="8" y="108"/>
                </a:lnTo>
                <a:lnTo>
                  <a:pt x="15" y="123"/>
                </a:lnTo>
                <a:lnTo>
                  <a:pt x="26" y="134"/>
                </a:lnTo>
                <a:lnTo>
                  <a:pt x="37" y="145"/>
                </a:lnTo>
                <a:lnTo>
                  <a:pt x="52" y="152"/>
                </a:lnTo>
                <a:lnTo>
                  <a:pt x="63" y="156"/>
                </a:lnTo>
                <a:lnTo>
                  <a:pt x="82" y="160"/>
                </a:lnTo>
                <a:lnTo>
                  <a:pt x="97" y="156"/>
                </a:lnTo>
                <a:lnTo>
                  <a:pt x="112" y="152"/>
                </a:lnTo>
                <a:lnTo>
                  <a:pt x="127" y="145"/>
                </a:lnTo>
                <a:lnTo>
                  <a:pt x="138" y="134"/>
                </a:lnTo>
                <a:lnTo>
                  <a:pt x="149" y="123"/>
                </a:lnTo>
                <a:lnTo>
                  <a:pt x="156" y="108"/>
                </a:lnTo>
                <a:lnTo>
                  <a:pt x="160" y="93"/>
                </a:lnTo>
                <a:lnTo>
                  <a:pt x="16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33" name="Freeform 43"/>
          <p:cNvSpPr>
            <a:spLocks/>
          </p:cNvSpPr>
          <p:nvPr/>
        </p:nvSpPr>
        <p:spPr bwMode="auto">
          <a:xfrm>
            <a:off x="987425" y="4024313"/>
            <a:ext cx="260350" cy="254000"/>
          </a:xfrm>
          <a:custGeom>
            <a:avLst/>
            <a:gdLst>
              <a:gd name="T0" fmla="*/ 2147483647 w 164"/>
              <a:gd name="T1" fmla="*/ 2147483647 h 160"/>
              <a:gd name="T2" fmla="*/ 2147483647 w 164"/>
              <a:gd name="T3" fmla="*/ 2147483647 h 160"/>
              <a:gd name="T4" fmla="*/ 2147483647 w 164"/>
              <a:gd name="T5" fmla="*/ 2147483647 h 160"/>
              <a:gd name="T6" fmla="*/ 2147483647 w 164"/>
              <a:gd name="T7" fmla="*/ 2147483647 h 160"/>
              <a:gd name="T8" fmla="*/ 2147483647 w 164"/>
              <a:gd name="T9" fmla="*/ 2147483647 h 160"/>
              <a:gd name="T10" fmla="*/ 2147483647 w 164"/>
              <a:gd name="T11" fmla="*/ 2147483647 h 160"/>
              <a:gd name="T12" fmla="*/ 2147483647 w 164"/>
              <a:gd name="T13" fmla="*/ 2147483647 h 160"/>
              <a:gd name="T14" fmla="*/ 2147483647 w 164"/>
              <a:gd name="T15" fmla="*/ 0 h 160"/>
              <a:gd name="T16" fmla="*/ 2147483647 w 164"/>
              <a:gd name="T17" fmla="*/ 0 h 160"/>
              <a:gd name="T18" fmla="*/ 2147483647 w 164"/>
              <a:gd name="T19" fmla="*/ 0 h 160"/>
              <a:gd name="T20" fmla="*/ 2147483647 w 164"/>
              <a:gd name="T21" fmla="*/ 2147483647 h 160"/>
              <a:gd name="T22" fmla="*/ 2147483647 w 164"/>
              <a:gd name="T23" fmla="*/ 2147483647 h 160"/>
              <a:gd name="T24" fmla="*/ 2147483647 w 164"/>
              <a:gd name="T25" fmla="*/ 2147483647 h 160"/>
              <a:gd name="T26" fmla="*/ 2147483647 w 164"/>
              <a:gd name="T27" fmla="*/ 2147483647 h 160"/>
              <a:gd name="T28" fmla="*/ 2147483647 w 164"/>
              <a:gd name="T29" fmla="*/ 2147483647 h 160"/>
              <a:gd name="T30" fmla="*/ 2147483647 w 164"/>
              <a:gd name="T31" fmla="*/ 2147483647 h 160"/>
              <a:gd name="T32" fmla="*/ 0 w 164"/>
              <a:gd name="T33" fmla="*/ 2147483647 h 160"/>
              <a:gd name="T34" fmla="*/ 2147483647 w 164"/>
              <a:gd name="T35" fmla="*/ 2147483647 h 160"/>
              <a:gd name="T36" fmla="*/ 2147483647 w 164"/>
              <a:gd name="T37" fmla="*/ 2147483647 h 160"/>
              <a:gd name="T38" fmla="*/ 2147483647 w 164"/>
              <a:gd name="T39" fmla="*/ 2147483647 h 160"/>
              <a:gd name="T40" fmla="*/ 2147483647 w 164"/>
              <a:gd name="T41" fmla="*/ 2147483647 h 160"/>
              <a:gd name="T42" fmla="*/ 2147483647 w 164"/>
              <a:gd name="T43" fmla="*/ 2147483647 h 160"/>
              <a:gd name="T44" fmla="*/ 2147483647 w 164"/>
              <a:gd name="T45" fmla="*/ 2147483647 h 160"/>
              <a:gd name="T46" fmla="*/ 2147483647 w 164"/>
              <a:gd name="T47" fmla="*/ 2147483647 h 160"/>
              <a:gd name="T48" fmla="*/ 2147483647 w 164"/>
              <a:gd name="T49" fmla="*/ 2147483647 h 160"/>
              <a:gd name="T50" fmla="*/ 2147483647 w 164"/>
              <a:gd name="T51" fmla="*/ 2147483647 h 160"/>
              <a:gd name="T52" fmla="*/ 2147483647 w 164"/>
              <a:gd name="T53" fmla="*/ 2147483647 h 160"/>
              <a:gd name="T54" fmla="*/ 2147483647 w 164"/>
              <a:gd name="T55" fmla="*/ 2147483647 h 160"/>
              <a:gd name="T56" fmla="*/ 2147483647 w 164"/>
              <a:gd name="T57" fmla="*/ 2147483647 h 160"/>
              <a:gd name="T58" fmla="*/ 2147483647 w 164"/>
              <a:gd name="T59" fmla="*/ 2147483647 h 160"/>
              <a:gd name="T60" fmla="*/ 2147483647 w 164"/>
              <a:gd name="T61" fmla="*/ 2147483647 h 160"/>
              <a:gd name="T62" fmla="*/ 2147483647 w 164"/>
              <a:gd name="T63" fmla="*/ 2147483647 h 160"/>
              <a:gd name="T64" fmla="*/ 2147483647 w 164"/>
              <a:gd name="T65" fmla="*/ 2147483647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60"/>
              <a:gd name="T101" fmla="*/ 164 w 164"/>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60">
                <a:moveTo>
                  <a:pt x="164" y="78"/>
                </a:moveTo>
                <a:lnTo>
                  <a:pt x="160" y="63"/>
                </a:lnTo>
                <a:lnTo>
                  <a:pt x="156" y="48"/>
                </a:lnTo>
                <a:lnTo>
                  <a:pt x="149" y="33"/>
                </a:lnTo>
                <a:lnTo>
                  <a:pt x="138" y="22"/>
                </a:lnTo>
                <a:lnTo>
                  <a:pt x="127" y="11"/>
                </a:lnTo>
                <a:lnTo>
                  <a:pt x="112" y="4"/>
                </a:lnTo>
                <a:lnTo>
                  <a:pt x="97" y="0"/>
                </a:lnTo>
                <a:lnTo>
                  <a:pt x="82" y="0"/>
                </a:lnTo>
                <a:lnTo>
                  <a:pt x="67" y="0"/>
                </a:lnTo>
                <a:lnTo>
                  <a:pt x="48" y="4"/>
                </a:lnTo>
                <a:lnTo>
                  <a:pt x="37" y="11"/>
                </a:lnTo>
                <a:lnTo>
                  <a:pt x="26" y="22"/>
                </a:lnTo>
                <a:lnTo>
                  <a:pt x="15" y="33"/>
                </a:lnTo>
                <a:lnTo>
                  <a:pt x="8" y="48"/>
                </a:lnTo>
                <a:lnTo>
                  <a:pt x="4" y="63"/>
                </a:lnTo>
                <a:lnTo>
                  <a:pt x="0" y="78"/>
                </a:lnTo>
                <a:lnTo>
                  <a:pt x="4" y="93"/>
                </a:lnTo>
                <a:lnTo>
                  <a:pt x="8" y="108"/>
                </a:lnTo>
                <a:lnTo>
                  <a:pt x="15" y="123"/>
                </a:lnTo>
                <a:lnTo>
                  <a:pt x="26" y="134"/>
                </a:lnTo>
                <a:lnTo>
                  <a:pt x="37" y="145"/>
                </a:lnTo>
                <a:lnTo>
                  <a:pt x="48" y="152"/>
                </a:lnTo>
                <a:lnTo>
                  <a:pt x="67" y="156"/>
                </a:lnTo>
                <a:lnTo>
                  <a:pt x="82" y="160"/>
                </a:lnTo>
                <a:lnTo>
                  <a:pt x="97" y="156"/>
                </a:lnTo>
                <a:lnTo>
                  <a:pt x="112" y="152"/>
                </a:lnTo>
                <a:lnTo>
                  <a:pt x="127" y="145"/>
                </a:lnTo>
                <a:lnTo>
                  <a:pt x="138" y="134"/>
                </a:lnTo>
                <a:lnTo>
                  <a:pt x="149" y="123"/>
                </a:lnTo>
                <a:lnTo>
                  <a:pt x="156" y="108"/>
                </a:lnTo>
                <a:lnTo>
                  <a:pt x="160" y="93"/>
                </a:lnTo>
                <a:lnTo>
                  <a:pt x="164" y="7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34" name="Freeform 44"/>
          <p:cNvSpPr>
            <a:spLocks/>
          </p:cNvSpPr>
          <p:nvPr/>
        </p:nvSpPr>
        <p:spPr bwMode="auto">
          <a:xfrm>
            <a:off x="2009775" y="2670175"/>
            <a:ext cx="390525" cy="382588"/>
          </a:xfrm>
          <a:custGeom>
            <a:avLst/>
            <a:gdLst>
              <a:gd name="T0" fmla="*/ 2147483647 w 246"/>
              <a:gd name="T1" fmla="*/ 2147483647 h 241"/>
              <a:gd name="T2" fmla="*/ 2147483647 w 246"/>
              <a:gd name="T3" fmla="*/ 2147483647 h 241"/>
              <a:gd name="T4" fmla="*/ 2147483647 w 246"/>
              <a:gd name="T5" fmla="*/ 2147483647 h 241"/>
              <a:gd name="T6" fmla="*/ 2147483647 w 246"/>
              <a:gd name="T7" fmla="*/ 2147483647 h 241"/>
              <a:gd name="T8" fmla="*/ 2147483647 w 246"/>
              <a:gd name="T9" fmla="*/ 2147483647 h 241"/>
              <a:gd name="T10" fmla="*/ 2147483647 w 246"/>
              <a:gd name="T11" fmla="*/ 2147483647 h 241"/>
              <a:gd name="T12" fmla="*/ 2147483647 w 246"/>
              <a:gd name="T13" fmla="*/ 2147483647 h 241"/>
              <a:gd name="T14" fmla="*/ 2147483647 w 246"/>
              <a:gd name="T15" fmla="*/ 0 h 241"/>
              <a:gd name="T16" fmla="*/ 2147483647 w 246"/>
              <a:gd name="T17" fmla="*/ 0 h 241"/>
              <a:gd name="T18" fmla="*/ 2147483647 w 246"/>
              <a:gd name="T19" fmla="*/ 0 h 241"/>
              <a:gd name="T20" fmla="*/ 2147483647 w 246"/>
              <a:gd name="T21" fmla="*/ 2147483647 h 241"/>
              <a:gd name="T22" fmla="*/ 2147483647 w 246"/>
              <a:gd name="T23" fmla="*/ 2147483647 h 241"/>
              <a:gd name="T24" fmla="*/ 2147483647 w 246"/>
              <a:gd name="T25" fmla="*/ 2147483647 h 241"/>
              <a:gd name="T26" fmla="*/ 2147483647 w 246"/>
              <a:gd name="T27" fmla="*/ 2147483647 h 241"/>
              <a:gd name="T28" fmla="*/ 2147483647 w 246"/>
              <a:gd name="T29" fmla="*/ 2147483647 h 241"/>
              <a:gd name="T30" fmla="*/ 2147483647 w 246"/>
              <a:gd name="T31" fmla="*/ 2147483647 h 241"/>
              <a:gd name="T32" fmla="*/ 0 w 246"/>
              <a:gd name="T33" fmla="*/ 2147483647 h 241"/>
              <a:gd name="T34" fmla="*/ 2147483647 w 246"/>
              <a:gd name="T35" fmla="*/ 2147483647 h 241"/>
              <a:gd name="T36" fmla="*/ 2147483647 w 246"/>
              <a:gd name="T37" fmla="*/ 2147483647 h 241"/>
              <a:gd name="T38" fmla="*/ 2147483647 w 246"/>
              <a:gd name="T39" fmla="*/ 2147483647 h 241"/>
              <a:gd name="T40" fmla="*/ 2147483647 w 246"/>
              <a:gd name="T41" fmla="*/ 2147483647 h 241"/>
              <a:gd name="T42" fmla="*/ 2147483647 w 246"/>
              <a:gd name="T43" fmla="*/ 2147483647 h 241"/>
              <a:gd name="T44" fmla="*/ 2147483647 w 246"/>
              <a:gd name="T45" fmla="*/ 2147483647 h 241"/>
              <a:gd name="T46" fmla="*/ 2147483647 w 246"/>
              <a:gd name="T47" fmla="*/ 2147483647 h 241"/>
              <a:gd name="T48" fmla="*/ 2147483647 w 246"/>
              <a:gd name="T49" fmla="*/ 2147483647 h 241"/>
              <a:gd name="T50" fmla="*/ 2147483647 w 246"/>
              <a:gd name="T51" fmla="*/ 2147483647 h 241"/>
              <a:gd name="T52" fmla="*/ 2147483647 w 246"/>
              <a:gd name="T53" fmla="*/ 2147483647 h 241"/>
              <a:gd name="T54" fmla="*/ 2147483647 w 246"/>
              <a:gd name="T55" fmla="*/ 2147483647 h 241"/>
              <a:gd name="T56" fmla="*/ 2147483647 w 246"/>
              <a:gd name="T57" fmla="*/ 2147483647 h 241"/>
              <a:gd name="T58" fmla="*/ 2147483647 w 246"/>
              <a:gd name="T59" fmla="*/ 2147483647 h 241"/>
              <a:gd name="T60" fmla="*/ 2147483647 w 246"/>
              <a:gd name="T61" fmla="*/ 2147483647 h 241"/>
              <a:gd name="T62" fmla="*/ 2147483647 w 246"/>
              <a:gd name="T63" fmla="*/ 2147483647 h 241"/>
              <a:gd name="T64" fmla="*/ 2147483647 w 246"/>
              <a:gd name="T65" fmla="*/ 2147483647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241"/>
              <a:gd name="T101" fmla="*/ 246 w 246"/>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241">
                <a:moveTo>
                  <a:pt x="246" y="122"/>
                </a:moveTo>
                <a:lnTo>
                  <a:pt x="242" y="96"/>
                </a:lnTo>
                <a:lnTo>
                  <a:pt x="235" y="74"/>
                </a:lnTo>
                <a:lnTo>
                  <a:pt x="224" y="52"/>
                </a:lnTo>
                <a:lnTo>
                  <a:pt x="209" y="33"/>
                </a:lnTo>
                <a:lnTo>
                  <a:pt x="190" y="18"/>
                </a:lnTo>
                <a:lnTo>
                  <a:pt x="172" y="7"/>
                </a:lnTo>
                <a:lnTo>
                  <a:pt x="146" y="0"/>
                </a:lnTo>
                <a:lnTo>
                  <a:pt x="123" y="0"/>
                </a:lnTo>
                <a:lnTo>
                  <a:pt x="97" y="0"/>
                </a:lnTo>
                <a:lnTo>
                  <a:pt x="75" y="7"/>
                </a:lnTo>
                <a:lnTo>
                  <a:pt x="56" y="18"/>
                </a:lnTo>
                <a:lnTo>
                  <a:pt x="38" y="33"/>
                </a:lnTo>
                <a:lnTo>
                  <a:pt x="23" y="52"/>
                </a:lnTo>
                <a:lnTo>
                  <a:pt x="11" y="74"/>
                </a:lnTo>
                <a:lnTo>
                  <a:pt x="4" y="96"/>
                </a:lnTo>
                <a:lnTo>
                  <a:pt x="0" y="122"/>
                </a:lnTo>
                <a:lnTo>
                  <a:pt x="4" y="144"/>
                </a:lnTo>
                <a:lnTo>
                  <a:pt x="11" y="167"/>
                </a:lnTo>
                <a:lnTo>
                  <a:pt x="23" y="189"/>
                </a:lnTo>
                <a:lnTo>
                  <a:pt x="38" y="208"/>
                </a:lnTo>
                <a:lnTo>
                  <a:pt x="56" y="222"/>
                </a:lnTo>
                <a:lnTo>
                  <a:pt x="75" y="234"/>
                </a:lnTo>
                <a:lnTo>
                  <a:pt x="97" y="241"/>
                </a:lnTo>
                <a:lnTo>
                  <a:pt x="123" y="241"/>
                </a:lnTo>
                <a:lnTo>
                  <a:pt x="146" y="241"/>
                </a:lnTo>
                <a:lnTo>
                  <a:pt x="172" y="234"/>
                </a:lnTo>
                <a:lnTo>
                  <a:pt x="190" y="222"/>
                </a:lnTo>
                <a:lnTo>
                  <a:pt x="209" y="208"/>
                </a:lnTo>
                <a:lnTo>
                  <a:pt x="224" y="189"/>
                </a:lnTo>
                <a:lnTo>
                  <a:pt x="235" y="167"/>
                </a:lnTo>
                <a:lnTo>
                  <a:pt x="242" y="144"/>
                </a:lnTo>
                <a:lnTo>
                  <a:pt x="246" y="1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35" name="Freeform 45"/>
          <p:cNvSpPr>
            <a:spLocks/>
          </p:cNvSpPr>
          <p:nvPr/>
        </p:nvSpPr>
        <p:spPr bwMode="auto">
          <a:xfrm>
            <a:off x="1998663" y="4519613"/>
            <a:ext cx="390525" cy="388937"/>
          </a:xfrm>
          <a:custGeom>
            <a:avLst/>
            <a:gdLst>
              <a:gd name="T0" fmla="*/ 2147483647 w 246"/>
              <a:gd name="T1" fmla="*/ 2147483647 h 245"/>
              <a:gd name="T2" fmla="*/ 2147483647 w 246"/>
              <a:gd name="T3" fmla="*/ 2147483647 h 245"/>
              <a:gd name="T4" fmla="*/ 2147483647 w 246"/>
              <a:gd name="T5" fmla="*/ 2147483647 h 245"/>
              <a:gd name="T6" fmla="*/ 2147483647 w 246"/>
              <a:gd name="T7" fmla="*/ 2147483647 h 245"/>
              <a:gd name="T8" fmla="*/ 2147483647 w 246"/>
              <a:gd name="T9" fmla="*/ 2147483647 h 245"/>
              <a:gd name="T10" fmla="*/ 2147483647 w 246"/>
              <a:gd name="T11" fmla="*/ 2147483647 h 245"/>
              <a:gd name="T12" fmla="*/ 2147483647 w 246"/>
              <a:gd name="T13" fmla="*/ 2147483647 h 245"/>
              <a:gd name="T14" fmla="*/ 2147483647 w 246"/>
              <a:gd name="T15" fmla="*/ 2147483647 h 245"/>
              <a:gd name="T16" fmla="*/ 2147483647 w 246"/>
              <a:gd name="T17" fmla="*/ 0 h 245"/>
              <a:gd name="T18" fmla="*/ 2147483647 w 246"/>
              <a:gd name="T19" fmla="*/ 2147483647 h 245"/>
              <a:gd name="T20" fmla="*/ 2147483647 w 246"/>
              <a:gd name="T21" fmla="*/ 2147483647 h 245"/>
              <a:gd name="T22" fmla="*/ 2147483647 w 246"/>
              <a:gd name="T23" fmla="*/ 2147483647 h 245"/>
              <a:gd name="T24" fmla="*/ 2147483647 w 246"/>
              <a:gd name="T25" fmla="*/ 2147483647 h 245"/>
              <a:gd name="T26" fmla="*/ 2147483647 w 246"/>
              <a:gd name="T27" fmla="*/ 2147483647 h 245"/>
              <a:gd name="T28" fmla="*/ 2147483647 w 246"/>
              <a:gd name="T29" fmla="*/ 2147483647 h 245"/>
              <a:gd name="T30" fmla="*/ 2147483647 w 246"/>
              <a:gd name="T31" fmla="*/ 2147483647 h 245"/>
              <a:gd name="T32" fmla="*/ 0 w 246"/>
              <a:gd name="T33" fmla="*/ 2147483647 h 245"/>
              <a:gd name="T34" fmla="*/ 2147483647 w 246"/>
              <a:gd name="T35" fmla="*/ 2147483647 h 245"/>
              <a:gd name="T36" fmla="*/ 2147483647 w 246"/>
              <a:gd name="T37" fmla="*/ 2147483647 h 245"/>
              <a:gd name="T38" fmla="*/ 2147483647 w 246"/>
              <a:gd name="T39" fmla="*/ 2147483647 h 245"/>
              <a:gd name="T40" fmla="*/ 2147483647 w 246"/>
              <a:gd name="T41" fmla="*/ 2147483647 h 245"/>
              <a:gd name="T42" fmla="*/ 2147483647 w 246"/>
              <a:gd name="T43" fmla="*/ 2147483647 h 245"/>
              <a:gd name="T44" fmla="*/ 2147483647 w 246"/>
              <a:gd name="T45" fmla="*/ 2147483647 h 245"/>
              <a:gd name="T46" fmla="*/ 2147483647 w 246"/>
              <a:gd name="T47" fmla="*/ 2147483647 h 245"/>
              <a:gd name="T48" fmla="*/ 2147483647 w 246"/>
              <a:gd name="T49" fmla="*/ 2147483647 h 245"/>
              <a:gd name="T50" fmla="*/ 2147483647 w 246"/>
              <a:gd name="T51" fmla="*/ 2147483647 h 245"/>
              <a:gd name="T52" fmla="*/ 2147483647 w 246"/>
              <a:gd name="T53" fmla="*/ 2147483647 h 245"/>
              <a:gd name="T54" fmla="*/ 2147483647 w 246"/>
              <a:gd name="T55" fmla="*/ 2147483647 h 245"/>
              <a:gd name="T56" fmla="*/ 2147483647 w 246"/>
              <a:gd name="T57" fmla="*/ 2147483647 h 245"/>
              <a:gd name="T58" fmla="*/ 2147483647 w 246"/>
              <a:gd name="T59" fmla="*/ 2147483647 h 245"/>
              <a:gd name="T60" fmla="*/ 2147483647 w 246"/>
              <a:gd name="T61" fmla="*/ 2147483647 h 245"/>
              <a:gd name="T62" fmla="*/ 2147483647 w 246"/>
              <a:gd name="T63" fmla="*/ 2147483647 h 245"/>
              <a:gd name="T64" fmla="*/ 2147483647 w 246"/>
              <a:gd name="T65" fmla="*/ 2147483647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245"/>
              <a:gd name="T101" fmla="*/ 246 w 246"/>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245">
                <a:moveTo>
                  <a:pt x="246" y="122"/>
                </a:moveTo>
                <a:lnTo>
                  <a:pt x="242" y="96"/>
                </a:lnTo>
                <a:lnTo>
                  <a:pt x="234" y="74"/>
                </a:lnTo>
                <a:lnTo>
                  <a:pt x="223" y="55"/>
                </a:lnTo>
                <a:lnTo>
                  <a:pt x="208" y="37"/>
                </a:lnTo>
                <a:lnTo>
                  <a:pt x="190" y="22"/>
                </a:lnTo>
                <a:lnTo>
                  <a:pt x="171" y="11"/>
                </a:lnTo>
                <a:lnTo>
                  <a:pt x="149" y="3"/>
                </a:lnTo>
                <a:lnTo>
                  <a:pt x="123" y="0"/>
                </a:lnTo>
                <a:lnTo>
                  <a:pt x="97" y="3"/>
                </a:lnTo>
                <a:lnTo>
                  <a:pt x="74" y="11"/>
                </a:lnTo>
                <a:lnTo>
                  <a:pt x="56" y="22"/>
                </a:lnTo>
                <a:lnTo>
                  <a:pt x="37" y="37"/>
                </a:lnTo>
                <a:lnTo>
                  <a:pt x="22" y="55"/>
                </a:lnTo>
                <a:lnTo>
                  <a:pt x="11" y="74"/>
                </a:lnTo>
                <a:lnTo>
                  <a:pt x="4" y="96"/>
                </a:lnTo>
                <a:lnTo>
                  <a:pt x="0" y="122"/>
                </a:lnTo>
                <a:lnTo>
                  <a:pt x="4" y="148"/>
                </a:lnTo>
                <a:lnTo>
                  <a:pt x="11" y="170"/>
                </a:lnTo>
                <a:lnTo>
                  <a:pt x="22" y="189"/>
                </a:lnTo>
                <a:lnTo>
                  <a:pt x="37" y="208"/>
                </a:lnTo>
                <a:lnTo>
                  <a:pt x="56" y="222"/>
                </a:lnTo>
                <a:lnTo>
                  <a:pt x="74" y="233"/>
                </a:lnTo>
                <a:lnTo>
                  <a:pt x="97" y="241"/>
                </a:lnTo>
                <a:lnTo>
                  <a:pt x="123" y="245"/>
                </a:lnTo>
                <a:lnTo>
                  <a:pt x="149" y="241"/>
                </a:lnTo>
                <a:lnTo>
                  <a:pt x="171" y="233"/>
                </a:lnTo>
                <a:lnTo>
                  <a:pt x="190" y="222"/>
                </a:lnTo>
                <a:lnTo>
                  <a:pt x="208" y="208"/>
                </a:lnTo>
                <a:lnTo>
                  <a:pt x="223" y="189"/>
                </a:lnTo>
                <a:lnTo>
                  <a:pt x="234" y="170"/>
                </a:lnTo>
                <a:lnTo>
                  <a:pt x="242" y="148"/>
                </a:lnTo>
                <a:lnTo>
                  <a:pt x="246" y="1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36" name="Freeform 56"/>
          <p:cNvSpPr>
            <a:spLocks/>
          </p:cNvSpPr>
          <p:nvPr/>
        </p:nvSpPr>
        <p:spPr bwMode="auto">
          <a:xfrm>
            <a:off x="1820863" y="2935288"/>
            <a:ext cx="160337" cy="111125"/>
          </a:xfrm>
          <a:custGeom>
            <a:avLst/>
            <a:gdLst>
              <a:gd name="T0" fmla="*/ 2147483647 w 101"/>
              <a:gd name="T1" fmla="*/ 2147483647 h 70"/>
              <a:gd name="T2" fmla="*/ 2147483647 w 101"/>
              <a:gd name="T3" fmla="*/ 2147483647 h 70"/>
              <a:gd name="T4" fmla="*/ 2147483647 w 101"/>
              <a:gd name="T5" fmla="*/ 2147483647 h 70"/>
              <a:gd name="T6" fmla="*/ 0 w 101"/>
              <a:gd name="T7" fmla="*/ 0 h 70"/>
              <a:gd name="T8" fmla="*/ 2147483647 w 101"/>
              <a:gd name="T9" fmla="*/ 2147483647 h 70"/>
              <a:gd name="T10" fmla="*/ 0 60000 65536"/>
              <a:gd name="T11" fmla="*/ 0 60000 65536"/>
              <a:gd name="T12" fmla="*/ 0 60000 65536"/>
              <a:gd name="T13" fmla="*/ 0 60000 65536"/>
              <a:gd name="T14" fmla="*/ 0 60000 65536"/>
              <a:gd name="T15" fmla="*/ 0 w 101"/>
              <a:gd name="T16" fmla="*/ 0 h 70"/>
              <a:gd name="T17" fmla="*/ 101 w 101"/>
              <a:gd name="T18" fmla="*/ 70 h 70"/>
            </a:gdLst>
            <a:ahLst/>
            <a:cxnLst>
              <a:cxn ang="T10">
                <a:pos x="T0" y="T1"/>
              </a:cxn>
              <a:cxn ang="T11">
                <a:pos x="T2" y="T3"/>
              </a:cxn>
              <a:cxn ang="T12">
                <a:pos x="T4" y="T5"/>
              </a:cxn>
              <a:cxn ang="T13">
                <a:pos x="T6" y="T7"/>
              </a:cxn>
              <a:cxn ang="T14">
                <a:pos x="T8" y="T9"/>
              </a:cxn>
            </a:cxnLst>
            <a:rect l="T15" t="T16" r="T17" b="T18"/>
            <a:pathLst>
              <a:path w="101" h="70">
                <a:moveTo>
                  <a:pt x="11" y="33"/>
                </a:moveTo>
                <a:lnTo>
                  <a:pt x="22" y="70"/>
                </a:lnTo>
                <a:lnTo>
                  <a:pt x="101" y="3"/>
                </a:lnTo>
                <a:lnTo>
                  <a:pt x="0" y="0"/>
                </a:lnTo>
                <a:lnTo>
                  <a:pt x="1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37" name="Line 57"/>
          <p:cNvSpPr>
            <a:spLocks noChangeShapeType="1"/>
          </p:cNvSpPr>
          <p:nvPr/>
        </p:nvSpPr>
        <p:spPr bwMode="auto">
          <a:xfrm flipH="1">
            <a:off x="1217613" y="2987675"/>
            <a:ext cx="620712" cy="212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38" name="Freeform 58"/>
          <p:cNvSpPr>
            <a:spLocks/>
          </p:cNvSpPr>
          <p:nvPr/>
        </p:nvSpPr>
        <p:spPr bwMode="auto">
          <a:xfrm>
            <a:off x="1898650" y="4389438"/>
            <a:ext cx="123825" cy="153987"/>
          </a:xfrm>
          <a:custGeom>
            <a:avLst/>
            <a:gdLst>
              <a:gd name="T0" fmla="*/ 2147483647 w 78"/>
              <a:gd name="T1" fmla="*/ 2147483647 h 97"/>
              <a:gd name="T2" fmla="*/ 0 w 78"/>
              <a:gd name="T3" fmla="*/ 2147483647 h 97"/>
              <a:gd name="T4" fmla="*/ 2147483647 w 78"/>
              <a:gd name="T5" fmla="*/ 2147483647 h 97"/>
              <a:gd name="T6" fmla="*/ 2147483647 w 78"/>
              <a:gd name="T7" fmla="*/ 0 h 97"/>
              <a:gd name="T8" fmla="*/ 2147483647 w 78"/>
              <a:gd name="T9" fmla="*/ 2147483647 h 97"/>
              <a:gd name="T10" fmla="*/ 0 60000 65536"/>
              <a:gd name="T11" fmla="*/ 0 60000 65536"/>
              <a:gd name="T12" fmla="*/ 0 60000 65536"/>
              <a:gd name="T13" fmla="*/ 0 60000 65536"/>
              <a:gd name="T14" fmla="*/ 0 60000 65536"/>
              <a:gd name="T15" fmla="*/ 0 w 78"/>
              <a:gd name="T16" fmla="*/ 0 h 97"/>
              <a:gd name="T17" fmla="*/ 78 w 78"/>
              <a:gd name="T18" fmla="*/ 97 h 97"/>
            </a:gdLst>
            <a:ahLst/>
            <a:cxnLst>
              <a:cxn ang="T10">
                <a:pos x="T0" y="T1"/>
              </a:cxn>
              <a:cxn ang="T11">
                <a:pos x="T2" y="T3"/>
              </a:cxn>
              <a:cxn ang="T12">
                <a:pos x="T4" y="T5"/>
              </a:cxn>
              <a:cxn ang="T13">
                <a:pos x="T6" y="T7"/>
              </a:cxn>
              <a:cxn ang="T14">
                <a:pos x="T8" y="T9"/>
              </a:cxn>
            </a:cxnLst>
            <a:rect l="T15" t="T16" r="T17" b="T18"/>
            <a:pathLst>
              <a:path w="78" h="97">
                <a:moveTo>
                  <a:pt x="29" y="19"/>
                </a:moveTo>
                <a:lnTo>
                  <a:pt x="0" y="41"/>
                </a:lnTo>
                <a:lnTo>
                  <a:pt x="78" y="97"/>
                </a:lnTo>
                <a:lnTo>
                  <a:pt x="59" y="0"/>
                </a:lnTo>
                <a:lnTo>
                  <a:pt x="2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39" name="Line 59"/>
          <p:cNvSpPr>
            <a:spLocks noChangeShapeType="1"/>
          </p:cNvSpPr>
          <p:nvPr/>
        </p:nvSpPr>
        <p:spPr bwMode="auto">
          <a:xfrm flipH="1" flipV="1">
            <a:off x="1230313" y="3287713"/>
            <a:ext cx="714375" cy="11318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40" name="Freeform 60"/>
          <p:cNvSpPr>
            <a:spLocks/>
          </p:cNvSpPr>
          <p:nvPr/>
        </p:nvSpPr>
        <p:spPr bwMode="auto">
          <a:xfrm>
            <a:off x="1898650" y="3052763"/>
            <a:ext cx="134938" cy="152400"/>
          </a:xfrm>
          <a:custGeom>
            <a:avLst/>
            <a:gdLst>
              <a:gd name="T0" fmla="*/ 2147483647 w 85"/>
              <a:gd name="T1" fmla="*/ 2147483647 h 96"/>
              <a:gd name="T2" fmla="*/ 2147483647 w 85"/>
              <a:gd name="T3" fmla="*/ 2147483647 h 96"/>
              <a:gd name="T4" fmla="*/ 2147483647 w 85"/>
              <a:gd name="T5" fmla="*/ 0 h 96"/>
              <a:gd name="T6" fmla="*/ 0 w 85"/>
              <a:gd name="T7" fmla="*/ 2147483647 h 96"/>
              <a:gd name="T8" fmla="*/ 2147483647 w 85"/>
              <a:gd name="T9" fmla="*/ 2147483647 h 96"/>
              <a:gd name="T10" fmla="*/ 0 60000 65536"/>
              <a:gd name="T11" fmla="*/ 0 60000 65536"/>
              <a:gd name="T12" fmla="*/ 0 60000 65536"/>
              <a:gd name="T13" fmla="*/ 0 60000 65536"/>
              <a:gd name="T14" fmla="*/ 0 60000 65536"/>
              <a:gd name="T15" fmla="*/ 0 w 85"/>
              <a:gd name="T16" fmla="*/ 0 h 96"/>
              <a:gd name="T17" fmla="*/ 85 w 85"/>
              <a:gd name="T18" fmla="*/ 96 h 96"/>
            </a:gdLst>
            <a:ahLst/>
            <a:cxnLst>
              <a:cxn ang="T10">
                <a:pos x="T0" y="T1"/>
              </a:cxn>
              <a:cxn ang="T11">
                <a:pos x="T2" y="T3"/>
              </a:cxn>
              <a:cxn ang="T12">
                <a:pos x="T4" y="T5"/>
              </a:cxn>
              <a:cxn ang="T13">
                <a:pos x="T6" y="T7"/>
              </a:cxn>
              <a:cxn ang="T14">
                <a:pos x="T8" y="T9"/>
              </a:cxn>
            </a:cxnLst>
            <a:rect l="T15" t="T16" r="T17" b="T18"/>
            <a:pathLst>
              <a:path w="85" h="96">
                <a:moveTo>
                  <a:pt x="29" y="74"/>
                </a:moveTo>
                <a:lnTo>
                  <a:pt x="59" y="96"/>
                </a:lnTo>
                <a:lnTo>
                  <a:pt x="85" y="0"/>
                </a:lnTo>
                <a:lnTo>
                  <a:pt x="0" y="52"/>
                </a:lnTo>
                <a:lnTo>
                  <a:pt x="2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41" name="Line 61"/>
          <p:cNvSpPr>
            <a:spLocks noChangeShapeType="1"/>
          </p:cNvSpPr>
          <p:nvPr/>
        </p:nvSpPr>
        <p:spPr bwMode="auto">
          <a:xfrm flipH="1">
            <a:off x="1230313" y="3170238"/>
            <a:ext cx="714375" cy="9128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42" name="Freeform 62"/>
          <p:cNvSpPr>
            <a:spLocks/>
          </p:cNvSpPr>
          <p:nvPr/>
        </p:nvSpPr>
        <p:spPr bwMode="auto">
          <a:xfrm>
            <a:off x="1797050" y="4483100"/>
            <a:ext cx="160338" cy="130175"/>
          </a:xfrm>
          <a:custGeom>
            <a:avLst/>
            <a:gdLst>
              <a:gd name="T0" fmla="*/ 2147483647 w 101"/>
              <a:gd name="T1" fmla="*/ 2147483647 h 82"/>
              <a:gd name="T2" fmla="*/ 0 w 101"/>
              <a:gd name="T3" fmla="*/ 2147483647 h 82"/>
              <a:gd name="T4" fmla="*/ 2147483647 w 101"/>
              <a:gd name="T5" fmla="*/ 2147483647 h 82"/>
              <a:gd name="T6" fmla="*/ 2147483647 w 101"/>
              <a:gd name="T7" fmla="*/ 0 h 82"/>
              <a:gd name="T8" fmla="*/ 2147483647 w 101"/>
              <a:gd name="T9" fmla="*/ 2147483647 h 82"/>
              <a:gd name="T10" fmla="*/ 0 60000 65536"/>
              <a:gd name="T11" fmla="*/ 0 60000 65536"/>
              <a:gd name="T12" fmla="*/ 0 60000 65536"/>
              <a:gd name="T13" fmla="*/ 0 60000 65536"/>
              <a:gd name="T14" fmla="*/ 0 60000 65536"/>
              <a:gd name="T15" fmla="*/ 0 w 101"/>
              <a:gd name="T16" fmla="*/ 0 h 82"/>
              <a:gd name="T17" fmla="*/ 101 w 101"/>
              <a:gd name="T18" fmla="*/ 82 h 82"/>
            </a:gdLst>
            <a:ahLst/>
            <a:cxnLst>
              <a:cxn ang="T10">
                <a:pos x="T0" y="T1"/>
              </a:cxn>
              <a:cxn ang="T11">
                <a:pos x="T2" y="T3"/>
              </a:cxn>
              <a:cxn ang="T12">
                <a:pos x="T4" y="T5"/>
              </a:cxn>
              <a:cxn ang="T13">
                <a:pos x="T6" y="T7"/>
              </a:cxn>
              <a:cxn ang="T14">
                <a:pos x="T8" y="T9"/>
              </a:cxn>
            </a:cxnLst>
            <a:rect l="T15" t="T16" r="T17" b="T18"/>
            <a:pathLst>
              <a:path w="101" h="82">
                <a:moveTo>
                  <a:pt x="23" y="34"/>
                </a:moveTo>
                <a:lnTo>
                  <a:pt x="0" y="64"/>
                </a:lnTo>
                <a:lnTo>
                  <a:pt x="101" y="82"/>
                </a:lnTo>
                <a:lnTo>
                  <a:pt x="41" y="0"/>
                </a:lnTo>
                <a:lnTo>
                  <a:pt x="2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43" name="Line 63"/>
          <p:cNvSpPr>
            <a:spLocks noChangeShapeType="1"/>
          </p:cNvSpPr>
          <p:nvPr/>
        </p:nvSpPr>
        <p:spPr bwMode="auto">
          <a:xfrm flipH="1" flipV="1">
            <a:off x="1217613" y="4159250"/>
            <a:ext cx="615950" cy="3778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44" name="Freeform 76"/>
          <p:cNvSpPr>
            <a:spLocks/>
          </p:cNvSpPr>
          <p:nvPr/>
        </p:nvSpPr>
        <p:spPr bwMode="auto">
          <a:xfrm>
            <a:off x="679450" y="3205163"/>
            <a:ext cx="112713" cy="112712"/>
          </a:xfrm>
          <a:custGeom>
            <a:avLst/>
            <a:gdLst>
              <a:gd name="T0" fmla="*/ 0 w 71"/>
              <a:gd name="T1" fmla="*/ 0 h 71"/>
              <a:gd name="T2" fmla="*/ 0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0 w 71"/>
              <a:gd name="T15" fmla="*/ 2147483647 h 71"/>
              <a:gd name="T16" fmla="*/ 0 w 71"/>
              <a:gd name="T17" fmla="*/ 2147483647 h 71"/>
              <a:gd name="T18" fmla="*/ 2147483647 w 71"/>
              <a:gd name="T19" fmla="*/ 2147483647 h 71"/>
              <a:gd name="T20" fmla="*/ 2147483647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2147483647 h 71"/>
              <a:gd name="T32" fmla="*/ 2147483647 w 71"/>
              <a:gd name="T33" fmla="*/ 2147483647 h 71"/>
              <a:gd name="T34" fmla="*/ 2147483647 w 71"/>
              <a:gd name="T35" fmla="*/ 2147483647 h 71"/>
              <a:gd name="T36" fmla="*/ 2147483647 w 71"/>
              <a:gd name="T37" fmla="*/ 2147483647 h 71"/>
              <a:gd name="T38" fmla="*/ 2147483647 w 71"/>
              <a:gd name="T39" fmla="*/ 2147483647 h 71"/>
              <a:gd name="T40" fmla="*/ 2147483647 w 71"/>
              <a:gd name="T41" fmla="*/ 2147483647 h 71"/>
              <a:gd name="T42" fmla="*/ 2147483647 w 71"/>
              <a:gd name="T43" fmla="*/ 2147483647 h 71"/>
              <a:gd name="T44" fmla="*/ 2147483647 w 71"/>
              <a:gd name="T45" fmla="*/ 2147483647 h 71"/>
              <a:gd name="T46" fmla="*/ 2147483647 w 71"/>
              <a:gd name="T47" fmla="*/ 2147483647 h 71"/>
              <a:gd name="T48" fmla="*/ 2147483647 w 71"/>
              <a:gd name="T49" fmla="*/ 2147483647 h 71"/>
              <a:gd name="T50" fmla="*/ 2147483647 w 71"/>
              <a:gd name="T51" fmla="*/ 2147483647 h 71"/>
              <a:gd name="T52" fmla="*/ 2147483647 w 71"/>
              <a:gd name="T53" fmla="*/ 2147483647 h 71"/>
              <a:gd name="T54" fmla="*/ 2147483647 w 71"/>
              <a:gd name="T55" fmla="*/ 2147483647 h 71"/>
              <a:gd name="T56" fmla="*/ 2147483647 w 71"/>
              <a:gd name="T57" fmla="*/ 2147483647 h 71"/>
              <a:gd name="T58" fmla="*/ 2147483647 w 71"/>
              <a:gd name="T59" fmla="*/ 2147483647 h 71"/>
              <a:gd name="T60" fmla="*/ 2147483647 w 71"/>
              <a:gd name="T61" fmla="*/ 2147483647 h 71"/>
              <a:gd name="T62" fmla="*/ 2147483647 w 71"/>
              <a:gd name="T63" fmla="*/ 0 h 71"/>
              <a:gd name="T64" fmla="*/ 2147483647 w 71"/>
              <a:gd name="T65" fmla="*/ 0 h 71"/>
              <a:gd name="T66" fmla="*/ 2147483647 w 71"/>
              <a:gd name="T67" fmla="*/ 2147483647 h 71"/>
              <a:gd name="T68" fmla="*/ 2147483647 w 71"/>
              <a:gd name="T69" fmla="*/ 2147483647 h 71"/>
              <a:gd name="T70" fmla="*/ 2147483647 w 71"/>
              <a:gd name="T71" fmla="*/ 2147483647 h 71"/>
              <a:gd name="T72" fmla="*/ 2147483647 w 71"/>
              <a:gd name="T73" fmla="*/ 2147483647 h 71"/>
              <a:gd name="T74" fmla="*/ 2147483647 w 71"/>
              <a:gd name="T75" fmla="*/ 2147483647 h 71"/>
              <a:gd name="T76" fmla="*/ 2147483647 w 71"/>
              <a:gd name="T77" fmla="*/ 2147483647 h 71"/>
              <a:gd name="T78" fmla="*/ 2147483647 w 71"/>
              <a:gd name="T79" fmla="*/ 2147483647 h 71"/>
              <a:gd name="T80" fmla="*/ 2147483647 w 71"/>
              <a:gd name="T81" fmla="*/ 2147483647 h 71"/>
              <a:gd name="T82" fmla="*/ 2147483647 w 71"/>
              <a:gd name="T83" fmla="*/ 2147483647 h 71"/>
              <a:gd name="T84" fmla="*/ 2147483647 w 71"/>
              <a:gd name="T85" fmla="*/ 0 h 71"/>
              <a:gd name="T86" fmla="*/ 0 w 71"/>
              <a:gd name="T87" fmla="*/ 0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1"/>
              <a:gd name="T134" fmla="*/ 71 w 71"/>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1">
                <a:moveTo>
                  <a:pt x="0" y="0"/>
                </a:moveTo>
                <a:lnTo>
                  <a:pt x="0" y="4"/>
                </a:lnTo>
                <a:lnTo>
                  <a:pt x="8" y="4"/>
                </a:lnTo>
                <a:lnTo>
                  <a:pt x="15" y="12"/>
                </a:lnTo>
                <a:lnTo>
                  <a:pt x="30" y="34"/>
                </a:lnTo>
                <a:lnTo>
                  <a:pt x="12" y="60"/>
                </a:lnTo>
                <a:lnTo>
                  <a:pt x="8" y="67"/>
                </a:lnTo>
                <a:lnTo>
                  <a:pt x="0" y="67"/>
                </a:lnTo>
                <a:lnTo>
                  <a:pt x="0" y="71"/>
                </a:lnTo>
                <a:lnTo>
                  <a:pt x="23" y="71"/>
                </a:lnTo>
                <a:lnTo>
                  <a:pt x="23" y="67"/>
                </a:lnTo>
                <a:lnTo>
                  <a:pt x="19" y="67"/>
                </a:lnTo>
                <a:lnTo>
                  <a:pt x="15" y="67"/>
                </a:lnTo>
                <a:lnTo>
                  <a:pt x="19" y="60"/>
                </a:lnTo>
                <a:lnTo>
                  <a:pt x="34" y="41"/>
                </a:lnTo>
                <a:lnTo>
                  <a:pt x="45" y="60"/>
                </a:lnTo>
                <a:lnTo>
                  <a:pt x="45" y="63"/>
                </a:lnTo>
                <a:lnTo>
                  <a:pt x="45" y="67"/>
                </a:lnTo>
                <a:lnTo>
                  <a:pt x="41" y="67"/>
                </a:lnTo>
                <a:lnTo>
                  <a:pt x="41" y="71"/>
                </a:lnTo>
                <a:lnTo>
                  <a:pt x="71" y="71"/>
                </a:lnTo>
                <a:lnTo>
                  <a:pt x="71" y="67"/>
                </a:lnTo>
                <a:lnTo>
                  <a:pt x="67" y="67"/>
                </a:lnTo>
                <a:lnTo>
                  <a:pt x="60" y="60"/>
                </a:lnTo>
                <a:lnTo>
                  <a:pt x="41" y="30"/>
                </a:lnTo>
                <a:lnTo>
                  <a:pt x="53" y="12"/>
                </a:lnTo>
                <a:lnTo>
                  <a:pt x="56" y="4"/>
                </a:lnTo>
                <a:lnTo>
                  <a:pt x="64" y="4"/>
                </a:lnTo>
                <a:lnTo>
                  <a:pt x="64" y="0"/>
                </a:lnTo>
                <a:lnTo>
                  <a:pt x="41" y="0"/>
                </a:lnTo>
                <a:lnTo>
                  <a:pt x="41" y="4"/>
                </a:lnTo>
                <a:lnTo>
                  <a:pt x="45" y="4"/>
                </a:lnTo>
                <a:lnTo>
                  <a:pt x="45" y="8"/>
                </a:lnTo>
                <a:lnTo>
                  <a:pt x="45" y="12"/>
                </a:lnTo>
                <a:lnTo>
                  <a:pt x="34" y="23"/>
                </a:lnTo>
                <a:lnTo>
                  <a:pt x="30" y="12"/>
                </a:lnTo>
                <a:lnTo>
                  <a:pt x="27" y="8"/>
                </a:lnTo>
                <a:lnTo>
                  <a:pt x="30" y="4"/>
                </a:lnTo>
                <a:lnTo>
                  <a:pt x="34" y="4"/>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45" name="Freeform 77"/>
          <p:cNvSpPr>
            <a:spLocks/>
          </p:cNvSpPr>
          <p:nvPr/>
        </p:nvSpPr>
        <p:spPr bwMode="auto">
          <a:xfrm>
            <a:off x="822325" y="3259138"/>
            <a:ext cx="52388" cy="128587"/>
          </a:xfrm>
          <a:custGeom>
            <a:avLst/>
            <a:gdLst>
              <a:gd name="T0" fmla="*/ 2147483647 w 33"/>
              <a:gd name="T1" fmla="*/ 0 h 81"/>
              <a:gd name="T2" fmla="*/ 0 w 33"/>
              <a:gd name="T3" fmla="*/ 2147483647 h 81"/>
              <a:gd name="T4" fmla="*/ 0 w 33"/>
              <a:gd name="T5" fmla="*/ 2147483647 h 81"/>
              <a:gd name="T6" fmla="*/ 0 w 33"/>
              <a:gd name="T7" fmla="*/ 2147483647 h 81"/>
              <a:gd name="T8" fmla="*/ 2147483647 w 33"/>
              <a:gd name="T9" fmla="*/ 2147483647 h 81"/>
              <a:gd name="T10" fmla="*/ 2147483647 w 33"/>
              <a:gd name="T11" fmla="*/ 2147483647 h 81"/>
              <a:gd name="T12" fmla="*/ 2147483647 w 33"/>
              <a:gd name="T13" fmla="*/ 2147483647 h 81"/>
              <a:gd name="T14" fmla="*/ 2147483647 w 33"/>
              <a:gd name="T15" fmla="*/ 2147483647 h 81"/>
              <a:gd name="T16" fmla="*/ 2147483647 w 33"/>
              <a:gd name="T17" fmla="*/ 2147483647 h 81"/>
              <a:gd name="T18" fmla="*/ 2147483647 w 33"/>
              <a:gd name="T19" fmla="*/ 2147483647 h 81"/>
              <a:gd name="T20" fmla="*/ 2147483647 w 33"/>
              <a:gd name="T21" fmla="*/ 2147483647 h 81"/>
              <a:gd name="T22" fmla="*/ 0 w 33"/>
              <a:gd name="T23" fmla="*/ 2147483647 h 81"/>
              <a:gd name="T24" fmla="*/ 0 w 33"/>
              <a:gd name="T25" fmla="*/ 2147483647 h 81"/>
              <a:gd name="T26" fmla="*/ 2147483647 w 33"/>
              <a:gd name="T27" fmla="*/ 2147483647 h 81"/>
              <a:gd name="T28" fmla="*/ 2147483647 w 33"/>
              <a:gd name="T29" fmla="*/ 2147483647 h 81"/>
              <a:gd name="T30" fmla="*/ 2147483647 w 33"/>
              <a:gd name="T31" fmla="*/ 2147483647 h 81"/>
              <a:gd name="T32" fmla="*/ 2147483647 w 33"/>
              <a:gd name="T33" fmla="*/ 2147483647 h 81"/>
              <a:gd name="T34" fmla="*/ 2147483647 w 33"/>
              <a:gd name="T35" fmla="*/ 2147483647 h 81"/>
              <a:gd name="T36" fmla="*/ 2147483647 w 33"/>
              <a:gd name="T37" fmla="*/ 0 h 81"/>
              <a:gd name="T38" fmla="*/ 2147483647 w 33"/>
              <a:gd name="T39" fmla="*/ 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81"/>
              <a:gd name="T62" fmla="*/ 33 w 33"/>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81">
                <a:moveTo>
                  <a:pt x="22" y="0"/>
                </a:moveTo>
                <a:lnTo>
                  <a:pt x="0" y="11"/>
                </a:lnTo>
                <a:lnTo>
                  <a:pt x="0" y="15"/>
                </a:lnTo>
                <a:lnTo>
                  <a:pt x="0" y="11"/>
                </a:lnTo>
                <a:lnTo>
                  <a:pt x="7" y="11"/>
                </a:lnTo>
                <a:lnTo>
                  <a:pt x="11" y="11"/>
                </a:lnTo>
                <a:lnTo>
                  <a:pt x="11" y="15"/>
                </a:lnTo>
                <a:lnTo>
                  <a:pt x="11" y="74"/>
                </a:lnTo>
                <a:lnTo>
                  <a:pt x="11" y="78"/>
                </a:lnTo>
                <a:lnTo>
                  <a:pt x="0" y="81"/>
                </a:lnTo>
                <a:lnTo>
                  <a:pt x="33" y="81"/>
                </a:lnTo>
                <a:lnTo>
                  <a:pt x="26" y="81"/>
                </a:lnTo>
                <a:lnTo>
                  <a:pt x="22" y="78"/>
                </a:lnTo>
                <a:lnTo>
                  <a:pt x="22" y="7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46" name="Freeform 78"/>
          <p:cNvSpPr>
            <a:spLocks/>
          </p:cNvSpPr>
          <p:nvPr/>
        </p:nvSpPr>
        <p:spPr bwMode="auto">
          <a:xfrm>
            <a:off x="668338" y="4089400"/>
            <a:ext cx="112712" cy="111125"/>
          </a:xfrm>
          <a:custGeom>
            <a:avLst/>
            <a:gdLst>
              <a:gd name="T0" fmla="*/ 0 w 71"/>
              <a:gd name="T1" fmla="*/ 0 h 70"/>
              <a:gd name="T2" fmla="*/ 0 w 71"/>
              <a:gd name="T3" fmla="*/ 0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0 w 71"/>
              <a:gd name="T15" fmla="*/ 2147483647 h 70"/>
              <a:gd name="T16" fmla="*/ 0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2147483647 h 70"/>
              <a:gd name="T32" fmla="*/ 2147483647 w 71"/>
              <a:gd name="T33" fmla="*/ 2147483647 h 70"/>
              <a:gd name="T34" fmla="*/ 2147483647 w 71"/>
              <a:gd name="T35" fmla="*/ 2147483647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2147483647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0 h 70"/>
              <a:gd name="T62" fmla="*/ 2147483647 w 71"/>
              <a:gd name="T63" fmla="*/ 0 h 70"/>
              <a:gd name="T64" fmla="*/ 2147483647 w 71"/>
              <a:gd name="T65" fmla="*/ 0 h 70"/>
              <a:gd name="T66" fmla="*/ 2147483647 w 71"/>
              <a:gd name="T67" fmla="*/ 0 h 70"/>
              <a:gd name="T68" fmla="*/ 2147483647 w 71"/>
              <a:gd name="T69" fmla="*/ 2147483647 h 70"/>
              <a:gd name="T70" fmla="*/ 2147483647 w 71"/>
              <a:gd name="T71" fmla="*/ 2147483647 h 70"/>
              <a:gd name="T72" fmla="*/ 2147483647 w 71"/>
              <a:gd name="T73" fmla="*/ 2147483647 h 70"/>
              <a:gd name="T74" fmla="*/ 2147483647 w 71"/>
              <a:gd name="T75" fmla="*/ 2147483647 h 70"/>
              <a:gd name="T76" fmla="*/ 2147483647 w 71"/>
              <a:gd name="T77" fmla="*/ 2147483647 h 70"/>
              <a:gd name="T78" fmla="*/ 2147483647 w 71"/>
              <a:gd name="T79" fmla="*/ 2147483647 h 70"/>
              <a:gd name="T80" fmla="*/ 2147483647 w 71"/>
              <a:gd name="T81" fmla="*/ 2147483647 h 70"/>
              <a:gd name="T82" fmla="*/ 2147483647 w 71"/>
              <a:gd name="T83" fmla="*/ 0 h 70"/>
              <a:gd name="T84" fmla="*/ 2147483647 w 71"/>
              <a:gd name="T85" fmla="*/ 0 h 70"/>
              <a:gd name="T86" fmla="*/ 0 w 71"/>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0"/>
              <a:gd name="T134" fmla="*/ 71 w 71"/>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0">
                <a:moveTo>
                  <a:pt x="0" y="0"/>
                </a:moveTo>
                <a:lnTo>
                  <a:pt x="0" y="0"/>
                </a:lnTo>
                <a:lnTo>
                  <a:pt x="7" y="4"/>
                </a:lnTo>
                <a:lnTo>
                  <a:pt x="15" y="11"/>
                </a:lnTo>
                <a:lnTo>
                  <a:pt x="30" y="33"/>
                </a:lnTo>
                <a:lnTo>
                  <a:pt x="11" y="59"/>
                </a:lnTo>
                <a:lnTo>
                  <a:pt x="7" y="63"/>
                </a:lnTo>
                <a:lnTo>
                  <a:pt x="0" y="67"/>
                </a:lnTo>
                <a:lnTo>
                  <a:pt x="0" y="70"/>
                </a:lnTo>
                <a:lnTo>
                  <a:pt x="22" y="70"/>
                </a:lnTo>
                <a:lnTo>
                  <a:pt x="22" y="67"/>
                </a:lnTo>
                <a:lnTo>
                  <a:pt x="19" y="67"/>
                </a:lnTo>
                <a:lnTo>
                  <a:pt x="19" y="63"/>
                </a:lnTo>
                <a:lnTo>
                  <a:pt x="19" y="59"/>
                </a:lnTo>
                <a:lnTo>
                  <a:pt x="19" y="56"/>
                </a:lnTo>
                <a:lnTo>
                  <a:pt x="30" y="37"/>
                </a:lnTo>
                <a:lnTo>
                  <a:pt x="45" y="56"/>
                </a:lnTo>
                <a:lnTo>
                  <a:pt x="45" y="59"/>
                </a:lnTo>
                <a:lnTo>
                  <a:pt x="48" y="63"/>
                </a:lnTo>
                <a:lnTo>
                  <a:pt x="45" y="67"/>
                </a:lnTo>
                <a:lnTo>
                  <a:pt x="41" y="67"/>
                </a:lnTo>
                <a:lnTo>
                  <a:pt x="41" y="70"/>
                </a:lnTo>
                <a:lnTo>
                  <a:pt x="71" y="70"/>
                </a:lnTo>
                <a:lnTo>
                  <a:pt x="71" y="67"/>
                </a:lnTo>
                <a:lnTo>
                  <a:pt x="67" y="63"/>
                </a:lnTo>
                <a:lnTo>
                  <a:pt x="60" y="59"/>
                </a:lnTo>
                <a:lnTo>
                  <a:pt x="41" y="26"/>
                </a:lnTo>
                <a:lnTo>
                  <a:pt x="52" y="7"/>
                </a:lnTo>
                <a:lnTo>
                  <a:pt x="56" y="4"/>
                </a:lnTo>
                <a:lnTo>
                  <a:pt x="63" y="0"/>
                </a:lnTo>
                <a:lnTo>
                  <a:pt x="41" y="0"/>
                </a:lnTo>
                <a:lnTo>
                  <a:pt x="45" y="4"/>
                </a:lnTo>
                <a:lnTo>
                  <a:pt x="45" y="7"/>
                </a:lnTo>
                <a:lnTo>
                  <a:pt x="37" y="22"/>
                </a:lnTo>
                <a:lnTo>
                  <a:pt x="30" y="11"/>
                </a:lnTo>
                <a:lnTo>
                  <a:pt x="26" y="4"/>
                </a:lnTo>
                <a:lnTo>
                  <a:pt x="30" y="4"/>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47" name="Freeform 79"/>
          <p:cNvSpPr>
            <a:spLocks/>
          </p:cNvSpPr>
          <p:nvPr/>
        </p:nvSpPr>
        <p:spPr bwMode="auto">
          <a:xfrm>
            <a:off x="792163" y="4183063"/>
            <a:ext cx="95250" cy="88900"/>
          </a:xfrm>
          <a:custGeom>
            <a:avLst/>
            <a:gdLst>
              <a:gd name="T0" fmla="*/ 2147483647 w 60"/>
              <a:gd name="T1" fmla="*/ 0 h 56"/>
              <a:gd name="T2" fmla="*/ 2147483647 w 60"/>
              <a:gd name="T3" fmla="*/ 0 h 56"/>
              <a:gd name="T4" fmla="*/ 0 w 60"/>
              <a:gd name="T5" fmla="*/ 2147483647 h 56"/>
              <a:gd name="T6" fmla="*/ 0 w 60"/>
              <a:gd name="T7" fmla="*/ 2147483647 h 56"/>
              <a:gd name="T8" fmla="*/ 2147483647 w 60"/>
              <a:gd name="T9" fmla="*/ 2147483647 h 56"/>
              <a:gd name="T10" fmla="*/ 2147483647 w 60"/>
              <a:gd name="T11" fmla="*/ 2147483647 h 56"/>
              <a:gd name="T12" fmla="*/ 2147483647 w 60"/>
              <a:gd name="T13" fmla="*/ 2147483647 h 56"/>
              <a:gd name="T14" fmla="*/ 2147483647 w 60"/>
              <a:gd name="T15" fmla="*/ 2147483647 h 56"/>
              <a:gd name="T16" fmla="*/ 2147483647 w 60"/>
              <a:gd name="T17" fmla="*/ 2147483647 h 56"/>
              <a:gd name="T18" fmla="*/ 0 w 60"/>
              <a:gd name="T19" fmla="*/ 2147483647 h 56"/>
              <a:gd name="T20" fmla="*/ 0 w 60"/>
              <a:gd name="T21" fmla="*/ 2147483647 h 56"/>
              <a:gd name="T22" fmla="*/ 2147483647 w 60"/>
              <a:gd name="T23" fmla="*/ 2147483647 h 56"/>
              <a:gd name="T24" fmla="*/ 2147483647 w 60"/>
              <a:gd name="T25" fmla="*/ 2147483647 h 56"/>
              <a:gd name="T26" fmla="*/ 2147483647 w 60"/>
              <a:gd name="T27" fmla="*/ 2147483647 h 56"/>
              <a:gd name="T28" fmla="*/ 2147483647 w 60"/>
              <a:gd name="T29" fmla="*/ 2147483647 h 56"/>
              <a:gd name="T30" fmla="*/ 2147483647 w 60"/>
              <a:gd name="T31" fmla="*/ 2147483647 h 56"/>
              <a:gd name="T32" fmla="*/ 2147483647 w 60"/>
              <a:gd name="T33" fmla="*/ 2147483647 h 56"/>
              <a:gd name="T34" fmla="*/ 2147483647 w 60"/>
              <a:gd name="T35" fmla="*/ 2147483647 h 56"/>
              <a:gd name="T36" fmla="*/ 2147483647 w 60"/>
              <a:gd name="T37" fmla="*/ 2147483647 h 56"/>
              <a:gd name="T38" fmla="*/ 2147483647 w 60"/>
              <a:gd name="T39" fmla="*/ 2147483647 h 56"/>
              <a:gd name="T40" fmla="*/ 2147483647 w 60"/>
              <a:gd name="T41" fmla="*/ 2147483647 h 56"/>
              <a:gd name="T42" fmla="*/ 2147483647 w 60"/>
              <a:gd name="T43" fmla="*/ 2147483647 h 56"/>
              <a:gd name="T44" fmla="*/ 2147483647 w 60"/>
              <a:gd name="T45" fmla="*/ 2147483647 h 56"/>
              <a:gd name="T46" fmla="*/ 2147483647 w 60"/>
              <a:gd name="T47" fmla="*/ 2147483647 h 56"/>
              <a:gd name="T48" fmla="*/ 2147483647 w 60"/>
              <a:gd name="T49" fmla="*/ 2147483647 h 56"/>
              <a:gd name="T50" fmla="*/ 2147483647 w 60"/>
              <a:gd name="T51" fmla="*/ 2147483647 h 56"/>
              <a:gd name="T52" fmla="*/ 2147483647 w 60"/>
              <a:gd name="T53" fmla="*/ 2147483647 h 56"/>
              <a:gd name="T54" fmla="*/ 2147483647 w 60"/>
              <a:gd name="T55" fmla="*/ 2147483647 h 56"/>
              <a:gd name="T56" fmla="*/ 2147483647 w 60"/>
              <a:gd name="T57" fmla="*/ 2147483647 h 56"/>
              <a:gd name="T58" fmla="*/ 2147483647 w 60"/>
              <a:gd name="T59" fmla="*/ 2147483647 h 56"/>
              <a:gd name="T60" fmla="*/ 2147483647 w 60"/>
              <a:gd name="T61" fmla="*/ 2147483647 h 56"/>
              <a:gd name="T62" fmla="*/ 2147483647 w 60"/>
              <a:gd name="T63" fmla="*/ 0 h 56"/>
              <a:gd name="T64" fmla="*/ 2147483647 w 60"/>
              <a:gd name="T65" fmla="*/ 0 h 56"/>
              <a:gd name="T66" fmla="*/ 2147483647 w 60"/>
              <a:gd name="T67" fmla="*/ 0 h 56"/>
              <a:gd name="T68" fmla="*/ 2147483647 w 60"/>
              <a:gd name="T69" fmla="*/ 2147483647 h 56"/>
              <a:gd name="T70" fmla="*/ 2147483647 w 60"/>
              <a:gd name="T71" fmla="*/ 0 h 56"/>
              <a:gd name="T72" fmla="*/ 2147483647 w 60"/>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56"/>
              <a:gd name="T113" fmla="*/ 60 w 6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56">
                <a:moveTo>
                  <a:pt x="19" y="0"/>
                </a:moveTo>
                <a:lnTo>
                  <a:pt x="15" y="0"/>
                </a:lnTo>
                <a:lnTo>
                  <a:pt x="0" y="4"/>
                </a:lnTo>
                <a:lnTo>
                  <a:pt x="0" y="8"/>
                </a:lnTo>
                <a:lnTo>
                  <a:pt x="4" y="8"/>
                </a:lnTo>
                <a:lnTo>
                  <a:pt x="8" y="8"/>
                </a:lnTo>
                <a:lnTo>
                  <a:pt x="8" y="11"/>
                </a:lnTo>
                <a:lnTo>
                  <a:pt x="8" y="49"/>
                </a:lnTo>
                <a:lnTo>
                  <a:pt x="8" y="52"/>
                </a:lnTo>
                <a:lnTo>
                  <a:pt x="0" y="56"/>
                </a:lnTo>
                <a:lnTo>
                  <a:pt x="26" y="56"/>
                </a:lnTo>
                <a:lnTo>
                  <a:pt x="19" y="52"/>
                </a:lnTo>
                <a:lnTo>
                  <a:pt x="19" y="49"/>
                </a:lnTo>
                <a:lnTo>
                  <a:pt x="19" y="15"/>
                </a:lnTo>
                <a:lnTo>
                  <a:pt x="26" y="8"/>
                </a:lnTo>
                <a:lnTo>
                  <a:pt x="30" y="4"/>
                </a:lnTo>
                <a:lnTo>
                  <a:pt x="37" y="8"/>
                </a:lnTo>
                <a:lnTo>
                  <a:pt x="41" y="15"/>
                </a:lnTo>
                <a:lnTo>
                  <a:pt x="41" y="45"/>
                </a:lnTo>
                <a:lnTo>
                  <a:pt x="37" y="52"/>
                </a:lnTo>
                <a:lnTo>
                  <a:pt x="34" y="56"/>
                </a:lnTo>
                <a:lnTo>
                  <a:pt x="60" y="56"/>
                </a:lnTo>
                <a:lnTo>
                  <a:pt x="52" y="52"/>
                </a:lnTo>
                <a:lnTo>
                  <a:pt x="52" y="45"/>
                </a:lnTo>
                <a:lnTo>
                  <a:pt x="52" y="15"/>
                </a:lnTo>
                <a:lnTo>
                  <a:pt x="49" y="8"/>
                </a:lnTo>
                <a:lnTo>
                  <a:pt x="49" y="4"/>
                </a:lnTo>
                <a:lnTo>
                  <a:pt x="41" y="0"/>
                </a:lnTo>
                <a:lnTo>
                  <a:pt x="37" y="0"/>
                </a:lnTo>
                <a:lnTo>
                  <a:pt x="30" y="0"/>
                </a:lnTo>
                <a:lnTo>
                  <a:pt x="19" y="8"/>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48" name="Freeform 100"/>
          <p:cNvSpPr>
            <a:spLocks/>
          </p:cNvSpPr>
          <p:nvPr/>
        </p:nvSpPr>
        <p:spPr bwMode="auto">
          <a:xfrm>
            <a:off x="1384300" y="2381250"/>
            <a:ext cx="58738" cy="171450"/>
          </a:xfrm>
          <a:custGeom>
            <a:avLst/>
            <a:gdLst>
              <a:gd name="T0" fmla="*/ 2147483647 w 37"/>
              <a:gd name="T1" fmla="*/ 0 h 108"/>
              <a:gd name="T2" fmla="*/ 0 w 37"/>
              <a:gd name="T3" fmla="*/ 2147483647 h 108"/>
              <a:gd name="T4" fmla="*/ 0 w 37"/>
              <a:gd name="T5" fmla="*/ 2147483647 h 108"/>
              <a:gd name="T6" fmla="*/ 2147483647 w 37"/>
              <a:gd name="T7" fmla="*/ 2147483647 h 108"/>
              <a:gd name="T8" fmla="*/ 2147483647 w 37"/>
              <a:gd name="T9" fmla="*/ 2147483647 h 108"/>
              <a:gd name="T10" fmla="*/ 2147483647 w 37"/>
              <a:gd name="T11" fmla="*/ 2147483647 h 108"/>
              <a:gd name="T12" fmla="*/ 2147483647 w 37"/>
              <a:gd name="T13" fmla="*/ 2147483647 h 108"/>
              <a:gd name="T14" fmla="*/ 2147483647 w 37"/>
              <a:gd name="T15" fmla="*/ 2147483647 h 108"/>
              <a:gd name="T16" fmla="*/ 2147483647 w 37"/>
              <a:gd name="T17" fmla="*/ 2147483647 h 108"/>
              <a:gd name="T18" fmla="*/ 2147483647 w 37"/>
              <a:gd name="T19" fmla="*/ 2147483647 h 108"/>
              <a:gd name="T20" fmla="*/ 0 w 37"/>
              <a:gd name="T21" fmla="*/ 2147483647 h 108"/>
              <a:gd name="T22" fmla="*/ 0 w 37"/>
              <a:gd name="T23" fmla="*/ 2147483647 h 108"/>
              <a:gd name="T24" fmla="*/ 2147483647 w 37"/>
              <a:gd name="T25" fmla="*/ 2147483647 h 108"/>
              <a:gd name="T26" fmla="*/ 2147483647 w 37"/>
              <a:gd name="T27" fmla="*/ 2147483647 h 108"/>
              <a:gd name="T28" fmla="*/ 2147483647 w 37"/>
              <a:gd name="T29" fmla="*/ 2147483647 h 108"/>
              <a:gd name="T30" fmla="*/ 2147483647 w 37"/>
              <a:gd name="T31" fmla="*/ 2147483647 h 108"/>
              <a:gd name="T32" fmla="*/ 2147483647 w 37"/>
              <a:gd name="T33" fmla="*/ 2147483647 h 108"/>
              <a:gd name="T34" fmla="*/ 2147483647 w 37"/>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08"/>
              <a:gd name="T56" fmla="*/ 37 w 37"/>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08">
                <a:moveTo>
                  <a:pt x="26" y="0"/>
                </a:moveTo>
                <a:lnTo>
                  <a:pt x="0" y="7"/>
                </a:lnTo>
                <a:lnTo>
                  <a:pt x="3" y="7"/>
                </a:lnTo>
                <a:lnTo>
                  <a:pt x="11" y="11"/>
                </a:lnTo>
                <a:lnTo>
                  <a:pt x="11" y="15"/>
                </a:lnTo>
                <a:lnTo>
                  <a:pt x="11" y="96"/>
                </a:lnTo>
                <a:lnTo>
                  <a:pt x="7" y="100"/>
                </a:lnTo>
                <a:lnTo>
                  <a:pt x="0" y="104"/>
                </a:lnTo>
                <a:lnTo>
                  <a:pt x="0" y="108"/>
                </a:lnTo>
                <a:lnTo>
                  <a:pt x="37" y="108"/>
                </a:lnTo>
                <a:lnTo>
                  <a:pt x="37" y="104"/>
                </a:lnTo>
                <a:lnTo>
                  <a:pt x="26" y="100"/>
                </a:lnTo>
                <a:lnTo>
                  <a:pt x="26" y="96"/>
                </a:lnTo>
                <a:lnTo>
                  <a:pt x="26" y="9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49" name="Freeform 101"/>
          <p:cNvSpPr>
            <a:spLocks noEditPoints="1"/>
          </p:cNvSpPr>
          <p:nvPr/>
        </p:nvSpPr>
        <p:spPr bwMode="auto">
          <a:xfrm>
            <a:off x="1454150" y="2381250"/>
            <a:ext cx="58738" cy="171450"/>
          </a:xfrm>
          <a:custGeom>
            <a:avLst/>
            <a:gdLst>
              <a:gd name="T0" fmla="*/ 2147483647 w 37"/>
              <a:gd name="T1" fmla="*/ 0 h 108"/>
              <a:gd name="T2" fmla="*/ 2147483647 w 37"/>
              <a:gd name="T3" fmla="*/ 2147483647 h 108"/>
              <a:gd name="T4" fmla="*/ 2147483647 w 37"/>
              <a:gd name="T5" fmla="*/ 2147483647 h 108"/>
              <a:gd name="T6" fmla="*/ 2147483647 w 37"/>
              <a:gd name="T7" fmla="*/ 2147483647 h 108"/>
              <a:gd name="T8" fmla="*/ 2147483647 w 37"/>
              <a:gd name="T9" fmla="*/ 2147483647 h 108"/>
              <a:gd name="T10" fmla="*/ 2147483647 w 37"/>
              <a:gd name="T11" fmla="*/ 2147483647 h 108"/>
              <a:gd name="T12" fmla="*/ 2147483647 w 37"/>
              <a:gd name="T13" fmla="*/ 2147483647 h 108"/>
              <a:gd name="T14" fmla="*/ 2147483647 w 37"/>
              <a:gd name="T15" fmla="*/ 2147483647 h 108"/>
              <a:gd name="T16" fmla="*/ 2147483647 w 37"/>
              <a:gd name="T17" fmla="*/ 0 h 108"/>
              <a:gd name="T18" fmla="*/ 2147483647 w 37"/>
              <a:gd name="T19" fmla="*/ 2147483647 h 108"/>
              <a:gd name="T20" fmla="*/ 2147483647 w 37"/>
              <a:gd name="T21" fmla="*/ 2147483647 h 108"/>
              <a:gd name="T22" fmla="*/ 2147483647 w 37"/>
              <a:gd name="T23" fmla="*/ 2147483647 h 108"/>
              <a:gd name="T24" fmla="*/ 2147483647 w 37"/>
              <a:gd name="T25" fmla="*/ 2147483647 h 108"/>
              <a:gd name="T26" fmla="*/ 0 w 37"/>
              <a:gd name="T27" fmla="*/ 2147483647 h 108"/>
              <a:gd name="T28" fmla="*/ 0 w 37"/>
              <a:gd name="T29" fmla="*/ 2147483647 h 108"/>
              <a:gd name="T30" fmla="*/ 2147483647 w 37"/>
              <a:gd name="T31" fmla="*/ 2147483647 h 108"/>
              <a:gd name="T32" fmla="*/ 2147483647 w 37"/>
              <a:gd name="T33" fmla="*/ 2147483647 h 108"/>
              <a:gd name="T34" fmla="*/ 2147483647 w 37"/>
              <a:gd name="T35" fmla="*/ 2147483647 h 108"/>
              <a:gd name="T36" fmla="*/ 2147483647 w 37"/>
              <a:gd name="T37" fmla="*/ 2147483647 h 108"/>
              <a:gd name="T38" fmla="*/ 2147483647 w 37"/>
              <a:gd name="T39" fmla="*/ 2147483647 h 108"/>
              <a:gd name="T40" fmla="*/ 2147483647 w 37"/>
              <a:gd name="T41" fmla="*/ 2147483647 h 108"/>
              <a:gd name="T42" fmla="*/ 2147483647 w 37"/>
              <a:gd name="T43" fmla="*/ 2147483647 h 108"/>
              <a:gd name="T44" fmla="*/ 0 w 37"/>
              <a:gd name="T45" fmla="*/ 2147483647 h 108"/>
              <a:gd name="T46" fmla="*/ 0 w 37"/>
              <a:gd name="T47" fmla="*/ 2147483647 h 108"/>
              <a:gd name="T48" fmla="*/ 2147483647 w 37"/>
              <a:gd name="T49" fmla="*/ 2147483647 h 108"/>
              <a:gd name="T50" fmla="*/ 2147483647 w 37"/>
              <a:gd name="T51" fmla="*/ 2147483647 h 108"/>
              <a:gd name="T52" fmla="*/ 2147483647 w 37"/>
              <a:gd name="T53" fmla="*/ 2147483647 h 108"/>
              <a:gd name="T54" fmla="*/ 2147483647 w 37"/>
              <a:gd name="T55" fmla="*/ 2147483647 h 108"/>
              <a:gd name="T56" fmla="*/ 2147483647 w 37"/>
              <a:gd name="T57" fmla="*/ 2147483647 h 108"/>
              <a:gd name="T58" fmla="*/ 2147483647 w 37"/>
              <a:gd name="T59" fmla="*/ 2147483647 h 108"/>
              <a:gd name="T60" fmla="*/ 2147483647 w 37"/>
              <a:gd name="T61" fmla="*/ 2147483647 h 1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108"/>
              <a:gd name="T95" fmla="*/ 37 w 37"/>
              <a:gd name="T96" fmla="*/ 108 h 1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108">
                <a:moveTo>
                  <a:pt x="15" y="0"/>
                </a:moveTo>
                <a:lnTo>
                  <a:pt x="11" y="4"/>
                </a:lnTo>
                <a:lnTo>
                  <a:pt x="8" y="7"/>
                </a:lnTo>
                <a:lnTo>
                  <a:pt x="11" y="15"/>
                </a:lnTo>
                <a:lnTo>
                  <a:pt x="15" y="15"/>
                </a:lnTo>
                <a:lnTo>
                  <a:pt x="23" y="15"/>
                </a:lnTo>
                <a:lnTo>
                  <a:pt x="26" y="7"/>
                </a:lnTo>
                <a:lnTo>
                  <a:pt x="23" y="4"/>
                </a:lnTo>
                <a:lnTo>
                  <a:pt x="15" y="0"/>
                </a:lnTo>
                <a:close/>
                <a:moveTo>
                  <a:pt x="23" y="33"/>
                </a:moveTo>
                <a:lnTo>
                  <a:pt x="23" y="37"/>
                </a:lnTo>
                <a:lnTo>
                  <a:pt x="11" y="41"/>
                </a:lnTo>
                <a:lnTo>
                  <a:pt x="8" y="41"/>
                </a:lnTo>
                <a:lnTo>
                  <a:pt x="0" y="45"/>
                </a:lnTo>
                <a:lnTo>
                  <a:pt x="4" y="45"/>
                </a:lnTo>
                <a:lnTo>
                  <a:pt x="11" y="48"/>
                </a:lnTo>
                <a:lnTo>
                  <a:pt x="11" y="52"/>
                </a:lnTo>
                <a:lnTo>
                  <a:pt x="11" y="93"/>
                </a:lnTo>
                <a:lnTo>
                  <a:pt x="11" y="96"/>
                </a:lnTo>
                <a:lnTo>
                  <a:pt x="8" y="100"/>
                </a:lnTo>
                <a:lnTo>
                  <a:pt x="4" y="104"/>
                </a:lnTo>
                <a:lnTo>
                  <a:pt x="0" y="104"/>
                </a:lnTo>
                <a:lnTo>
                  <a:pt x="0" y="108"/>
                </a:lnTo>
                <a:lnTo>
                  <a:pt x="37" y="108"/>
                </a:lnTo>
                <a:lnTo>
                  <a:pt x="37" y="104"/>
                </a:lnTo>
                <a:lnTo>
                  <a:pt x="26" y="100"/>
                </a:lnTo>
                <a:lnTo>
                  <a:pt x="26" y="96"/>
                </a:lnTo>
                <a:lnTo>
                  <a:pt x="26" y="93"/>
                </a:lnTo>
                <a:lnTo>
                  <a:pt x="26" y="33"/>
                </a:lnTo>
                <a:lnTo>
                  <a:pt x="2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0" name="Freeform 102"/>
          <p:cNvSpPr>
            <a:spLocks/>
          </p:cNvSpPr>
          <p:nvPr/>
        </p:nvSpPr>
        <p:spPr bwMode="auto">
          <a:xfrm>
            <a:off x="1525588" y="2433638"/>
            <a:ext cx="112712" cy="119062"/>
          </a:xfrm>
          <a:custGeom>
            <a:avLst/>
            <a:gdLst>
              <a:gd name="T0" fmla="*/ 2147483647 w 71"/>
              <a:gd name="T1" fmla="*/ 0 h 75"/>
              <a:gd name="T2" fmla="*/ 2147483647 w 71"/>
              <a:gd name="T3" fmla="*/ 2147483647 h 75"/>
              <a:gd name="T4" fmla="*/ 0 w 71"/>
              <a:gd name="T5" fmla="*/ 2147483647 h 75"/>
              <a:gd name="T6" fmla="*/ 0 w 71"/>
              <a:gd name="T7" fmla="*/ 2147483647 h 75"/>
              <a:gd name="T8" fmla="*/ 2147483647 w 71"/>
              <a:gd name="T9" fmla="*/ 2147483647 h 75"/>
              <a:gd name="T10" fmla="*/ 2147483647 w 71"/>
              <a:gd name="T11" fmla="*/ 2147483647 h 75"/>
              <a:gd name="T12" fmla="*/ 2147483647 w 71"/>
              <a:gd name="T13" fmla="*/ 2147483647 h 75"/>
              <a:gd name="T14" fmla="*/ 2147483647 w 71"/>
              <a:gd name="T15" fmla="*/ 2147483647 h 75"/>
              <a:gd name="T16" fmla="*/ 2147483647 w 71"/>
              <a:gd name="T17" fmla="*/ 2147483647 h 75"/>
              <a:gd name="T18" fmla="*/ 0 w 71"/>
              <a:gd name="T19" fmla="*/ 2147483647 h 75"/>
              <a:gd name="T20" fmla="*/ 0 w 71"/>
              <a:gd name="T21" fmla="*/ 2147483647 h 75"/>
              <a:gd name="T22" fmla="*/ 2147483647 w 71"/>
              <a:gd name="T23" fmla="*/ 2147483647 h 75"/>
              <a:gd name="T24" fmla="*/ 2147483647 w 71"/>
              <a:gd name="T25" fmla="*/ 2147483647 h 75"/>
              <a:gd name="T26" fmla="*/ 2147483647 w 71"/>
              <a:gd name="T27" fmla="*/ 2147483647 h 75"/>
              <a:gd name="T28" fmla="*/ 2147483647 w 71"/>
              <a:gd name="T29" fmla="*/ 2147483647 h 75"/>
              <a:gd name="T30" fmla="*/ 2147483647 w 71"/>
              <a:gd name="T31" fmla="*/ 2147483647 h 75"/>
              <a:gd name="T32" fmla="*/ 2147483647 w 71"/>
              <a:gd name="T33" fmla="*/ 2147483647 h 75"/>
              <a:gd name="T34" fmla="*/ 2147483647 w 71"/>
              <a:gd name="T35" fmla="*/ 2147483647 h 75"/>
              <a:gd name="T36" fmla="*/ 2147483647 w 71"/>
              <a:gd name="T37" fmla="*/ 2147483647 h 75"/>
              <a:gd name="T38" fmla="*/ 2147483647 w 71"/>
              <a:gd name="T39" fmla="*/ 2147483647 h 75"/>
              <a:gd name="T40" fmla="*/ 2147483647 w 71"/>
              <a:gd name="T41" fmla="*/ 2147483647 h 75"/>
              <a:gd name="T42" fmla="*/ 2147483647 w 71"/>
              <a:gd name="T43" fmla="*/ 2147483647 h 75"/>
              <a:gd name="T44" fmla="*/ 2147483647 w 71"/>
              <a:gd name="T45" fmla="*/ 2147483647 h 75"/>
              <a:gd name="T46" fmla="*/ 2147483647 w 71"/>
              <a:gd name="T47" fmla="*/ 2147483647 h 75"/>
              <a:gd name="T48" fmla="*/ 2147483647 w 71"/>
              <a:gd name="T49" fmla="*/ 2147483647 h 75"/>
              <a:gd name="T50" fmla="*/ 2147483647 w 71"/>
              <a:gd name="T51" fmla="*/ 2147483647 h 75"/>
              <a:gd name="T52" fmla="*/ 2147483647 w 71"/>
              <a:gd name="T53" fmla="*/ 2147483647 h 75"/>
              <a:gd name="T54" fmla="*/ 2147483647 w 71"/>
              <a:gd name="T55" fmla="*/ 2147483647 h 75"/>
              <a:gd name="T56" fmla="*/ 2147483647 w 71"/>
              <a:gd name="T57" fmla="*/ 2147483647 h 75"/>
              <a:gd name="T58" fmla="*/ 2147483647 w 71"/>
              <a:gd name="T59" fmla="*/ 2147483647 h 75"/>
              <a:gd name="T60" fmla="*/ 2147483647 w 71"/>
              <a:gd name="T61" fmla="*/ 2147483647 h 75"/>
              <a:gd name="T62" fmla="*/ 2147483647 w 71"/>
              <a:gd name="T63" fmla="*/ 2147483647 h 75"/>
              <a:gd name="T64" fmla="*/ 2147483647 w 71"/>
              <a:gd name="T65" fmla="*/ 2147483647 h 75"/>
              <a:gd name="T66" fmla="*/ 2147483647 w 71"/>
              <a:gd name="T67" fmla="*/ 2147483647 h 75"/>
              <a:gd name="T68" fmla="*/ 2147483647 w 71"/>
              <a:gd name="T69" fmla="*/ 0 h 75"/>
              <a:gd name="T70" fmla="*/ 2147483647 w 71"/>
              <a:gd name="T71" fmla="*/ 2147483647 h 75"/>
              <a:gd name="T72" fmla="*/ 2147483647 w 71"/>
              <a:gd name="T73" fmla="*/ 2147483647 h 75"/>
              <a:gd name="T74" fmla="*/ 2147483647 w 71"/>
              <a:gd name="T75" fmla="*/ 0 h 75"/>
              <a:gd name="T76" fmla="*/ 2147483647 w 71"/>
              <a:gd name="T77" fmla="*/ 0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75"/>
              <a:gd name="T119" fmla="*/ 71 w 71"/>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75">
                <a:moveTo>
                  <a:pt x="19" y="0"/>
                </a:moveTo>
                <a:lnTo>
                  <a:pt x="15" y="4"/>
                </a:lnTo>
                <a:lnTo>
                  <a:pt x="0" y="8"/>
                </a:lnTo>
                <a:lnTo>
                  <a:pt x="0" y="12"/>
                </a:lnTo>
                <a:lnTo>
                  <a:pt x="4" y="12"/>
                </a:lnTo>
                <a:lnTo>
                  <a:pt x="7" y="12"/>
                </a:lnTo>
                <a:lnTo>
                  <a:pt x="7" y="19"/>
                </a:lnTo>
                <a:lnTo>
                  <a:pt x="7" y="63"/>
                </a:lnTo>
                <a:lnTo>
                  <a:pt x="7" y="67"/>
                </a:lnTo>
                <a:lnTo>
                  <a:pt x="0" y="71"/>
                </a:lnTo>
                <a:lnTo>
                  <a:pt x="0" y="75"/>
                </a:lnTo>
                <a:lnTo>
                  <a:pt x="33" y="75"/>
                </a:lnTo>
                <a:lnTo>
                  <a:pt x="33" y="71"/>
                </a:lnTo>
                <a:lnTo>
                  <a:pt x="26" y="67"/>
                </a:lnTo>
                <a:lnTo>
                  <a:pt x="22" y="63"/>
                </a:lnTo>
                <a:lnTo>
                  <a:pt x="22" y="19"/>
                </a:lnTo>
                <a:lnTo>
                  <a:pt x="30" y="12"/>
                </a:lnTo>
                <a:lnTo>
                  <a:pt x="37" y="12"/>
                </a:lnTo>
                <a:lnTo>
                  <a:pt x="41" y="12"/>
                </a:lnTo>
                <a:lnTo>
                  <a:pt x="45" y="15"/>
                </a:lnTo>
                <a:lnTo>
                  <a:pt x="48" y="19"/>
                </a:lnTo>
                <a:lnTo>
                  <a:pt x="48" y="23"/>
                </a:lnTo>
                <a:lnTo>
                  <a:pt x="48" y="60"/>
                </a:lnTo>
                <a:lnTo>
                  <a:pt x="48" y="67"/>
                </a:lnTo>
                <a:lnTo>
                  <a:pt x="37" y="71"/>
                </a:lnTo>
                <a:lnTo>
                  <a:pt x="37" y="75"/>
                </a:lnTo>
                <a:lnTo>
                  <a:pt x="71" y="75"/>
                </a:lnTo>
                <a:lnTo>
                  <a:pt x="71" y="71"/>
                </a:lnTo>
                <a:lnTo>
                  <a:pt x="63" y="67"/>
                </a:lnTo>
                <a:lnTo>
                  <a:pt x="60" y="60"/>
                </a:lnTo>
                <a:lnTo>
                  <a:pt x="60" y="23"/>
                </a:lnTo>
                <a:lnTo>
                  <a:pt x="60" y="15"/>
                </a:lnTo>
                <a:lnTo>
                  <a:pt x="56" y="8"/>
                </a:lnTo>
                <a:lnTo>
                  <a:pt x="52" y="4"/>
                </a:lnTo>
                <a:lnTo>
                  <a:pt x="45" y="0"/>
                </a:lnTo>
                <a:lnTo>
                  <a:pt x="33" y="4"/>
                </a:lnTo>
                <a:lnTo>
                  <a:pt x="22" y="15"/>
                </a:lnTo>
                <a:lnTo>
                  <a:pt x="22"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1" name="Freeform 103"/>
          <p:cNvSpPr>
            <a:spLocks/>
          </p:cNvSpPr>
          <p:nvPr/>
        </p:nvSpPr>
        <p:spPr bwMode="auto">
          <a:xfrm>
            <a:off x="1662113" y="2522538"/>
            <a:ext cx="28575" cy="30162"/>
          </a:xfrm>
          <a:custGeom>
            <a:avLst/>
            <a:gdLst>
              <a:gd name="T0" fmla="*/ 2147483647 w 18"/>
              <a:gd name="T1" fmla="*/ 0 h 19"/>
              <a:gd name="T2" fmla="*/ 2147483647 w 18"/>
              <a:gd name="T3" fmla="*/ 2147483647 h 19"/>
              <a:gd name="T4" fmla="*/ 0 w 18"/>
              <a:gd name="T5" fmla="*/ 2147483647 h 19"/>
              <a:gd name="T6" fmla="*/ 2147483647 w 18"/>
              <a:gd name="T7" fmla="*/ 2147483647 h 19"/>
              <a:gd name="T8" fmla="*/ 2147483647 w 18"/>
              <a:gd name="T9" fmla="*/ 2147483647 h 19"/>
              <a:gd name="T10" fmla="*/ 2147483647 w 18"/>
              <a:gd name="T11" fmla="*/ 2147483647 h 19"/>
              <a:gd name="T12" fmla="*/ 2147483647 w 18"/>
              <a:gd name="T13" fmla="*/ 2147483647 h 19"/>
              <a:gd name="T14" fmla="*/ 2147483647 w 18"/>
              <a:gd name="T15" fmla="*/ 2147483647 h 19"/>
              <a:gd name="T16" fmla="*/ 2147483647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7" y="0"/>
                </a:moveTo>
                <a:lnTo>
                  <a:pt x="3" y="4"/>
                </a:lnTo>
                <a:lnTo>
                  <a:pt x="0" y="11"/>
                </a:lnTo>
                <a:lnTo>
                  <a:pt x="3" y="15"/>
                </a:lnTo>
                <a:lnTo>
                  <a:pt x="7" y="19"/>
                </a:lnTo>
                <a:lnTo>
                  <a:pt x="14" y="15"/>
                </a:lnTo>
                <a:lnTo>
                  <a:pt x="18" y="11"/>
                </a:lnTo>
                <a:lnTo>
                  <a:pt x="14"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2" name="Freeform 104"/>
          <p:cNvSpPr>
            <a:spLocks/>
          </p:cNvSpPr>
          <p:nvPr/>
        </p:nvSpPr>
        <p:spPr bwMode="auto">
          <a:xfrm>
            <a:off x="1779588" y="2381250"/>
            <a:ext cx="112712" cy="171450"/>
          </a:xfrm>
          <a:custGeom>
            <a:avLst/>
            <a:gdLst>
              <a:gd name="T0" fmla="*/ 2147483647 w 71"/>
              <a:gd name="T1" fmla="*/ 0 h 108"/>
              <a:gd name="T2" fmla="*/ 2147483647 w 71"/>
              <a:gd name="T3" fmla="*/ 2147483647 h 108"/>
              <a:gd name="T4" fmla="*/ 2147483647 w 71"/>
              <a:gd name="T5" fmla="*/ 2147483647 h 108"/>
              <a:gd name="T6" fmla="*/ 2147483647 w 71"/>
              <a:gd name="T7" fmla="*/ 2147483647 h 108"/>
              <a:gd name="T8" fmla="*/ 2147483647 w 71"/>
              <a:gd name="T9" fmla="*/ 2147483647 h 108"/>
              <a:gd name="T10" fmla="*/ 2147483647 w 71"/>
              <a:gd name="T11" fmla="*/ 0 h 108"/>
              <a:gd name="T12" fmla="*/ 2147483647 w 71"/>
              <a:gd name="T13" fmla="*/ 2147483647 h 108"/>
              <a:gd name="T14" fmla="*/ 2147483647 w 71"/>
              <a:gd name="T15" fmla="*/ 2147483647 h 108"/>
              <a:gd name="T16" fmla="*/ 2147483647 w 71"/>
              <a:gd name="T17" fmla="*/ 2147483647 h 108"/>
              <a:gd name="T18" fmla="*/ 2147483647 w 71"/>
              <a:gd name="T19" fmla="*/ 2147483647 h 108"/>
              <a:gd name="T20" fmla="*/ 2147483647 w 71"/>
              <a:gd name="T21" fmla="*/ 2147483647 h 108"/>
              <a:gd name="T22" fmla="*/ 2147483647 w 71"/>
              <a:gd name="T23" fmla="*/ 2147483647 h 108"/>
              <a:gd name="T24" fmla="*/ 2147483647 w 71"/>
              <a:gd name="T25" fmla="*/ 2147483647 h 108"/>
              <a:gd name="T26" fmla="*/ 2147483647 w 71"/>
              <a:gd name="T27" fmla="*/ 2147483647 h 108"/>
              <a:gd name="T28" fmla="*/ 2147483647 w 71"/>
              <a:gd name="T29" fmla="*/ 2147483647 h 108"/>
              <a:gd name="T30" fmla="*/ 2147483647 w 71"/>
              <a:gd name="T31" fmla="*/ 2147483647 h 108"/>
              <a:gd name="T32" fmla="*/ 2147483647 w 71"/>
              <a:gd name="T33" fmla="*/ 2147483647 h 108"/>
              <a:gd name="T34" fmla="*/ 2147483647 w 71"/>
              <a:gd name="T35" fmla="*/ 2147483647 h 108"/>
              <a:gd name="T36" fmla="*/ 2147483647 w 71"/>
              <a:gd name="T37" fmla="*/ 2147483647 h 108"/>
              <a:gd name="T38" fmla="*/ 2147483647 w 71"/>
              <a:gd name="T39" fmla="*/ 2147483647 h 108"/>
              <a:gd name="T40" fmla="*/ 2147483647 w 71"/>
              <a:gd name="T41" fmla="*/ 2147483647 h 108"/>
              <a:gd name="T42" fmla="*/ 2147483647 w 71"/>
              <a:gd name="T43" fmla="*/ 2147483647 h 108"/>
              <a:gd name="T44" fmla="*/ 2147483647 w 71"/>
              <a:gd name="T45" fmla="*/ 2147483647 h 108"/>
              <a:gd name="T46" fmla="*/ 2147483647 w 71"/>
              <a:gd name="T47" fmla="*/ 2147483647 h 108"/>
              <a:gd name="T48" fmla="*/ 2147483647 w 71"/>
              <a:gd name="T49" fmla="*/ 2147483647 h 108"/>
              <a:gd name="T50" fmla="*/ 2147483647 w 71"/>
              <a:gd name="T51" fmla="*/ 2147483647 h 108"/>
              <a:gd name="T52" fmla="*/ 2147483647 w 71"/>
              <a:gd name="T53" fmla="*/ 2147483647 h 108"/>
              <a:gd name="T54" fmla="*/ 0 w 71"/>
              <a:gd name="T55" fmla="*/ 2147483647 h 108"/>
              <a:gd name="T56" fmla="*/ 2147483647 w 71"/>
              <a:gd name="T57" fmla="*/ 2147483647 h 108"/>
              <a:gd name="T58" fmla="*/ 2147483647 w 71"/>
              <a:gd name="T59" fmla="*/ 2147483647 h 108"/>
              <a:gd name="T60" fmla="*/ 2147483647 w 71"/>
              <a:gd name="T61" fmla="*/ 2147483647 h 108"/>
              <a:gd name="T62" fmla="*/ 2147483647 w 71"/>
              <a:gd name="T63" fmla="*/ 2147483647 h 108"/>
              <a:gd name="T64" fmla="*/ 2147483647 w 71"/>
              <a:gd name="T65" fmla="*/ 2147483647 h 108"/>
              <a:gd name="T66" fmla="*/ 2147483647 w 71"/>
              <a:gd name="T67" fmla="*/ 2147483647 h 108"/>
              <a:gd name="T68" fmla="*/ 2147483647 w 71"/>
              <a:gd name="T69" fmla="*/ 2147483647 h 108"/>
              <a:gd name="T70" fmla="*/ 2147483647 w 71"/>
              <a:gd name="T71" fmla="*/ 2147483647 h 108"/>
              <a:gd name="T72" fmla="*/ 2147483647 w 71"/>
              <a:gd name="T73" fmla="*/ 2147483647 h 108"/>
              <a:gd name="T74" fmla="*/ 2147483647 w 71"/>
              <a:gd name="T75" fmla="*/ 2147483647 h 108"/>
              <a:gd name="T76" fmla="*/ 2147483647 w 71"/>
              <a:gd name="T77" fmla="*/ 2147483647 h 108"/>
              <a:gd name="T78" fmla="*/ 2147483647 w 71"/>
              <a:gd name="T79" fmla="*/ 2147483647 h 108"/>
              <a:gd name="T80" fmla="*/ 2147483647 w 71"/>
              <a:gd name="T81" fmla="*/ 2147483647 h 108"/>
              <a:gd name="T82" fmla="*/ 2147483647 w 71"/>
              <a:gd name="T83" fmla="*/ 2147483647 h 108"/>
              <a:gd name="T84" fmla="*/ 2147483647 w 71"/>
              <a:gd name="T85" fmla="*/ 2147483647 h 108"/>
              <a:gd name="T86" fmla="*/ 2147483647 w 71"/>
              <a:gd name="T87" fmla="*/ 2147483647 h 108"/>
              <a:gd name="T88" fmla="*/ 2147483647 w 71"/>
              <a:gd name="T89" fmla="*/ 2147483647 h 108"/>
              <a:gd name="T90" fmla="*/ 2147483647 w 71"/>
              <a:gd name="T91" fmla="*/ 2147483647 h 108"/>
              <a:gd name="T92" fmla="*/ 2147483647 w 71"/>
              <a:gd name="T93" fmla="*/ 2147483647 h 108"/>
              <a:gd name="T94" fmla="*/ 2147483647 w 71"/>
              <a:gd name="T95" fmla="*/ 2147483647 h 108"/>
              <a:gd name="T96" fmla="*/ 2147483647 w 71"/>
              <a:gd name="T97" fmla="*/ 2147483647 h 108"/>
              <a:gd name="T98" fmla="*/ 2147483647 w 71"/>
              <a:gd name="T99" fmla="*/ 2147483647 h 108"/>
              <a:gd name="T100" fmla="*/ 2147483647 w 71"/>
              <a:gd name="T101" fmla="*/ 2147483647 h 108"/>
              <a:gd name="T102" fmla="*/ 2147483647 w 71"/>
              <a:gd name="T103" fmla="*/ 2147483647 h 108"/>
              <a:gd name="T104" fmla="*/ 2147483647 w 71"/>
              <a:gd name="T105" fmla="*/ 2147483647 h 108"/>
              <a:gd name="T106" fmla="*/ 2147483647 w 71"/>
              <a:gd name="T107" fmla="*/ 2147483647 h 108"/>
              <a:gd name="T108" fmla="*/ 2147483647 w 71"/>
              <a:gd name="T109" fmla="*/ 2147483647 h 108"/>
              <a:gd name="T110" fmla="*/ 2147483647 w 71"/>
              <a:gd name="T111" fmla="*/ 2147483647 h 108"/>
              <a:gd name="T112" fmla="*/ 2147483647 w 71"/>
              <a:gd name="T113" fmla="*/ 0 h 108"/>
              <a:gd name="T114" fmla="*/ 2147483647 w 71"/>
              <a:gd name="T115" fmla="*/ 0 h 1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108"/>
              <a:gd name="T176" fmla="*/ 71 w 71"/>
              <a:gd name="T177" fmla="*/ 108 h 1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108">
                <a:moveTo>
                  <a:pt x="60" y="0"/>
                </a:moveTo>
                <a:lnTo>
                  <a:pt x="60" y="7"/>
                </a:lnTo>
                <a:lnTo>
                  <a:pt x="56" y="7"/>
                </a:lnTo>
                <a:lnTo>
                  <a:pt x="52" y="7"/>
                </a:lnTo>
                <a:lnTo>
                  <a:pt x="45" y="4"/>
                </a:lnTo>
                <a:lnTo>
                  <a:pt x="34" y="0"/>
                </a:lnTo>
                <a:lnTo>
                  <a:pt x="22" y="4"/>
                </a:lnTo>
                <a:lnTo>
                  <a:pt x="15" y="7"/>
                </a:lnTo>
                <a:lnTo>
                  <a:pt x="8" y="19"/>
                </a:lnTo>
                <a:lnTo>
                  <a:pt x="8" y="26"/>
                </a:lnTo>
                <a:lnTo>
                  <a:pt x="8" y="33"/>
                </a:lnTo>
                <a:lnTo>
                  <a:pt x="11" y="41"/>
                </a:lnTo>
                <a:lnTo>
                  <a:pt x="15" y="48"/>
                </a:lnTo>
                <a:lnTo>
                  <a:pt x="22" y="52"/>
                </a:lnTo>
                <a:lnTo>
                  <a:pt x="37" y="63"/>
                </a:lnTo>
                <a:lnTo>
                  <a:pt x="41" y="63"/>
                </a:lnTo>
                <a:lnTo>
                  <a:pt x="52" y="74"/>
                </a:lnTo>
                <a:lnTo>
                  <a:pt x="56" y="78"/>
                </a:lnTo>
                <a:lnTo>
                  <a:pt x="56" y="85"/>
                </a:lnTo>
                <a:lnTo>
                  <a:pt x="56" y="93"/>
                </a:lnTo>
                <a:lnTo>
                  <a:pt x="48" y="96"/>
                </a:lnTo>
                <a:lnTo>
                  <a:pt x="45" y="100"/>
                </a:lnTo>
                <a:lnTo>
                  <a:pt x="37" y="104"/>
                </a:lnTo>
                <a:lnTo>
                  <a:pt x="26" y="100"/>
                </a:lnTo>
                <a:lnTo>
                  <a:pt x="19" y="96"/>
                </a:lnTo>
                <a:lnTo>
                  <a:pt x="11" y="85"/>
                </a:lnTo>
                <a:lnTo>
                  <a:pt x="4" y="74"/>
                </a:lnTo>
                <a:lnTo>
                  <a:pt x="0" y="74"/>
                </a:lnTo>
                <a:lnTo>
                  <a:pt x="8" y="108"/>
                </a:lnTo>
                <a:lnTo>
                  <a:pt x="11" y="108"/>
                </a:lnTo>
                <a:lnTo>
                  <a:pt x="11" y="104"/>
                </a:lnTo>
                <a:lnTo>
                  <a:pt x="15" y="104"/>
                </a:lnTo>
                <a:lnTo>
                  <a:pt x="30" y="108"/>
                </a:lnTo>
                <a:lnTo>
                  <a:pt x="37" y="108"/>
                </a:lnTo>
                <a:lnTo>
                  <a:pt x="52" y="108"/>
                </a:lnTo>
                <a:lnTo>
                  <a:pt x="63" y="100"/>
                </a:lnTo>
                <a:lnTo>
                  <a:pt x="67" y="93"/>
                </a:lnTo>
                <a:lnTo>
                  <a:pt x="71" y="82"/>
                </a:lnTo>
                <a:lnTo>
                  <a:pt x="71" y="74"/>
                </a:lnTo>
                <a:lnTo>
                  <a:pt x="67" y="63"/>
                </a:lnTo>
                <a:lnTo>
                  <a:pt x="60" y="59"/>
                </a:lnTo>
                <a:lnTo>
                  <a:pt x="52" y="52"/>
                </a:lnTo>
                <a:lnTo>
                  <a:pt x="34" y="41"/>
                </a:lnTo>
                <a:lnTo>
                  <a:pt x="22" y="33"/>
                </a:lnTo>
                <a:lnTo>
                  <a:pt x="22" y="26"/>
                </a:lnTo>
                <a:lnTo>
                  <a:pt x="19" y="22"/>
                </a:lnTo>
                <a:lnTo>
                  <a:pt x="22" y="15"/>
                </a:lnTo>
                <a:lnTo>
                  <a:pt x="22" y="11"/>
                </a:lnTo>
                <a:lnTo>
                  <a:pt x="30" y="7"/>
                </a:lnTo>
                <a:lnTo>
                  <a:pt x="34" y="7"/>
                </a:lnTo>
                <a:lnTo>
                  <a:pt x="45" y="7"/>
                </a:lnTo>
                <a:lnTo>
                  <a:pt x="52" y="15"/>
                </a:lnTo>
                <a:lnTo>
                  <a:pt x="60" y="22"/>
                </a:lnTo>
                <a:lnTo>
                  <a:pt x="63" y="33"/>
                </a:lnTo>
                <a:lnTo>
                  <a:pt x="67" y="33"/>
                </a:lnTo>
                <a:lnTo>
                  <a:pt x="63"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3" name="Freeform 105"/>
          <p:cNvSpPr>
            <a:spLocks noEditPoints="1"/>
          </p:cNvSpPr>
          <p:nvPr/>
        </p:nvSpPr>
        <p:spPr bwMode="auto">
          <a:xfrm>
            <a:off x="1916113" y="2433638"/>
            <a:ext cx="100012" cy="119062"/>
          </a:xfrm>
          <a:custGeom>
            <a:avLst/>
            <a:gdLst>
              <a:gd name="T0" fmla="*/ 2147483647 w 63"/>
              <a:gd name="T1" fmla="*/ 2147483647 h 75"/>
              <a:gd name="T2" fmla="*/ 2147483647 w 63"/>
              <a:gd name="T3" fmla="*/ 2147483647 h 75"/>
              <a:gd name="T4" fmla="*/ 2147483647 w 63"/>
              <a:gd name="T5" fmla="*/ 2147483647 h 75"/>
              <a:gd name="T6" fmla="*/ 2147483647 w 63"/>
              <a:gd name="T7" fmla="*/ 2147483647 h 75"/>
              <a:gd name="T8" fmla="*/ 2147483647 w 63"/>
              <a:gd name="T9" fmla="*/ 0 h 75"/>
              <a:gd name="T10" fmla="*/ 2147483647 w 63"/>
              <a:gd name="T11" fmla="*/ 2147483647 h 75"/>
              <a:gd name="T12" fmla="*/ 2147483647 w 63"/>
              <a:gd name="T13" fmla="*/ 2147483647 h 75"/>
              <a:gd name="T14" fmla="*/ 2147483647 w 63"/>
              <a:gd name="T15" fmla="*/ 2147483647 h 75"/>
              <a:gd name="T16" fmla="*/ 0 w 63"/>
              <a:gd name="T17" fmla="*/ 2147483647 h 75"/>
              <a:gd name="T18" fmla="*/ 2147483647 w 63"/>
              <a:gd name="T19" fmla="*/ 2147483647 h 75"/>
              <a:gd name="T20" fmla="*/ 2147483647 w 63"/>
              <a:gd name="T21" fmla="*/ 2147483647 h 75"/>
              <a:gd name="T22" fmla="*/ 2147483647 w 63"/>
              <a:gd name="T23" fmla="*/ 2147483647 h 75"/>
              <a:gd name="T24" fmla="*/ 2147483647 w 63"/>
              <a:gd name="T25" fmla="*/ 2147483647 h 75"/>
              <a:gd name="T26" fmla="*/ 2147483647 w 63"/>
              <a:gd name="T27" fmla="*/ 2147483647 h 75"/>
              <a:gd name="T28" fmla="*/ 2147483647 w 63"/>
              <a:gd name="T29" fmla="*/ 2147483647 h 75"/>
              <a:gd name="T30" fmla="*/ 2147483647 w 63"/>
              <a:gd name="T31" fmla="*/ 2147483647 h 75"/>
              <a:gd name="T32" fmla="*/ 2147483647 w 63"/>
              <a:gd name="T33" fmla="*/ 2147483647 h 75"/>
              <a:gd name="T34" fmla="*/ 2147483647 w 63"/>
              <a:gd name="T35" fmla="*/ 2147483647 h 75"/>
              <a:gd name="T36" fmla="*/ 2147483647 w 63"/>
              <a:gd name="T37" fmla="*/ 2147483647 h 75"/>
              <a:gd name="T38" fmla="*/ 2147483647 w 63"/>
              <a:gd name="T39" fmla="*/ 2147483647 h 75"/>
              <a:gd name="T40" fmla="*/ 2147483647 w 63"/>
              <a:gd name="T41" fmla="*/ 2147483647 h 75"/>
              <a:gd name="T42" fmla="*/ 2147483647 w 63"/>
              <a:gd name="T43" fmla="*/ 2147483647 h 75"/>
              <a:gd name="T44" fmla="*/ 2147483647 w 63"/>
              <a:gd name="T45" fmla="*/ 2147483647 h 75"/>
              <a:gd name="T46" fmla="*/ 2147483647 w 63"/>
              <a:gd name="T47" fmla="*/ 2147483647 h 75"/>
              <a:gd name="T48" fmla="*/ 2147483647 w 63"/>
              <a:gd name="T49" fmla="*/ 2147483647 h 75"/>
              <a:gd name="T50" fmla="*/ 2147483647 w 63"/>
              <a:gd name="T51" fmla="*/ 2147483647 h 75"/>
              <a:gd name="T52" fmla="*/ 2147483647 w 63"/>
              <a:gd name="T53" fmla="*/ 2147483647 h 75"/>
              <a:gd name="T54" fmla="*/ 2147483647 w 63"/>
              <a:gd name="T55" fmla="*/ 2147483647 h 75"/>
              <a:gd name="T56" fmla="*/ 2147483647 w 63"/>
              <a:gd name="T57" fmla="*/ 2147483647 h 75"/>
              <a:gd name="T58" fmla="*/ 2147483647 w 63"/>
              <a:gd name="T59" fmla="*/ 2147483647 h 75"/>
              <a:gd name="T60" fmla="*/ 2147483647 w 63"/>
              <a:gd name="T61" fmla="*/ 2147483647 h 75"/>
              <a:gd name="T62" fmla="*/ 2147483647 w 63"/>
              <a:gd name="T63" fmla="*/ 2147483647 h 75"/>
              <a:gd name="T64" fmla="*/ 2147483647 w 63"/>
              <a:gd name="T65" fmla="*/ 2147483647 h 75"/>
              <a:gd name="T66" fmla="*/ 2147483647 w 63"/>
              <a:gd name="T67" fmla="*/ 2147483647 h 75"/>
              <a:gd name="T68" fmla="*/ 2147483647 w 63"/>
              <a:gd name="T69" fmla="*/ 2147483647 h 75"/>
              <a:gd name="T70" fmla="*/ 2147483647 w 63"/>
              <a:gd name="T71" fmla="*/ 2147483647 h 75"/>
              <a:gd name="T72" fmla="*/ 2147483647 w 63"/>
              <a:gd name="T73" fmla="*/ 2147483647 h 75"/>
              <a:gd name="T74" fmla="*/ 2147483647 w 63"/>
              <a:gd name="T75" fmla="*/ 2147483647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59" y="30"/>
                </a:moveTo>
                <a:lnTo>
                  <a:pt x="56" y="19"/>
                </a:lnTo>
                <a:lnTo>
                  <a:pt x="52" y="8"/>
                </a:lnTo>
                <a:lnTo>
                  <a:pt x="44" y="4"/>
                </a:lnTo>
                <a:lnTo>
                  <a:pt x="33" y="0"/>
                </a:lnTo>
                <a:lnTo>
                  <a:pt x="18" y="4"/>
                </a:lnTo>
                <a:lnTo>
                  <a:pt x="11" y="12"/>
                </a:lnTo>
                <a:lnTo>
                  <a:pt x="3" y="23"/>
                </a:lnTo>
                <a:lnTo>
                  <a:pt x="0" y="41"/>
                </a:lnTo>
                <a:lnTo>
                  <a:pt x="3" y="52"/>
                </a:lnTo>
                <a:lnTo>
                  <a:pt x="7" y="63"/>
                </a:lnTo>
                <a:lnTo>
                  <a:pt x="18" y="71"/>
                </a:lnTo>
                <a:lnTo>
                  <a:pt x="30" y="75"/>
                </a:lnTo>
                <a:lnTo>
                  <a:pt x="41" y="75"/>
                </a:lnTo>
                <a:lnTo>
                  <a:pt x="48" y="67"/>
                </a:lnTo>
                <a:lnTo>
                  <a:pt x="56" y="60"/>
                </a:lnTo>
                <a:lnTo>
                  <a:pt x="63" y="49"/>
                </a:lnTo>
                <a:lnTo>
                  <a:pt x="59" y="49"/>
                </a:lnTo>
                <a:lnTo>
                  <a:pt x="56" y="56"/>
                </a:lnTo>
                <a:lnTo>
                  <a:pt x="48" y="60"/>
                </a:lnTo>
                <a:lnTo>
                  <a:pt x="44" y="63"/>
                </a:lnTo>
                <a:lnTo>
                  <a:pt x="37" y="63"/>
                </a:lnTo>
                <a:lnTo>
                  <a:pt x="26" y="63"/>
                </a:lnTo>
                <a:lnTo>
                  <a:pt x="18" y="56"/>
                </a:lnTo>
                <a:lnTo>
                  <a:pt x="15" y="45"/>
                </a:lnTo>
                <a:lnTo>
                  <a:pt x="11" y="30"/>
                </a:lnTo>
                <a:lnTo>
                  <a:pt x="59" y="30"/>
                </a:lnTo>
                <a:close/>
                <a:moveTo>
                  <a:pt x="11" y="26"/>
                </a:moveTo>
                <a:lnTo>
                  <a:pt x="15" y="19"/>
                </a:lnTo>
                <a:lnTo>
                  <a:pt x="18" y="12"/>
                </a:lnTo>
                <a:lnTo>
                  <a:pt x="22" y="8"/>
                </a:lnTo>
                <a:lnTo>
                  <a:pt x="30" y="8"/>
                </a:lnTo>
                <a:lnTo>
                  <a:pt x="33" y="8"/>
                </a:lnTo>
                <a:lnTo>
                  <a:pt x="37" y="12"/>
                </a:lnTo>
                <a:lnTo>
                  <a:pt x="41" y="15"/>
                </a:lnTo>
                <a:lnTo>
                  <a:pt x="44" y="23"/>
                </a:lnTo>
                <a:lnTo>
                  <a:pt x="44" y="26"/>
                </a:lnTo>
                <a:lnTo>
                  <a:pt x="1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4" name="Freeform 106"/>
          <p:cNvSpPr>
            <a:spLocks noEditPoints="1"/>
          </p:cNvSpPr>
          <p:nvPr/>
        </p:nvSpPr>
        <p:spPr bwMode="auto">
          <a:xfrm>
            <a:off x="2022475" y="2433638"/>
            <a:ext cx="111125" cy="171450"/>
          </a:xfrm>
          <a:custGeom>
            <a:avLst/>
            <a:gdLst>
              <a:gd name="T0" fmla="*/ 2147483647 w 70"/>
              <a:gd name="T1" fmla="*/ 0 h 108"/>
              <a:gd name="T2" fmla="*/ 2147483647 w 70"/>
              <a:gd name="T3" fmla="*/ 2147483647 h 108"/>
              <a:gd name="T4" fmla="*/ 2147483647 w 70"/>
              <a:gd name="T5" fmla="*/ 2147483647 h 108"/>
              <a:gd name="T6" fmla="*/ 2147483647 w 70"/>
              <a:gd name="T7" fmla="*/ 2147483647 h 108"/>
              <a:gd name="T8" fmla="*/ 2147483647 w 70"/>
              <a:gd name="T9" fmla="*/ 2147483647 h 108"/>
              <a:gd name="T10" fmla="*/ 2147483647 w 70"/>
              <a:gd name="T11" fmla="*/ 2147483647 h 108"/>
              <a:gd name="T12" fmla="*/ 0 w 70"/>
              <a:gd name="T13" fmla="*/ 2147483647 h 108"/>
              <a:gd name="T14" fmla="*/ 0 w 70"/>
              <a:gd name="T15" fmla="*/ 2147483647 h 108"/>
              <a:gd name="T16" fmla="*/ 2147483647 w 70"/>
              <a:gd name="T17" fmla="*/ 2147483647 h 108"/>
              <a:gd name="T18" fmla="*/ 2147483647 w 70"/>
              <a:gd name="T19" fmla="*/ 2147483647 h 108"/>
              <a:gd name="T20" fmla="*/ 2147483647 w 70"/>
              <a:gd name="T21" fmla="*/ 2147483647 h 108"/>
              <a:gd name="T22" fmla="*/ 2147483647 w 70"/>
              <a:gd name="T23" fmla="*/ 2147483647 h 108"/>
              <a:gd name="T24" fmla="*/ 2147483647 w 70"/>
              <a:gd name="T25" fmla="*/ 2147483647 h 108"/>
              <a:gd name="T26" fmla="*/ 2147483647 w 70"/>
              <a:gd name="T27" fmla="*/ 2147483647 h 108"/>
              <a:gd name="T28" fmla="*/ 0 w 70"/>
              <a:gd name="T29" fmla="*/ 2147483647 h 108"/>
              <a:gd name="T30" fmla="*/ 0 w 70"/>
              <a:gd name="T31" fmla="*/ 2147483647 h 108"/>
              <a:gd name="T32" fmla="*/ 2147483647 w 70"/>
              <a:gd name="T33" fmla="*/ 2147483647 h 108"/>
              <a:gd name="T34" fmla="*/ 2147483647 w 70"/>
              <a:gd name="T35" fmla="*/ 2147483647 h 108"/>
              <a:gd name="T36" fmla="*/ 2147483647 w 70"/>
              <a:gd name="T37" fmla="*/ 2147483647 h 108"/>
              <a:gd name="T38" fmla="*/ 2147483647 w 70"/>
              <a:gd name="T39" fmla="*/ 2147483647 h 108"/>
              <a:gd name="T40" fmla="*/ 2147483647 w 70"/>
              <a:gd name="T41" fmla="*/ 2147483647 h 108"/>
              <a:gd name="T42" fmla="*/ 2147483647 w 70"/>
              <a:gd name="T43" fmla="*/ 2147483647 h 108"/>
              <a:gd name="T44" fmla="*/ 2147483647 w 70"/>
              <a:gd name="T45" fmla="*/ 2147483647 h 108"/>
              <a:gd name="T46" fmla="*/ 2147483647 w 70"/>
              <a:gd name="T47" fmla="*/ 2147483647 h 108"/>
              <a:gd name="T48" fmla="*/ 2147483647 w 70"/>
              <a:gd name="T49" fmla="*/ 2147483647 h 108"/>
              <a:gd name="T50" fmla="*/ 2147483647 w 70"/>
              <a:gd name="T51" fmla="*/ 2147483647 h 108"/>
              <a:gd name="T52" fmla="*/ 2147483647 w 70"/>
              <a:gd name="T53" fmla="*/ 2147483647 h 108"/>
              <a:gd name="T54" fmla="*/ 2147483647 w 70"/>
              <a:gd name="T55" fmla="*/ 2147483647 h 108"/>
              <a:gd name="T56" fmla="*/ 2147483647 w 70"/>
              <a:gd name="T57" fmla="*/ 2147483647 h 108"/>
              <a:gd name="T58" fmla="*/ 2147483647 w 70"/>
              <a:gd name="T59" fmla="*/ 2147483647 h 108"/>
              <a:gd name="T60" fmla="*/ 2147483647 w 70"/>
              <a:gd name="T61" fmla="*/ 2147483647 h 108"/>
              <a:gd name="T62" fmla="*/ 2147483647 w 70"/>
              <a:gd name="T63" fmla="*/ 0 h 108"/>
              <a:gd name="T64" fmla="*/ 2147483647 w 70"/>
              <a:gd name="T65" fmla="*/ 2147483647 h 108"/>
              <a:gd name="T66" fmla="*/ 2147483647 w 70"/>
              <a:gd name="T67" fmla="*/ 2147483647 h 108"/>
              <a:gd name="T68" fmla="*/ 2147483647 w 70"/>
              <a:gd name="T69" fmla="*/ 0 h 108"/>
              <a:gd name="T70" fmla="*/ 2147483647 w 70"/>
              <a:gd name="T71" fmla="*/ 0 h 108"/>
              <a:gd name="T72" fmla="*/ 2147483647 w 70"/>
              <a:gd name="T73" fmla="*/ 2147483647 h 108"/>
              <a:gd name="T74" fmla="*/ 2147483647 w 70"/>
              <a:gd name="T75" fmla="*/ 2147483647 h 108"/>
              <a:gd name="T76" fmla="*/ 2147483647 w 70"/>
              <a:gd name="T77" fmla="*/ 2147483647 h 108"/>
              <a:gd name="T78" fmla="*/ 2147483647 w 70"/>
              <a:gd name="T79" fmla="*/ 2147483647 h 108"/>
              <a:gd name="T80" fmla="*/ 2147483647 w 70"/>
              <a:gd name="T81" fmla="*/ 2147483647 h 108"/>
              <a:gd name="T82" fmla="*/ 2147483647 w 70"/>
              <a:gd name="T83" fmla="*/ 2147483647 h 108"/>
              <a:gd name="T84" fmla="*/ 2147483647 w 70"/>
              <a:gd name="T85" fmla="*/ 2147483647 h 108"/>
              <a:gd name="T86" fmla="*/ 2147483647 w 70"/>
              <a:gd name="T87" fmla="*/ 2147483647 h 108"/>
              <a:gd name="T88" fmla="*/ 2147483647 w 70"/>
              <a:gd name="T89" fmla="*/ 2147483647 h 108"/>
              <a:gd name="T90" fmla="*/ 2147483647 w 70"/>
              <a:gd name="T91" fmla="*/ 2147483647 h 108"/>
              <a:gd name="T92" fmla="*/ 2147483647 w 70"/>
              <a:gd name="T93" fmla="*/ 2147483647 h 108"/>
              <a:gd name="T94" fmla="*/ 2147483647 w 70"/>
              <a:gd name="T95" fmla="*/ 2147483647 h 108"/>
              <a:gd name="T96" fmla="*/ 2147483647 w 70"/>
              <a:gd name="T97" fmla="*/ 2147483647 h 108"/>
              <a:gd name="T98" fmla="*/ 2147483647 w 70"/>
              <a:gd name="T99" fmla="*/ 2147483647 h 108"/>
              <a:gd name="T100" fmla="*/ 2147483647 w 70"/>
              <a:gd name="T101" fmla="*/ 2147483647 h 108"/>
              <a:gd name="T102" fmla="*/ 2147483647 w 70"/>
              <a:gd name="T103" fmla="*/ 2147483647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08"/>
              <a:gd name="T158" fmla="*/ 70 w 70"/>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08">
                <a:moveTo>
                  <a:pt x="22" y="0"/>
                </a:moveTo>
                <a:lnTo>
                  <a:pt x="22" y="4"/>
                </a:lnTo>
                <a:lnTo>
                  <a:pt x="18" y="4"/>
                </a:lnTo>
                <a:lnTo>
                  <a:pt x="15" y="4"/>
                </a:lnTo>
                <a:lnTo>
                  <a:pt x="11" y="8"/>
                </a:lnTo>
                <a:lnTo>
                  <a:pt x="3" y="8"/>
                </a:lnTo>
                <a:lnTo>
                  <a:pt x="0" y="8"/>
                </a:lnTo>
                <a:lnTo>
                  <a:pt x="0" y="12"/>
                </a:lnTo>
                <a:lnTo>
                  <a:pt x="3" y="12"/>
                </a:lnTo>
                <a:lnTo>
                  <a:pt x="11" y="12"/>
                </a:lnTo>
                <a:lnTo>
                  <a:pt x="11" y="19"/>
                </a:lnTo>
                <a:lnTo>
                  <a:pt x="11" y="97"/>
                </a:lnTo>
                <a:lnTo>
                  <a:pt x="7" y="101"/>
                </a:lnTo>
                <a:lnTo>
                  <a:pt x="0" y="104"/>
                </a:lnTo>
                <a:lnTo>
                  <a:pt x="0" y="108"/>
                </a:lnTo>
                <a:lnTo>
                  <a:pt x="37" y="108"/>
                </a:lnTo>
                <a:lnTo>
                  <a:pt x="37" y="104"/>
                </a:lnTo>
                <a:lnTo>
                  <a:pt x="26" y="101"/>
                </a:lnTo>
                <a:lnTo>
                  <a:pt x="26" y="97"/>
                </a:lnTo>
                <a:lnTo>
                  <a:pt x="26" y="93"/>
                </a:lnTo>
                <a:lnTo>
                  <a:pt x="26" y="67"/>
                </a:lnTo>
                <a:lnTo>
                  <a:pt x="33" y="75"/>
                </a:lnTo>
                <a:lnTo>
                  <a:pt x="41" y="75"/>
                </a:lnTo>
                <a:lnTo>
                  <a:pt x="52" y="71"/>
                </a:lnTo>
                <a:lnTo>
                  <a:pt x="63" y="63"/>
                </a:lnTo>
                <a:lnTo>
                  <a:pt x="70" y="52"/>
                </a:lnTo>
                <a:lnTo>
                  <a:pt x="70" y="34"/>
                </a:lnTo>
                <a:lnTo>
                  <a:pt x="70" y="19"/>
                </a:lnTo>
                <a:lnTo>
                  <a:pt x="67" y="12"/>
                </a:lnTo>
                <a:lnTo>
                  <a:pt x="56" y="4"/>
                </a:lnTo>
                <a:lnTo>
                  <a:pt x="48" y="0"/>
                </a:lnTo>
                <a:lnTo>
                  <a:pt x="37" y="4"/>
                </a:lnTo>
                <a:lnTo>
                  <a:pt x="26" y="15"/>
                </a:lnTo>
                <a:lnTo>
                  <a:pt x="26" y="0"/>
                </a:lnTo>
                <a:lnTo>
                  <a:pt x="22" y="0"/>
                </a:lnTo>
                <a:close/>
                <a:moveTo>
                  <a:pt x="26" y="23"/>
                </a:moveTo>
                <a:lnTo>
                  <a:pt x="26" y="19"/>
                </a:lnTo>
                <a:lnTo>
                  <a:pt x="33" y="12"/>
                </a:lnTo>
                <a:lnTo>
                  <a:pt x="41" y="12"/>
                </a:lnTo>
                <a:lnTo>
                  <a:pt x="48" y="12"/>
                </a:lnTo>
                <a:lnTo>
                  <a:pt x="56" y="19"/>
                </a:lnTo>
                <a:lnTo>
                  <a:pt x="59" y="30"/>
                </a:lnTo>
                <a:lnTo>
                  <a:pt x="59" y="41"/>
                </a:lnTo>
                <a:lnTo>
                  <a:pt x="59" y="52"/>
                </a:lnTo>
                <a:lnTo>
                  <a:pt x="56" y="63"/>
                </a:lnTo>
                <a:lnTo>
                  <a:pt x="48" y="67"/>
                </a:lnTo>
                <a:lnTo>
                  <a:pt x="41" y="71"/>
                </a:lnTo>
                <a:lnTo>
                  <a:pt x="30" y="67"/>
                </a:lnTo>
                <a:lnTo>
                  <a:pt x="26" y="63"/>
                </a:lnTo>
                <a:lnTo>
                  <a:pt x="26" y="60"/>
                </a:lnTo>
                <a:lnTo>
                  <a:pt x="2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5" name="Freeform 107"/>
          <p:cNvSpPr>
            <a:spLocks noEditPoints="1"/>
          </p:cNvSpPr>
          <p:nvPr/>
        </p:nvSpPr>
        <p:spPr bwMode="auto">
          <a:xfrm>
            <a:off x="2157413" y="2433638"/>
            <a:ext cx="101600" cy="119062"/>
          </a:xfrm>
          <a:custGeom>
            <a:avLst/>
            <a:gdLst>
              <a:gd name="T0" fmla="*/ 2147483647 w 64"/>
              <a:gd name="T1" fmla="*/ 2147483647 h 75"/>
              <a:gd name="T2" fmla="*/ 2147483647 w 64"/>
              <a:gd name="T3" fmla="*/ 2147483647 h 75"/>
              <a:gd name="T4" fmla="*/ 2147483647 w 64"/>
              <a:gd name="T5" fmla="*/ 2147483647 h 75"/>
              <a:gd name="T6" fmla="*/ 2147483647 w 64"/>
              <a:gd name="T7" fmla="*/ 2147483647 h 75"/>
              <a:gd name="T8" fmla="*/ 2147483647 w 64"/>
              <a:gd name="T9" fmla="*/ 2147483647 h 75"/>
              <a:gd name="T10" fmla="*/ 2147483647 w 64"/>
              <a:gd name="T11" fmla="*/ 2147483647 h 75"/>
              <a:gd name="T12" fmla="*/ 2147483647 w 64"/>
              <a:gd name="T13" fmla="*/ 2147483647 h 75"/>
              <a:gd name="T14" fmla="*/ 2147483647 w 64"/>
              <a:gd name="T15" fmla="*/ 2147483647 h 75"/>
              <a:gd name="T16" fmla="*/ 2147483647 w 64"/>
              <a:gd name="T17" fmla="*/ 0 h 75"/>
              <a:gd name="T18" fmla="*/ 2147483647 w 64"/>
              <a:gd name="T19" fmla="*/ 2147483647 h 75"/>
              <a:gd name="T20" fmla="*/ 2147483647 w 64"/>
              <a:gd name="T21" fmla="*/ 2147483647 h 75"/>
              <a:gd name="T22" fmla="*/ 2147483647 w 64"/>
              <a:gd name="T23" fmla="*/ 2147483647 h 75"/>
              <a:gd name="T24" fmla="*/ 0 w 64"/>
              <a:gd name="T25" fmla="*/ 2147483647 h 75"/>
              <a:gd name="T26" fmla="*/ 2147483647 w 64"/>
              <a:gd name="T27" fmla="*/ 2147483647 h 75"/>
              <a:gd name="T28" fmla="*/ 2147483647 w 64"/>
              <a:gd name="T29" fmla="*/ 2147483647 h 75"/>
              <a:gd name="T30" fmla="*/ 2147483647 w 64"/>
              <a:gd name="T31" fmla="*/ 2147483647 h 75"/>
              <a:gd name="T32" fmla="*/ 2147483647 w 64"/>
              <a:gd name="T33" fmla="*/ 2147483647 h 75"/>
              <a:gd name="T34" fmla="*/ 2147483647 w 64"/>
              <a:gd name="T35" fmla="*/ 2147483647 h 75"/>
              <a:gd name="T36" fmla="*/ 2147483647 w 64"/>
              <a:gd name="T37" fmla="*/ 2147483647 h 75"/>
              <a:gd name="T38" fmla="*/ 2147483647 w 64"/>
              <a:gd name="T39" fmla="*/ 2147483647 h 75"/>
              <a:gd name="T40" fmla="*/ 2147483647 w 64"/>
              <a:gd name="T41" fmla="*/ 2147483647 h 75"/>
              <a:gd name="T42" fmla="*/ 2147483647 w 64"/>
              <a:gd name="T43" fmla="*/ 2147483647 h 75"/>
              <a:gd name="T44" fmla="*/ 2147483647 w 64"/>
              <a:gd name="T45" fmla="*/ 2147483647 h 75"/>
              <a:gd name="T46" fmla="*/ 2147483647 w 64"/>
              <a:gd name="T47" fmla="*/ 2147483647 h 75"/>
              <a:gd name="T48" fmla="*/ 2147483647 w 64"/>
              <a:gd name="T49" fmla="*/ 2147483647 h 75"/>
              <a:gd name="T50" fmla="*/ 2147483647 w 64"/>
              <a:gd name="T51" fmla="*/ 2147483647 h 75"/>
              <a:gd name="T52" fmla="*/ 2147483647 w 64"/>
              <a:gd name="T53" fmla="*/ 2147483647 h 75"/>
              <a:gd name="T54" fmla="*/ 2147483647 w 64"/>
              <a:gd name="T55" fmla="*/ 2147483647 h 75"/>
              <a:gd name="T56" fmla="*/ 2147483647 w 64"/>
              <a:gd name="T57" fmla="*/ 2147483647 h 75"/>
              <a:gd name="T58" fmla="*/ 2147483647 w 64"/>
              <a:gd name="T59" fmla="*/ 2147483647 h 75"/>
              <a:gd name="T60" fmla="*/ 2147483647 w 64"/>
              <a:gd name="T61" fmla="*/ 2147483647 h 75"/>
              <a:gd name="T62" fmla="*/ 0 w 64"/>
              <a:gd name="T63" fmla="*/ 2147483647 h 75"/>
              <a:gd name="T64" fmla="*/ 0 w 64"/>
              <a:gd name="T65" fmla="*/ 2147483647 h 75"/>
              <a:gd name="T66" fmla="*/ 0 w 64"/>
              <a:gd name="T67" fmla="*/ 2147483647 h 75"/>
              <a:gd name="T68" fmla="*/ 2147483647 w 64"/>
              <a:gd name="T69" fmla="*/ 2147483647 h 75"/>
              <a:gd name="T70" fmla="*/ 2147483647 w 64"/>
              <a:gd name="T71" fmla="*/ 2147483647 h 75"/>
              <a:gd name="T72" fmla="*/ 2147483647 w 64"/>
              <a:gd name="T73" fmla="*/ 2147483647 h 75"/>
              <a:gd name="T74" fmla="*/ 2147483647 w 64"/>
              <a:gd name="T75" fmla="*/ 2147483647 h 75"/>
              <a:gd name="T76" fmla="*/ 2147483647 w 64"/>
              <a:gd name="T77" fmla="*/ 2147483647 h 75"/>
              <a:gd name="T78" fmla="*/ 2147483647 w 64"/>
              <a:gd name="T79" fmla="*/ 2147483647 h 75"/>
              <a:gd name="T80" fmla="*/ 2147483647 w 64"/>
              <a:gd name="T81" fmla="*/ 2147483647 h 75"/>
              <a:gd name="T82" fmla="*/ 2147483647 w 64"/>
              <a:gd name="T83" fmla="*/ 2147483647 h 75"/>
              <a:gd name="T84" fmla="*/ 2147483647 w 64"/>
              <a:gd name="T85" fmla="*/ 2147483647 h 75"/>
              <a:gd name="T86" fmla="*/ 2147483647 w 64"/>
              <a:gd name="T87" fmla="*/ 2147483647 h 75"/>
              <a:gd name="T88" fmla="*/ 2147483647 w 64"/>
              <a:gd name="T89" fmla="*/ 2147483647 h 75"/>
              <a:gd name="T90" fmla="*/ 2147483647 w 64"/>
              <a:gd name="T91" fmla="*/ 2147483647 h 75"/>
              <a:gd name="T92" fmla="*/ 2147483647 w 64"/>
              <a:gd name="T93" fmla="*/ 2147483647 h 75"/>
              <a:gd name="T94" fmla="*/ 2147483647 w 64"/>
              <a:gd name="T95" fmla="*/ 2147483647 h 75"/>
              <a:gd name="T96" fmla="*/ 2147483647 w 64"/>
              <a:gd name="T97" fmla="*/ 2147483647 h 75"/>
              <a:gd name="T98" fmla="*/ 2147483647 w 64"/>
              <a:gd name="T99" fmla="*/ 2147483647 h 75"/>
              <a:gd name="T100" fmla="*/ 2147483647 w 64"/>
              <a:gd name="T101" fmla="*/ 2147483647 h 75"/>
              <a:gd name="T102" fmla="*/ 2147483647 w 64"/>
              <a:gd name="T103" fmla="*/ 2147483647 h 75"/>
              <a:gd name="T104" fmla="*/ 2147483647 w 64"/>
              <a:gd name="T105" fmla="*/ 2147483647 h 75"/>
              <a:gd name="T106" fmla="*/ 2147483647 w 64"/>
              <a:gd name="T107" fmla="*/ 2147483647 h 75"/>
              <a:gd name="T108" fmla="*/ 2147483647 w 64"/>
              <a:gd name="T109" fmla="*/ 2147483647 h 75"/>
              <a:gd name="T110" fmla="*/ 2147483647 w 64"/>
              <a:gd name="T111" fmla="*/ 2147483647 h 75"/>
              <a:gd name="T112" fmla="*/ 2147483647 w 64"/>
              <a:gd name="T113" fmla="*/ 2147483647 h 75"/>
              <a:gd name="T114" fmla="*/ 2147483647 w 64"/>
              <a:gd name="T115" fmla="*/ 2147483647 h 75"/>
              <a:gd name="T116" fmla="*/ 2147483647 w 64"/>
              <a:gd name="T117" fmla="*/ 2147483647 h 75"/>
              <a:gd name="T118" fmla="*/ 2147483647 w 64"/>
              <a:gd name="T119" fmla="*/ 2147483647 h 75"/>
              <a:gd name="T120" fmla="*/ 2147483647 w 64"/>
              <a:gd name="T121" fmla="*/ 2147483647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63"/>
                </a:moveTo>
                <a:lnTo>
                  <a:pt x="56" y="63"/>
                </a:lnTo>
                <a:lnTo>
                  <a:pt x="53" y="63"/>
                </a:lnTo>
                <a:lnTo>
                  <a:pt x="53" y="60"/>
                </a:lnTo>
                <a:lnTo>
                  <a:pt x="53" y="23"/>
                </a:lnTo>
                <a:lnTo>
                  <a:pt x="49" y="15"/>
                </a:lnTo>
                <a:lnTo>
                  <a:pt x="45" y="8"/>
                </a:lnTo>
                <a:lnTo>
                  <a:pt x="38" y="4"/>
                </a:lnTo>
                <a:lnTo>
                  <a:pt x="26" y="0"/>
                </a:lnTo>
                <a:lnTo>
                  <a:pt x="19" y="4"/>
                </a:lnTo>
                <a:lnTo>
                  <a:pt x="8" y="8"/>
                </a:lnTo>
                <a:lnTo>
                  <a:pt x="4" y="12"/>
                </a:lnTo>
                <a:lnTo>
                  <a:pt x="0" y="19"/>
                </a:lnTo>
                <a:lnTo>
                  <a:pt x="4" y="23"/>
                </a:lnTo>
                <a:lnTo>
                  <a:pt x="8" y="26"/>
                </a:lnTo>
                <a:lnTo>
                  <a:pt x="15" y="23"/>
                </a:lnTo>
                <a:lnTo>
                  <a:pt x="15" y="19"/>
                </a:lnTo>
                <a:lnTo>
                  <a:pt x="15" y="15"/>
                </a:lnTo>
                <a:lnTo>
                  <a:pt x="15" y="12"/>
                </a:lnTo>
                <a:lnTo>
                  <a:pt x="15" y="8"/>
                </a:lnTo>
                <a:lnTo>
                  <a:pt x="19" y="8"/>
                </a:lnTo>
                <a:lnTo>
                  <a:pt x="26" y="4"/>
                </a:lnTo>
                <a:lnTo>
                  <a:pt x="30" y="8"/>
                </a:lnTo>
                <a:lnTo>
                  <a:pt x="34" y="8"/>
                </a:lnTo>
                <a:lnTo>
                  <a:pt x="38" y="12"/>
                </a:lnTo>
                <a:lnTo>
                  <a:pt x="38" y="19"/>
                </a:lnTo>
                <a:lnTo>
                  <a:pt x="38" y="26"/>
                </a:lnTo>
                <a:lnTo>
                  <a:pt x="19" y="37"/>
                </a:lnTo>
                <a:lnTo>
                  <a:pt x="8" y="41"/>
                </a:lnTo>
                <a:lnTo>
                  <a:pt x="4" y="45"/>
                </a:lnTo>
                <a:lnTo>
                  <a:pt x="0" y="52"/>
                </a:lnTo>
                <a:lnTo>
                  <a:pt x="0" y="56"/>
                </a:lnTo>
                <a:lnTo>
                  <a:pt x="0" y="63"/>
                </a:lnTo>
                <a:lnTo>
                  <a:pt x="4" y="71"/>
                </a:lnTo>
                <a:lnTo>
                  <a:pt x="8" y="75"/>
                </a:lnTo>
                <a:lnTo>
                  <a:pt x="15" y="75"/>
                </a:lnTo>
                <a:lnTo>
                  <a:pt x="26" y="71"/>
                </a:lnTo>
                <a:lnTo>
                  <a:pt x="38" y="63"/>
                </a:lnTo>
                <a:lnTo>
                  <a:pt x="41" y="71"/>
                </a:lnTo>
                <a:lnTo>
                  <a:pt x="45" y="75"/>
                </a:lnTo>
                <a:lnTo>
                  <a:pt x="49" y="75"/>
                </a:lnTo>
                <a:lnTo>
                  <a:pt x="56" y="75"/>
                </a:lnTo>
                <a:lnTo>
                  <a:pt x="64" y="67"/>
                </a:lnTo>
                <a:lnTo>
                  <a:pt x="64" y="63"/>
                </a:lnTo>
                <a:close/>
                <a:moveTo>
                  <a:pt x="38" y="30"/>
                </a:moveTo>
                <a:lnTo>
                  <a:pt x="38" y="45"/>
                </a:lnTo>
                <a:lnTo>
                  <a:pt x="38" y="49"/>
                </a:lnTo>
                <a:lnTo>
                  <a:pt x="38" y="52"/>
                </a:lnTo>
                <a:lnTo>
                  <a:pt x="38" y="56"/>
                </a:lnTo>
                <a:lnTo>
                  <a:pt x="34" y="63"/>
                </a:lnTo>
                <a:lnTo>
                  <a:pt x="30" y="63"/>
                </a:lnTo>
                <a:lnTo>
                  <a:pt x="23" y="63"/>
                </a:lnTo>
                <a:lnTo>
                  <a:pt x="19" y="63"/>
                </a:lnTo>
                <a:lnTo>
                  <a:pt x="15" y="63"/>
                </a:lnTo>
                <a:lnTo>
                  <a:pt x="15" y="56"/>
                </a:lnTo>
                <a:lnTo>
                  <a:pt x="12" y="52"/>
                </a:lnTo>
                <a:lnTo>
                  <a:pt x="15" y="45"/>
                </a:lnTo>
                <a:lnTo>
                  <a:pt x="19" y="41"/>
                </a:lnTo>
                <a:lnTo>
                  <a:pt x="26" y="37"/>
                </a:lnTo>
                <a:lnTo>
                  <a:pt x="3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6" name="Freeform 108"/>
          <p:cNvSpPr>
            <a:spLocks/>
          </p:cNvSpPr>
          <p:nvPr/>
        </p:nvSpPr>
        <p:spPr bwMode="auto">
          <a:xfrm>
            <a:off x="2259013" y="2433638"/>
            <a:ext cx="82550" cy="119062"/>
          </a:xfrm>
          <a:custGeom>
            <a:avLst/>
            <a:gdLst>
              <a:gd name="T0" fmla="*/ 2147483647 w 52"/>
              <a:gd name="T1" fmla="*/ 0 h 75"/>
              <a:gd name="T2" fmla="*/ 2147483647 w 52"/>
              <a:gd name="T3" fmla="*/ 2147483647 h 75"/>
              <a:gd name="T4" fmla="*/ 2147483647 w 52"/>
              <a:gd name="T5" fmla="*/ 2147483647 h 75"/>
              <a:gd name="T6" fmla="*/ 2147483647 w 52"/>
              <a:gd name="T7" fmla="*/ 2147483647 h 75"/>
              <a:gd name="T8" fmla="*/ 2147483647 w 52"/>
              <a:gd name="T9" fmla="*/ 2147483647 h 75"/>
              <a:gd name="T10" fmla="*/ 2147483647 w 52"/>
              <a:gd name="T11" fmla="*/ 2147483647 h 75"/>
              <a:gd name="T12" fmla="*/ 2147483647 w 52"/>
              <a:gd name="T13" fmla="*/ 2147483647 h 75"/>
              <a:gd name="T14" fmla="*/ 0 w 52"/>
              <a:gd name="T15" fmla="*/ 2147483647 h 75"/>
              <a:gd name="T16" fmla="*/ 0 w 52"/>
              <a:gd name="T17" fmla="*/ 2147483647 h 75"/>
              <a:gd name="T18" fmla="*/ 2147483647 w 52"/>
              <a:gd name="T19" fmla="*/ 2147483647 h 75"/>
              <a:gd name="T20" fmla="*/ 2147483647 w 52"/>
              <a:gd name="T21" fmla="*/ 2147483647 h 75"/>
              <a:gd name="T22" fmla="*/ 2147483647 w 52"/>
              <a:gd name="T23" fmla="*/ 2147483647 h 75"/>
              <a:gd name="T24" fmla="*/ 2147483647 w 52"/>
              <a:gd name="T25" fmla="*/ 2147483647 h 75"/>
              <a:gd name="T26" fmla="*/ 2147483647 w 52"/>
              <a:gd name="T27" fmla="*/ 2147483647 h 75"/>
              <a:gd name="T28" fmla="*/ 2147483647 w 52"/>
              <a:gd name="T29" fmla="*/ 2147483647 h 75"/>
              <a:gd name="T30" fmla="*/ 0 w 52"/>
              <a:gd name="T31" fmla="*/ 2147483647 h 75"/>
              <a:gd name="T32" fmla="*/ 0 w 52"/>
              <a:gd name="T33" fmla="*/ 2147483647 h 75"/>
              <a:gd name="T34" fmla="*/ 2147483647 w 52"/>
              <a:gd name="T35" fmla="*/ 2147483647 h 75"/>
              <a:gd name="T36" fmla="*/ 2147483647 w 52"/>
              <a:gd name="T37" fmla="*/ 2147483647 h 75"/>
              <a:gd name="T38" fmla="*/ 2147483647 w 52"/>
              <a:gd name="T39" fmla="*/ 2147483647 h 75"/>
              <a:gd name="T40" fmla="*/ 2147483647 w 52"/>
              <a:gd name="T41" fmla="*/ 2147483647 h 75"/>
              <a:gd name="T42" fmla="*/ 2147483647 w 52"/>
              <a:gd name="T43" fmla="*/ 2147483647 h 75"/>
              <a:gd name="T44" fmla="*/ 2147483647 w 52"/>
              <a:gd name="T45" fmla="*/ 2147483647 h 75"/>
              <a:gd name="T46" fmla="*/ 2147483647 w 52"/>
              <a:gd name="T47" fmla="*/ 2147483647 h 75"/>
              <a:gd name="T48" fmla="*/ 2147483647 w 52"/>
              <a:gd name="T49" fmla="*/ 2147483647 h 75"/>
              <a:gd name="T50" fmla="*/ 2147483647 w 52"/>
              <a:gd name="T51" fmla="*/ 2147483647 h 75"/>
              <a:gd name="T52" fmla="*/ 2147483647 w 52"/>
              <a:gd name="T53" fmla="*/ 2147483647 h 75"/>
              <a:gd name="T54" fmla="*/ 2147483647 w 52"/>
              <a:gd name="T55" fmla="*/ 2147483647 h 75"/>
              <a:gd name="T56" fmla="*/ 2147483647 w 52"/>
              <a:gd name="T57" fmla="*/ 2147483647 h 75"/>
              <a:gd name="T58" fmla="*/ 2147483647 w 52"/>
              <a:gd name="T59" fmla="*/ 2147483647 h 75"/>
              <a:gd name="T60" fmla="*/ 2147483647 w 52"/>
              <a:gd name="T61" fmla="*/ 2147483647 h 75"/>
              <a:gd name="T62" fmla="*/ 2147483647 w 52"/>
              <a:gd name="T63" fmla="*/ 2147483647 h 75"/>
              <a:gd name="T64" fmla="*/ 2147483647 w 52"/>
              <a:gd name="T65" fmla="*/ 0 h 75"/>
              <a:gd name="T66" fmla="*/ 2147483647 w 52"/>
              <a:gd name="T67" fmla="*/ 2147483647 h 75"/>
              <a:gd name="T68" fmla="*/ 2147483647 w 52"/>
              <a:gd name="T69" fmla="*/ 2147483647 h 75"/>
              <a:gd name="T70" fmla="*/ 2147483647 w 52"/>
              <a:gd name="T71" fmla="*/ 2147483647 h 75"/>
              <a:gd name="T72" fmla="*/ 2147483647 w 52"/>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5"/>
              <a:gd name="T113" fmla="*/ 52 w 52"/>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5">
                <a:moveTo>
                  <a:pt x="22" y="0"/>
                </a:moveTo>
                <a:lnTo>
                  <a:pt x="22" y="4"/>
                </a:lnTo>
                <a:lnTo>
                  <a:pt x="18" y="4"/>
                </a:lnTo>
                <a:lnTo>
                  <a:pt x="15" y="4"/>
                </a:lnTo>
                <a:lnTo>
                  <a:pt x="11" y="8"/>
                </a:lnTo>
                <a:lnTo>
                  <a:pt x="7" y="8"/>
                </a:lnTo>
                <a:lnTo>
                  <a:pt x="3" y="8"/>
                </a:lnTo>
                <a:lnTo>
                  <a:pt x="0" y="8"/>
                </a:lnTo>
                <a:lnTo>
                  <a:pt x="0" y="12"/>
                </a:lnTo>
                <a:lnTo>
                  <a:pt x="7" y="12"/>
                </a:lnTo>
                <a:lnTo>
                  <a:pt x="11" y="15"/>
                </a:lnTo>
                <a:lnTo>
                  <a:pt x="11" y="19"/>
                </a:lnTo>
                <a:lnTo>
                  <a:pt x="11" y="63"/>
                </a:lnTo>
                <a:lnTo>
                  <a:pt x="11" y="67"/>
                </a:lnTo>
                <a:lnTo>
                  <a:pt x="3" y="71"/>
                </a:lnTo>
                <a:lnTo>
                  <a:pt x="0" y="71"/>
                </a:lnTo>
                <a:lnTo>
                  <a:pt x="0" y="75"/>
                </a:lnTo>
                <a:lnTo>
                  <a:pt x="37" y="75"/>
                </a:lnTo>
                <a:lnTo>
                  <a:pt x="37" y="71"/>
                </a:lnTo>
                <a:lnTo>
                  <a:pt x="33" y="71"/>
                </a:lnTo>
                <a:lnTo>
                  <a:pt x="26" y="67"/>
                </a:lnTo>
                <a:lnTo>
                  <a:pt x="26" y="63"/>
                </a:lnTo>
                <a:lnTo>
                  <a:pt x="22" y="60"/>
                </a:lnTo>
                <a:lnTo>
                  <a:pt x="22" y="23"/>
                </a:lnTo>
                <a:lnTo>
                  <a:pt x="29" y="15"/>
                </a:lnTo>
                <a:lnTo>
                  <a:pt x="33" y="12"/>
                </a:lnTo>
                <a:lnTo>
                  <a:pt x="37" y="12"/>
                </a:lnTo>
                <a:lnTo>
                  <a:pt x="44" y="15"/>
                </a:lnTo>
                <a:lnTo>
                  <a:pt x="44" y="19"/>
                </a:lnTo>
                <a:lnTo>
                  <a:pt x="48" y="15"/>
                </a:lnTo>
                <a:lnTo>
                  <a:pt x="52" y="12"/>
                </a:lnTo>
                <a:lnTo>
                  <a:pt x="48" y="4"/>
                </a:lnTo>
                <a:lnTo>
                  <a:pt x="44" y="0"/>
                </a:lnTo>
                <a:lnTo>
                  <a:pt x="33" y="4"/>
                </a:lnTo>
                <a:lnTo>
                  <a:pt x="26" y="15"/>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7" name="Freeform 109"/>
          <p:cNvSpPr>
            <a:spLocks noEditPoints="1"/>
          </p:cNvSpPr>
          <p:nvPr/>
        </p:nvSpPr>
        <p:spPr bwMode="auto">
          <a:xfrm>
            <a:off x="2347913" y="2381250"/>
            <a:ext cx="58737" cy="171450"/>
          </a:xfrm>
          <a:custGeom>
            <a:avLst/>
            <a:gdLst>
              <a:gd name="T0" fmla="*/ 2147483647 w 37"/>
              <a:gd name="T1" fmla="*/ 0 h 108"/>
              <a:gd name="T2" fmla="*/ 2147483647 w 37"/>
              <a:gd name="T3" fmla="*/ 2147483647 h 108"/>
              <a:gd name="T4" fmla="*/ 2147483647 w 37"/>
              <a:gd name="T5" fmla="*/ 2147483647 h 108"/>
              <a:gd name="T6" fmla="*/ 2147483647 w 37"/>
              <a:gd name="T7" fmla="*/ 2147483647 h 108"/>
              <a:gd name="T8" fmla="*/ 2147483647 w 37"/>
              <a:gd name="T9" fmla="*/ 2147483647 h 108"/>
              <a:gd name="T10" fmla="*/ 2147483647 w 37"/>
              <a:gd name="T11" fmla="*/ 2147483647 h 108"/>
              <a:gd name="T12" fmla="*/ 2147483647 w 37"/>
              <a:gd name="T13" fmla="*/ 2147483647 h 108"/>
              <a:gd name="T14" fmla="*/ 2147483647 w 37"/>
              <a:gd name="T15" fmla="*/ 2147483647 h 108"/>
              <a:gd name="T16" fmla="*/ 2147483647 w 37"/>
              <a:gd name="T17" fmla="*/ 0 h 108"/>
              <a:gd name="T18" fmla="*/ 2147483647 w 37"/>
              <a:gd name="T19" fmla="*/ 2147483647 h 108"/>
              <a:gd name="T20" fmla="*/ 2147483647 w 37"/>
              <a:gd name="T21" fmla="*/ 2147483647 h 108"/>
              <a:gd name="T22" fmla="*/ 2147483647 w 37"/>
              <a:gd name="T23" fmla="*/ 2147483647 h 108"/>
              <a:gd name="T24" fmla="*/ 2147483647 w 37"/>
              <a:gd name="T25" fmla="*/ 2147483647 h 108"/>
              <a:gd name="T26" fmla="*/ 0 w 37"/>
              <a:gd name="T27" fmla="*/ 2147483647 h 108"/>
              <a:gd name="T28" fmla="*/ 0 w 37"/>
              <a:gd name="T29" fmla="*/ 2147483647 h 108"/>
              <a:gd name="T30" fmla="*/ 2147483647 w 37"/>
              <a:gd name="T31" fmla="*/ 2147483647 h 108"/>
              <a:gd name="T32" fmla="*/ 2147483647 w 37"/>
              <a:gd name="T33" fmla="*/ 2147483647 h 108"/>
              <a:gd name="T34" fmla="*/ 2147483647 w 37"/>
              <a:gd name="T35" fmla="*/ 2147483647 h 108"/>
              <a:gd name="T36" fmla="*/ 2147483647 w 37"/>
              <a:gd name="T37" fmla="*/ 2147483647 h 108"/>
              <a:gd name="T38" fmla="*/ 2147483647 w 37"/>
              <a:gd name="T39" fmla="*/ 2147483647 h 108"/>
              <a:gd name="T40" fmla="*/ 2147483647 w 37"/>
              <a:gd name="T41" fmla="*/ 2147483647 h 108"/>
              <a:gd name="T42" fmla="*/ 2147483647 w 37"/>
              <a:gd name="T43" fmla="*/ 2147483647 h 108"/>
              <a:gd name="T44" fmla="*/ 0 w 37"/>
              <a:gd name="T45" fmla="*/ 2147483647 h 108"/>
              <a:gd name="T46" fmla="*/ 0 w 37"/>
              <a:gd name="T47" fmla="*/ 2147483647 h 108"/>
              <a:gd name="T48" fmla="*/ 2147483647 w 37"/>
              <a:gd name="T49" fmla="*/ 2147483647 h 108"/>
              <a:gd name="T50" fmla="*/ 2147483647 w 37"/>
              <a:gd name="T51" fmla="*/ 2147483647 h 108"/>
              <a:gd name="T52" fmla="*/ 2147483647 w 37"/>
              <a:gd name="T53" fmla="*/ 2147483647 h 108"/>
              <a:gd name="T54" fmla="*/ 2147483647 w 37"/>
              <a:gd name="T55" fmla="*/ 2147483647 h 108"/>
              <a:gd name="T56" fmla="*/ 2147483647 w 37"/>
              <a:gd name="T57" fmla="*/ 2147483647 h 108"/>
              <a:gd name="T58" fmla="*/ 2147483647 w 37"/>
              <a:gd name="T59" fmla="*/ 2147483647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108"/>
              <a:gd name="T92" fmla="*/ 37 w 37"/>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108">
                <a:moveTo>
                  <a:pt x="14" y="0"/>
                </a:moveTo>
                <a:lnTo>
                  <a:pt x="11" y="4"/>
                </a:lnTo>
                <a:lnTo>
                  <a:pt x="7" y="7"/>
                </a:lnTo>
                <a:lnTo>
                  <a:pt x="11" y="15"/>
                </a:lnTo>
                <a:lnTo>
                  <a:pt x="14" y="15"/>
                </a:lnTo>
                <a:lnTo>
                  <a:pt x="22" y="15"/>
                </a:lnTo>
                <a:lnTo>
                  <a:pt x="26" y="7"/>
                </a:lnTo>
                <a:lnTo>
                  <a:pt x="22" y="4"/>
                </a:lnTo>
                <a:lnTo>
                  <a:pt x="14" y="0"/>
                </a:lnTo>
                <a:close/>
                <a:moveTo>
                  <a:pt x="22" y="33"/>
                </a:moveTo>
                <a:lnTo>
                  <a:pt x="22" y="37"/>
                </a:lnTo>
                <a:lnTo>
                  <a:pt x="11" y="41"/>
                </a:lnTo>
                <a:lnTo>
                  <a:pt x="7" y="41"/>
                </a:lnTo>
                <a:lnTo>
                  <a:pt x="0" y="45"/>
                </a:lnTo>
                <a:lnTo>
                  <a:pt x="3" y="45"/>
                </a:lnTo>
                <a:lnTo>
                  <a:pt x="11" y="48"/>
                </a:lnTo>
                <a:lnTo>
                  <a:pt x="11" y="52"/>
                </a:lnTo>
                <a:lnTo>
                  <a:pt x="11" y="93"/>
                </a:lnTo>
                <a:lnTo>
                  <a:pt x="11" y="96"/>
                </a:lnTo>
                <a:lnTo>
                  <a:pt x="7" y="100"/>
                </a:lnTo>
                <a:lnTo>
                  <a:pt x="3" y="104"/>
                </a:lnTo>
                <a:lnTo>
                  <a:pt x="0" y="104"/>
                </a:lnTo>
                <a:lnTo>
                  <a:pt x="0" y="108"/>
                </a:lnTo>
                <a:lnTo>
                  <a:pt x="37" y="108"/>
                </a:lnTo>
                <a:lnTo>
                  <a:pt x="37" y="104"/>
                </a:lnTo>
                <a:lnTo>
                  <a:pt x="26" y="100"/>
                </a:lnTo>
                <a:lnTo>
                  <a:pt x="26" y="96"/>
                </a:lnTo>
                <a:lnTo>
                  <a:pt x="22" y="93"/>
                </a:lnTo>
                <a:lnTo>
                  <a:pt x="2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8" name="Freeform 110"/>
          <p:cNvSpPr>
            <a:spLocks noEditPoints="1"/>
          </p:cNvSpPr>
          <p:nvPr/>
        </p:nvSpPr>
        <p:spPr bwMode="auto">
          <a:xfrm>
            <a:off x="2417763" y="2433638"/>
            <a:ext cx="101600" cy="119062"/>
          </a:xfrm>
          <a:custGeom>
            <a:avLst/>
            <a:gdLst>
              <a:gd name="T0" fmla="*/ 2147483647 w 64"/>
              <a:gd name="T1" fmla="*/ 2147483647 h 75"/>
              <a:gd name="T2" fmla="*/ 2147483647 w 64"/>
              <a:gd name="T3" fmla="*/ 2147483647 h 75"/>
              <a:gd name="T4" fmla="*/ 2147483647 w 64"/>
              <a:gd name="T5" fmla="*/ 2147483647 h 75"/>
              <a:gd name="T6" fmla="*/ 2147483647 w 64"/>
              <a:gd name="T7" fmla="*/ 2147483647 h 75"/>
              <a:gd name="T8" fmla="*/ 2147483647 w 64"/>
              <a:gd name="T9" fmla="*/ 0 h 75"/>
              <a:gd name="T10" fmla="*/ 2147483647 w 64"/>
              <a:gd name="T11" fmla="*/ 2147483647 h 75"/>
              <a:gd name="T12" fmla="*/ 2147483647 w 64"/>
              <a:gd name="T13" fmla="*/ 2147483647 h 75"/>
              <a:gd name="T14" fmla="*/ 2147483647 w 64"/>
              <a:gd name="T15" fmla="*/ 2147483647 h 75"/>
              <a:gd name="T16" fmla="*/ 0 w 64"/>
              <a:gd name="T17" fmla="*/ 2147483647 h 75"/>
              <a:gd name="T18" fmla="*/ 0 w 64"/>
              <a:gd name="T19" fmla="*/ 2147483647 h 75"/>
              <a:gd name="T20" fmla="*/ 2147483647 w 64"/>
              <a:gd name="T21" fmla="*/ 2147483647 h 75"/>
              <a:gd name="T22" fmla="*/ 2147483647 w 64"/>
              <a:gd name="T23" fmla="*/ 2147483647 h 75"/>
              <a:gd name="T24" fmla="*/ 2147483647 w 64"/>
              <a:gd name="T25" fmla="*/ 2147483647 h 75"/>
              <a:gd name="T26" fmla="*/ 2147483647 w 64"/>
              <a:gd name="T27" fmla="*/ 2147483647 h 75"/>
              <a:gd name="T28" fmla="*/ 2147483647 w 64"/>
              <a:gd name="T29" fmla="*/ 2147483647 h 75"/>
              <a:gd name="T30" fmla="*/ 2147483647 w 64"/>
              <a:gd name="T31" fmla="*/ 2147483647 h 75"/>
              <a:gd name="T32" fmla="*/ 2147483647 w 64"/>
              <a:gd name="T33" fmla="*/ 2147483647 h 75"/>
              <a:gd name="T34" fmla="*/ 2147483647 w 64"/>
              <a:gd name="T35" fmla="*/ 2147483647 h 75"/>
              <a:gd name="T36" fmla="*/ 2147483647 w 64"/>
              <a:gd name="T37" fmla="*/ 2147483647 h 75"/>
              <a:gd name="T38" fmla="*/ 2147483647 w 64"/>
              <a:gd name="T39" fmla="*/ 2147483647 h 75"/>
              <a:gd name="T40" fmla="*/ 2147483647 w 64"/>
              <a:gd name="T41" fmla="*/ 2147483647 h 75"/>
              <a:gd name="T42" fmla="*/ 2147483647 w 64"/>
              <a:gd name="T43" fmla="*/ 2147483647 h 75"/>
              <a:gd name="T44" fmla="*/ 2147483647 w 64"/>
              <a:gd name="T45" fmla="*/ 2147483647 h 75"/>
              <a:gd name="T46" fmla="*/ 2147483647 w 64"/>
              <a:gd name="T47" fmla="*/ 2147483647 h 75"/>
              <a:gd name="T48" fmla="*/ 2147483647 w 64"/>
              <a:gd name="T49" fmla="*/ 2147483647 h 75"/>
              <a:gd name="T50" fmla="*/ 2147483647 w 64"/>
              <a:gd name="T51" fmla="*/ 2147483647 h 75"/>
              <a:gd name="T52" fmla="*/ 2147483647 w 64"/>
              <a:gd name="T53" fmla="*/ 2147483647 h 75"/>
              <a:gd name="T54" fmla="*/ 2147483647 w 64"/>
              <a:gd name="T55" fmla="*/ 2147483647 h 75"/>
              <a:gd name="T56" fmla="*/ 2147483647 w 64"/>
              <a:gd name="T57" fmla="*/ 2147483647 h 75"/>
              <a:gd name="T58" fmla="*/ 2147483647 w 64"/>
              <a:gd name="T59" fmla="*/ 2147483647 h 75"/>
              <a:gd name="T60" fmla="*/ 2147483647 w 64"/>
              <a:gd name="T61" fmla="*/ 2147483647 h 75"/>
              <a:gd name="T62" fmla="*/ 2147483647 w 64"/>
              <a:gd name="T63" fmla="*/ 2147483647 h 75"/>
              <a:gd name="T64" fmla="*/ 2147483647 w 64"/>
              <a:gd name="T65" fmla="*/ 2147483647 h 75"/>
              <a:gd name="T66" fmla="*/ 2147483647 w 64"/>
              <a:gd name="T67" fmla="*/ 2147483647 h 75"/>
              <a:gd name="T68" fmla="*/ 2147483647 w 64"/>
              <a:gd name="T69" fmla="*/ 2147483647 h 75"/>
              <a:gd name="T70" fmla="*/ 2147483647 w 64"/>
              <a:gd name="T71" fmla="*/ 2147483647 h 75"/>
              <a:gd name="T72" fmla="*/ 2147483647 w 64"/>
              <a:gd name="T73" fmla="*/ 2147483647 h 75"/>
              <a:gd name="T74" fmla="*/ 2147483647 w 64"/>
              <a:gd name="T75" fmla="*/ 2147483647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60" y="30"/>
                </a:moveTo>
                <a:lnTo>
                  <a:pt x="56" y="19"/>
                </a:lnTo>
                <a:lnTo>
                  <a:pt x="52" y="8"/>
                </a:lnTo>
                <a:lnTo>
                  <a:pt x="45" y="4"/>
                </a:lnTo>
                <a:lnTo>
                  <a:pt x="34" y="0"/>
                </a:lnTo>
                <a:lnTo>
                  <a:pt x="19" y="4"/>
                </a:lnTo>
                <a:lnTo>
                  <a:pt x="11" y="12"/>
                </a:lnTo>
                <a:lnTo>
                  <a:pt x="4" y="23"/>
                </a:lnTo>
                <a:lnTo>
                  <a:pt x="0" y="41"/>
                </a:lnTo>
                <a:lnTo>
                  <a:pt x="0" y="52"/>
                </a:lnTo>
                <a:lnTo>
                  <a:pt x="8" y="63"/>
                </a:lnTo>
                <a:lnTo>
                  <a:pt x="19" y="71"/>
                </a:lnTo>
                <a:lnTo>
                  <a:pt x="30" y="75"/>
                </a:lnTo>
                <a:lnTo>
                  <a:pt x="41" y="75"/>
                </a:lnTo>
                <a:lnTo>
                  <a:pt x="49" y="67"/>
                </a:lnTo>
                <a:lnTo>
                  <a:pt x="56" y="60"/>
                </a:lnTo>
                <a:lnTo>
                  <a:pt x="64" y="49"/>
                </a:lnTo>
                <a:lnTo>
                  <a:pt x="60" y="49"/>
                </a:lnTo>
                <a:lnTo>
                  <a:pt x="56" y="56"/>
                </a:lnTo>
                <a:lnTo>
                  <a:pt x="49" y="60"/>
                </a:lnTo>
                <a:lnTo>
                  <a:pt x="45" y="63"/>
                </a:lnTo>
                <a:lnTo>
                  <a:pt x="34" y="63"/>
                </a:lnTo>
                <a:lnTo>
                  <a:pt x="26" y="63"/>
                </a:lnTo>
                <a:lnTo>
                  <a:pt x="19" y="56"/>
                </a:lnTo>
                <a:lnTo>
                  <a:pt x="15" y="45"/>
                </a:lnTo>
                <a:lnTo>
                  <a:pt x="11" y="30"/>
                </a:lnTo>
                <a:lnTo>
                  <a:pt x="60" y="30"/>
                </a:lnTo>
                <a:close/>
                <a:moveTo>
                  <a:pt x="11" y="26"/>
                </a:moveTo>
                <a:lnTo>
                  <a:pt x="15" y="19"/>
                </a:lnTo>
                <a:lnTo>
                  <a:pt x="19" y="12"/>
                </a:lnTo>
                <a:lnTo>
                  <a:pt x="23" y="8"/>
                </a:lnTo>
                <a:lnTo>
                  <a:pt x="30" y="8"/>
                </a:lnTo>
                <a:lnTo>
                  <a:pt x="34" y="8"/>
                </a:lnTo>
                <a:lnTo>
                  <a:pt x="37" y="12"/>
                </a:lnTo>
                <a:lnTo>
                  <a:pt x="41" y="15"/>
                </a:lnTo>
                <a:lnTo>
                  <a:pt x="45" y="23"/>
                </a:lnTo>
                <a:lnTo>
                  <a:pt x="45" y="26"/>
                </a:lnTo>
                <a:lnTo>
                  <a:pt x="1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59" name="Freeform 111"/>
          <p:cNvSpPr>
            <a:spLocks/>
          </p:cNvSpPr>
          <p:nvPr/>
        </p:nvSpPr>
        <p:spPr bwMode="auto">
          <a:xfrm>
            <a:off x="2524125" y="2433638"/>
            <a:ext cx="82550" cy="119062"/>
          </a:xfrm>
          <a:custGeom>
            <a:avLst/>
            <a:gdLst>
              <a:gd name="T0" fmla="*/ 2147483647 w 52"/>
              <a:gd name="T1" fmla="*/ 0 h 75"/>
              <a:gd name="T2" fmla="*/ 2147483647 w 52"/>
              <a:gd name="T3" fmla="*/ 2147483647 h 75"/>
              <a:gd name="T4" fmla="*/ 2147483647 w 52"/>
              <a:gd name="T5" fmla="*/ 2147483647 h 75"/>
              <a:gd name="T6" fmla="*/ 2147483647 w 52"/>
              <a:gd name="T7" fmla="*/ 2147483647 h 75"/>
              <a:gd name="T8" fmla="*/ 2147483647 w 52"/>
              <a:gd name="T9" fmla="*/ 2147483647 h 75"/>
              <a:gd name="T10" fmla="*/ 2147483647 w 52"/>
              <a:gd name="T11" fmla="*/ 2147483647 h 75"/>
              <a:gd name="T12" fmla="*/ 0 w 52"/>
              <a:gd name="T13" fmla="*/ 2147483647 h 75"/>
              <a:gd name="T14" fmla="*/ 0 w 52"/>
              <a:gd name="T15" fmla="*/ 2147483647 h 75"/>
              <a:gd name="T16" fmla="*/ 0 w 52"/>
              <a:gd name="T17" fmla="*/ 2147483647 h 75"/>
              <a:gd name="T18" fmla="*/ 2147483647 w 52"/>
              <a:gd name="T19" fmla="*/ 2147483647 h 75"/>
              <a:gd name="T20" fmla="*/ 2147483647 w 52"/>
              <a:gd name="T21" fmla="*/ 2147483647 h 75"/>
              <a:gd name="T22" fmla="*/ 2147483647 w 52"/>
              <a:gd name="T23" fmla="*/ 2147483647 h 75"/>
              <a:gd name="T24" fmla="*/ 2147483647 w 52"/>
              <a:gd name="T25" fmla="*/ 2147483647 h 75"/>
              <a:gd name="T26" fmla="*/ 2147483647 w 52"/>
              <a:gd name="T27" fmla="*/ 2147483647 h 75"/>
              <a:gd name="T28" fmla="*/ 0 w 52"/>
              <a:gd name="T29" fmla="*/ 2147483647 h 75"/>
              <a:gd name="T30" fmla="*/ 0 w 52"/>
              <a:gd name="T31" fmla="*/ 2147483647 h 75"/>
              <a:gd name="T32" fmla="*/ 0 w 52"/>
              <a:gd name="T33" fmla="*/ 2147483647 h 75"/>
              <a:gd name="T34" fmla="*/ 2147483647 w 52"/>
              <a:gd name="T35" fmla="*/ 2147483647 h 75"/>
              <a:gd name="T36" fmla="*/ 2147483647 w 52"/>
              <a:gd name="T37" fmla="*/ 2147483647 h 75"/>
              <a:gd name="T38" fmla="*/ 2147483647 w 52"/>
              <a:gd name="T39" fmla="*/ 2147483647 h 75"/>
              <a:gd name="T40" fmla="*/ 2147483647 w 52"/>
              <a:gd name="T41" fmla="*/ 2147483647 h 75"/>
              <a:gd name="T42" fmla="*/ 2147483647 w 52"/>
              <a:gd name="T43" fmla="*/ 2147483647 h 75"/>
              <a:gd name="T44" fmla="*/ 2147483647 w 52"/>
              <a:gd name="T45" fmla="*/ 2147483647 h 75"/>
              <a:gd name="T46" fmla="*/ 2147483647 w 52"/>
              <a:gd name="T47" fmla="*/ 2147483647 h 75"/>
              <a:gd name="T48" fmla="*/ 2147483647 w 52"/>
              <a:gd name="T49" fmla="*/ 2147483647 h 75"/>
              <a:gd name="T50" fmla="*/ 2147483647 w 52"/>
              <a:gd name="T51" fmla="*/ 2147483647 h 75"/>
              <a:gd name="T52" fmla="*/ 2147483647 w 52"/>
              <a:gd name="T53" fmla="*/ 2147483647 h 75"/>
              <a:gd name="T54" fmla="*/ 2147483647 w 52"/>
              <a:gd name="T55" fmla="*/ 2147483647 h 75"/>
              <a:gd name="T56" fmla="*/ 2147483647 w 52"/>
              <a:gd name="T57" fmla="*/ 2147483647 h 75"/>
              <a:gd name="T58" fmla="*/ 2147483647 w 52"/>
              <a:gd name="T59" fmla="*/ 2147483647 h 75"/>
              <a:gd name="T60" fmla="*/ 2147483647 w 52"/>
              <a:gd name="T61" fmla="*/ 2147483647 h 75"/>
              <a:gd name="T62" fmla="*/ 2147483647 w 52"/>
              <a:gd name="T63" fmla="*/ 2147483647 h 75"/>
              <a:gd name="T64" fmla="*/ 2147483647 w 52"/>
              <a:gd name="T65" fmla="*/ 0 h 75"/>
              <a:gd name="T66" fmla="*/ 2147483647 w 52"/>
              <a:gd name="T67" fmla="*/ 2147483647 h 75"/>
              <a:gd name="T68" fmla="*/ 2147483647 w 52"/>
              <a:gd name="T69" fmla="*/ 2147483647 h 75"/>
              <a:gd name="T70" fmla="*/ 2147483647 w 52"/>
              <a:gd name="T71" fmla="*/ 2147483647 h 75"/>
              <a:gd name="T72" fmla="*/ 2147483647 w 52"/>
              <a:gd name="T73" fmla="*/ 0 h 75"/>
              <a:gd name="T74" fmla="*/ 2147483647 w 52"/>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75"/>
              <a:gd name="T116" fmla="*/ 52 w 52"/>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75">
                <a:moveTo>
                  <a:pt x="23" y="0"/>
                </a:moveTo>
                <a:lnTo>
                  <a:pt x="23" y="4"/>
                </a:lnTo>
                <a:lnTo>
                  <a:pt x="19" y="4"/>
                </a:lnTo>
                <a:lnTo>
                  <a:pt x="15" y="4"/>
                </a:lnTo>
                <a:lnTo>
                  <a:pt x="11" y="8"/>
                </a:lnTo>
                <a:lnTo>
                  <a:pt x="8" y="8"/>
                </a:lnTo>
                <a:lnTo>
                  <a:pt x="0" y="8"/>
                </a:lnTo>
                <a:lnTo>
                  <a:pt x="0" y="12"/>
                </a:lnTo>
                <a:lnTo>
                  <a:pt x="8" y="12"/>
                </a:lnTo>
                <a:lnTo>
                  <a:pt x="11" y="15"/>
                </a:lnTo>
                <a:lnTo>
                  <a:pt x="11" y="19"/>
                </a:lnTo>
                <a:lnTo>
                  <a:pt x="11" y="63"/>
                </a:lnTo>
                <a:lnTo>
                  <a:pt x="8" y="67"/>
                </a:lnTo>
                <a:lnTo>
                  <a:pt x="0" y="71"/>
                </a:lnTo>
                <a:lnTo>
                  <a:pt x="0" y="75"/>
                </a:lnTo>
                <a:lnTo>
                  <a:pt x="38" y="75"/>
                </a:lnTo>
                <a:lnTo>
                  <a:pt x="38" y="71"/>
                </a:lnTo>
                <a:lnTo>
                  <a:pt x="34" y="71"/>
                </a:lnTo>
                <a:lnTo>
                  <a:pt x="26" y="67"/>
                </a:lnTo>
                <a:lnTo>
                  <a:pt x="26" y="63"/>
                </a:lnTo>
                <a:lnTo>
                  <a:pt x="23" y="60"/>
                </a:lnTo>
                <a:lnTo>
                  <a:pt x="23" y="23"/>
                </a:lnTo>
                <a:lnTo>
                  <a:pt x="30" y="15"/>
                </a:lnTo>
                <a:lnTo>
                  <a:pt x="34" y="12"/>
                </a:lnTo>
                <a:lnTo>
                  <a:pt x="38" y="12"/>
                </a:lnTo>
                <a:lnTo>
                  <a:pt x="45" y="15"/>
                </a:lnTo>
                <a:lnTo>
                  <a:pt x="45" y="19"/>
                </a:lnTo>
                <a:lnTo>
                  <a:pt x="49" y="15"/>
                </a:lnTo>
                <a:lnTo>
                  <a:pt x="52" y="12"/>
                </a:lnTo>
                <a:lnTo>
                  <a:pt x="49" y="4"/>
                </a:lnTo>
                <a:lnTo>
                  <a:pt x="45" y="0"/>
                </a:lnTo>
                <a:lnTo>
                  <a:pt x="34" y="4"/>
                </a:lnTo>
                <a:lnTo>
                  <a:pt x="26" y="15"/>
                </a:lnTo>
                <a:lnTo>
                  <a:pt x="23" y="15"/>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60" name="Freeform 112"/>
          <p:cNvSpPr>
            <a:spLocks/>
          </p:cNvSpPr>
          <p:nvPr/>
        </p:nvSpPr>
        <p:spPr bwMode="auto">
          <a:xfrm>
            <a:off x="2606675" y="2439988"/>
            <a:ext cx="119063" cy="112712"/>
          </a:xfrm>
          <a:custGeom>
            <a:avLst/>
            <a:gdLst>
              <a:gd name="T0" fmla="*/ 0 w 75"/>
              <a:gd name="T1" fmla="*/ 0 h 71"/>
              <a:gd name="T2" fmla="*/ 0 w 75"/>
              <a:gd name="T3" fmla="*/ 0 h 71"/>
              <a:gd name="T4" fmla="*/ 2147483647 w 75"/>
              <a:gd name="T5" fmla="*/ 2147483647 h 71"/>
              <a:gd name="T6" fmla="*/ 2147483647 w 75"/>
              <a:gd name="T7" fmla="*/ 2147483647 h 71"/>
              <a:gd name="T8" fmla="*/ 2147483647 w 75"/>
              <a:gd name="T9" fmla="*/ 2147483647 h 71"/>
              <a:gd name="T10" fmla="*/ 2147483647 w 75"/>
              <a:gd name="T11" fmla="*/ 2147483647 h 71"/>
              <a:gd name="T12" fmla="*/ 2147483647 w 75"/>
              <a:gd name="T13" fmla="*/ 2147483647 h 71"/>
              <a:gd name="T14" fmla="*/ 2147483647 w 75"/>
              <a:gd name="T15" fmla="*/ 2147483647 h 71"/>
              <a:gd name="T16" fmla="*/ 2147483647 w 75"/>
              <a:gd name="T17" fmla="*/ 2147483647 h 71"/>
              <a:gd name="T18" fmla="*/ 2147483647 w 75"/>
              <a:gd name="T19" fmla="*/ 2147483647 h 71"/>
              <a:gd name="T20" fmla="*/ 2147483647 w 75"/>
              <a:gd name="T21" fmla="*/ 2147483647 h 71"/>
              <a:gd name="T22" fmla="*/ 2147483647 w 75"/>
              <a:gd name="T23" fmla="*/ 2147483647 h 71"/>
              <a:gd name="T24" fmla="*/ 2147483647 w 75"/>
              <a:gd name="T25" fmla="*/ 2147483647 h 71"/>
              <a:gd name="T26" fmla="*/ 2147483647 w 75"/>
              <a:gd name="T27" fmla="*/ 2147483647 h 71"/>
              <a:gd name="T28" fmla="*/ 2147483647 w 75"/>
              <a:gd name="T29" fmla="*/ 2147483647 h 71"/>
              <a:gd name="T30" fmla="*/ 2147483647 w 75"/>
              <a:gd name="T31" fmla="*/ 2147483647 h 71"/>
              <a:gd name="T32" fmla="*/ 2147483647 w 75"/>
              <a:gd name="T33" fmla="*/ 2147483647 h 71"/>
              <a:gd name="T34" fmla="*/ 2147483647 w 75"/>
              <a:gd name="T35" fmla="*/ 2147483647 h 71"/>
              <a:gd name="T36" fmla="*/ 2147483647 w 75"/>
              <a:gd name="T37" fmla="*/ 2147483647 h 71"/>
              <a:gd name="T38" fmla="*/ 2147483647 w 75"/>
              <a:gd name="T39" fmla="*/ 2147483647 h 71"/>
              <a:gd name="T40" fmla="*/ 2147483647 w 75"/>
              <a:gd name="T41" fmla="*/ 2147483647 h 71"/>
              <a:gd name="T42" fmla="*/ 2147483647 w 75"/>
              <a:gd name="T43" fmla="*/ 2147483647 h 71"/>
              <a:gd name="T44" fmla="*/ 2147483647 w 75"/>
              <a:gd name="T45" fmla="*/ 0 h 71"/>
              <a:gd name="T46" fmla="*/ 2147483647 w 75"/>
              <a:gd name="T47" fmla="*/ 0 h 71"/>
              <a:gd name="T48" fmla="*/ 2147483647 w 75"/>
              <a:gd name="T49" fmla="*/ 2147483647 h 71"/>
              <a:gd name="T50" fmla="*/ 2147483647 w 75"/>
              <a:gd name="T51" fmla="*/ 2147483647 h 71"/>
              <a:gd name="T52" fmla="*/ 2147483647 w 75"/>
              <a:gd name="T53" fmla="*/ 2147483647 h 71"/>
              <a:gd name="T54" fmla="*/ 2147483647 w 75"/>
              <a:gd name="T55" fmla="*/ 2147483647 h 71"/>
              <a:gd name="T56" fmla="*/ 2147483647 w 75"/>
              <a:gd name="T57" fmla="*/ 2147483647 h 71"/>
              <a:gd name="T58" fmla="*/ 2147483647 w 75"/>
              <a:gd name="T59" fmla="*/ 2147483647 h 71"/>
              <a:gd name="T60" fmla="*/ 2147483647 w 75"/>
              <a:gd name="T61" fmla="*/ 2147483647 h 71"/>
              <a:gd name="T62" fmla="*/ 2147483647 w 75"/>
              <a:gd name="T63" fmla="*/ 2147483647 h 71"/>
              <a:gd name="T64" fmla="*/ 2147483647 w 75"/>
              <a:gd name="T65" fmla="*/ 2147483647 h 71"/>
              <a:gd name="T66" fmla="*/ 2147483647 w 75"/>
              <a:gd name="T67" fmla="*/ 2147483647 h 71"/>
              <a:gd name="T68" fmla="*/ 2147483647 w 75"/>
              <a:gd name="T69" fmla="*/ 2147483647 h 71"/>
              <a:gd name="T70" fmla="*/ 2147483647 w 75"/>
              <a:gd name="T71" fmla="*/ 2147483647 h 71"/>
              <a:gd name="T72" fmla="*/ 2147483647 w 75"/>
              <a:gd name="T73" fmla="*/ 2147483647 h 71"/>
              <a:gd name="T74" fmla="*/ 2147483647 w 75"/>
              <a:gd name="T75" fmla="*/ 0 h 71"/>
              <a:gd name="T76" fmla="*/ 0 w 75"/>
              <a:gd name="T77" fmla="*/ 0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71"/>
              <a:gd name="T119" fmla="*/ 75 w 75"/>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71">
                <a:moveTo>
                  <a:pt x="0" y="0"/>
                </a:moveTo>
                <a:lnTo>
                  <a:pt x="0" y="0"/>
                </a:lnTo>
                <a:lnTo>
                  <a:pt x="8" y="4"/>
                </a:lnTo>
                <a:lnTo>
                  <a:pt x="12" y="11"/>
                </a:lnTo>
                <a:lnTo>
                  <a:pt x="12" y="52"/>
                </a:lnTo>
                <a:lnTo>
                  <a:pt x="12" y="59"/>
                </a:lnTo>
                <a:lnTo>
                  <a:pt x="15" y="63"/>
                </a:lnTo>
                <a:lnTo>
                  <a:pt x="23" y="71"/>
                </a:lnTo>
                <a:lnTo>
                  <a:pt x="30" y="71"/>
                </a:lnTo>
                <a:lnTo>
                  <a:pt x="38" y="71"/>
                </a:lnTo>
                <a:lnTo>
                  <a:pt x="41" y="67"/>
                </a:lnTo>
                <a:lnTo>
                  <a:pt x="53" y="56"/>
                </a:lnTo>
                <a:lnTo>
                  <a:pt x="53" y="71"/>
                </a:lnTo>
                <a:lnTo>
                  <a:pt x="56" y="71"/>
                </a:lnTo>
                <a:lnTo>
                  <a:pt x="64" y="67"/>
                </a:lnTo>
                <a:lnTo>
                  <a:pt x="67" y="63"/>
                </a:lnTo>
                <a:lnTo>
                  <a:pt x="71" y="63"/>
                </a:lnTo>
                <a:lnTo>
                  <a:pt x="75" y="63"/>
                </a:lnTo>
                <a:lnTo>
                  <a:pt x="75" y="59"/>
                </a:lnTo>
                <a:lnTo>
                  <a:pt x="71" y="59"/>
                </a:lnTo>
                <a:lnTo>
                  <a:pt x="67" y="59"/>
                </a:lnTo>
                <a:lnTo>
                  <a:pt x="64" y="56"/>
                </a:lnTo>
                <a:lnTo>
                  <a:pt x="64" y="0"/>
                </a:lnTo>
                <a:lnTo>
                  <a:pt x="41" y="0"/>
                </a:lnTo>
                <a:lnTo>
                  <a:pt x="41" y="4"/>
                </a:lnTo>
                <a:lnTo>
                  <a:pt x="49" y="4"/>
                </a:lnTo>
                <a:lnTo>
                  <a:pt x="53" y="8"/>
                </a:lnTo>
                <a:lnTo>
                  <a:pt x="53" y="11"/>
                </a:lnTo>
                <a:lnTo>
                  <a:pt x="53" y="48"/>
                </a:lnTo>
                <a:lnTo>
                  <a:pt x="49" y="52"/>
                </a:lnTo>
                <a:lnTo>
                  <a:pt x="49" y="59"/>
                </a:lnTo>
                <a:lnTo>
                  <a:pt x="41" y="59"/>
                </a:lnTo>
                <a:lnTo>
                  <a:pt x="38" y="59"/>
                </a:lnTo>
                <a:lnTo>
                  <a:pt x="30" y="59"/>
                </a:lnTo>
                <a:lnTo>
                  <a:pt x="26" y="59"/>
                </a:lnTo>
                <a:lnTo>
                  <a:pt x="26" y="56"/>
                </a:lnTo>
                <a:lnTo>
                  <a:pt x="26" y="48"/>
                </a:lnTo>
                <a:lnTo>
                  <a:pt x="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61" name="Freeform 113"/>
          <p:cNvSpPr>
            <a:spLocks/>
          </p:cNvSpPr>
          <p:nvPr/>
        </p:nvSpPr>
        <p:spPr bwMode="auto">
          <a:xfrm>
            <a:off x="2736850" y="2433638"/>
            <a:ext cx="112713" cy="119062"/>
          </a:xfrm>
          <a:custGeom>
            <a:avLst/>
            <a:gdLst>
              <a:gd name="T0" fmla="*/ 2147483647 w 71"/>
              <a:gd name="T1" fmla="*/ 0 h 75"/>
              <a:gd name="T2" fmla="*/ 2147483647 w 71"/>
              <a:gd name="T3" fmla="*/ 2147483647 h 75"/>
              <a:gd name="T4" fmla="*/ 0 w 71"/>
              <a:gd name="T5" fmla="*/ 2147483647 h 75"/>
              <a:gd name="T6" fmla="*/ 0 w 71"/>
              <a:gd name="T7" fmla="*/ 2147483647 h 75"/>
              <a:gd name="T8" fmla="*/ 2147483647 w 71"/>
              <a:gd name="T9" fmla="*/ 2147483647 h 75"/>
              <a:gd name="T10" fmla="*/ 2147483647 w 71"/>
              <a:gd name="T11" fmla="*/ 2147483647 h 75"/>
              <a:gd name="T12" fmla="*/ 2147483647 w 71"/>
              <a:gd name="T13" fmla="*/ 2147483647 h 75"/>
              <a:gd name="T14" fmla="*/ 2147483647 w 71"/>
              <a:gd name="T15" fmla="*/ 2147483647 h 75"/>
              <a:gd name="T16" fmla="*/ 2147483647 w 71"/>
              <a:gd name="T17" fmla="*/ 2147483647 h 75"/>
              <a:gd name="T18" fmla="*/ 0 w 71"/>
              <a:gd name="T19" fmla="*/ 2147483647 h 75"/>
              <a:gd name="T20" fmla="*/ 0 w 71"/>
              <a:gd name="T21" fmla="*/ 2147483647 h 75"/>
              <a:gd name="T22" fmla="*/ 2147483647 w 71"/>
              <a:gd name="T23" fmla="*/ 2147483647 h 75"/>
              <a:gd name="T24" fmla="*/ 2147483647 w 71"/>
              <a:gd name="T25" fmla="*/ 2147483647 h 75"/>
              <a:gd name="T26" fmla="*/ 2147483647 w 71"/>
              <a:gd name="T27" fmla="*/ 2147483647 h 75"/>
              <a:gd name="T28" fmla="*/ 2147483647 w 71"/>
              <a:gd name="T29" fmla="*/ 2147483647 h 75"/>
              <a:gd name="T30" fmla="*/ 2147483647 w 71"/>
              <a:gd name="T31" fmla="*/ 2147483647 h 75"/>
              <a:gd name="T32" fmla="*/ 2147483647 w 71"/>
              <a:gd name="T33" fmla="*/ 2147483647 h 75"/>
              <a:gd name="T34" fmla="*/ 2147483647 w 71"/>
              <a:gd name="T35" fmla="*/ 2147483647 h 75"/>
              <a:gd name="T36" fmla="*/ 2147483647 w 71"/>
              <a:gd name="T37" fmla="*/ 2147483647 h 75"/>
              <a:gd name="T38" fmla="*/ 2147483647 w 71"/>
              <a:gd name="T39" fmla="*/ 2147483647 h 75"/>
              <a:gd name="T40" fmla="*/ 2147483647 w 71"/>
              <a:gd name="T41" fmla="*/ 2147483647 h 75"/>
              <a:gd name="T42" fmla="*/ 2147483647 w 71"/>
              <a:gd name="T43" fmla="*/ 2147483647 h 75"/>
              <a:gd name="T44" fmla="*/ 2147483647 w 71"/>
              <a:gd name="T45" fmla="*/ 2147483647 h 75"/>
              <a:gd name="T46" fmla="*/ 2147483647 w 71"/>
              <a:gd name="T47" fmla="*/ 2147483647 h 75"/>
              <a:gd name="T48" fmla="*/ 2147483647 w 71"/>
              <a:gd name="T49" fmla="*/ 2147483647 h 75"/>
              <a:gd name="T50" fmla="*/ 2147483647 w 71"/>
              <a:gd name="T51" fmla="*/ 2147483647 h 75"/>
              <a:gd name="T52" fmla="*/ 2147483647 w 71"/>
              <a:gd name="T53" fmla="*/ 2147483647 h 75"/>
              <a:gd name="T54" fmla="*/ 2147483647 w 71"/>
              <a:gd name="T55" fmla="*/ 2147483647 h 75"/>
              <a:gd name="T56" fmla="*/ 2147483647 w 71"/>
              <a:gd name="T57" fmla="*/ 2147483647 h 75"/>
              <a:gd name="T58" fmla="*/ 2147483647 w 71"/>
              <a:gd name="T59" fmla="*/ 2147483647 h 75"/>
              <a:gd name="T60" fmla="*/ 2147483647 w 71"/>
              <a:gd name="T61" fmla="*/ 2147483647 h 75"/>
              <a:gd name="T62" fmla="*/ 2147483647 w 71"/>
              <a:gd name="T63" fmla="*/ 2147483647 h 75"/>
              <a:gd name="T64" fmla="*/ 2147483647 w 71"/>
              <a:gd name="T65" fmla="*/ 2147483647 h 75"/>
              <a:gd name="T66" fmla="*/ 2147483647 w 71"/>
              <a:gd name="T67" fmla="*/ 2147483647 h 75"/>
              <a:gd name="T68" fmla="*/ 2147483647 w 71"/>
              <a:gd name="T69" fmla="*/ 0 h 75"/>
              <a:gd name="T70" fmla="*/ 2147483647 w 71"/>
              <a:gd name="T71" fmla="*/ 2147483647 h 75"/>
              <a:gd name="T72" fmla="*/ 2147483647 w 71"/>
              <a:gd name="T73" fmla="*/ 2147483647 h 75"/>
              <a:gd name="T74" fmla="*/ 2147483647 w 71"/>
              <a:gd name="T75" fmla="*/ 0 h 75"/>
              <a:gd name="T76" fmla="*/ 2147483647 w 71"/>
              <a:gd name="T77" fmla="*/ 0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75"/>
              <a:gd name="T119" fmla="*/ 71 w 71"/>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75">
                <a:moveTo>
                  <a:pt x="23" y="0"/>
                </a:moveTo>
                <a:lnTo>
                  <a:pt x="19" y="4"/>
                </a:lnTo>
                <a:lnTo>
                  <a:pt x="0" y="8"/>
                </a:lnTo>
                <a:lnTo>
                  <a:pt x="0" y="12"/>
                </a:lnTo>
                <a:lnTo>
                  <a:pt x="4" y="12"/>
                </a:lnTo>
                <a:lnTo>
                  <a:pt x="8" y="12"/>
                </a:lnTo>
                <a:lnTo>
                  <a:pt x="11" y="19"/>
                </a:lnTo>
                <a:lnTo>
                  <a:pt x="11" y="63"/>
                </a:lnTo>
                <a:lnTo>
                  <a:pt x="8" y="67"/>
                </a:lnTo>
                <a:lnTo>
                  <a:pt x="0" y="71"/>
                </a:lnTo>
                <a:lnTo>
                  <a:pt x="0" y="75"/>
                </a:lnTo>
                <a:lnTo>
                  <a:pt x="34" y="75"/>
                </a:lnTo>
                <a:lnTo>
                  <a:pt x="34" y="71"/>
                </a:lnTo>
                <a:lnTo>
                  <a:pt x="26" y="67"/>
                </a:lnTo>
                <a:lnTo>
                  <a:pt x="23" y="63"/>
                </a:lnTo>
                <a:lnTo>
                  <a:pt x="23" y="19"/>
                </a:lnTo>
                <a:lnTo>
                  <a:pt x="30" y="12"/>
                </a:lnTo>
                <a:lnTo>
                  <a:pt x="38" y="12"/>
                </a:lnTo>
                <a:lnTo>
                  <a:pt x="45" y="12"/>
                </a:lnTo>
                <a:lnTo>
                  <a:pt x="45" y="15"/>
                </a:lnTo>
                <a:lnTo>
                  <a:pt x="49" y="19"/>
                </a:lnTo>
                <a:lnTo>
                  <a:pt x="49" y="23"/>
                </a:lnTo>
                <a:lnTo>
                  <a:pt x="49" y="60"/>
                </a:lnTo>
                <a:lnTo>
                  <a:pt x="49" y="67"/>
                </a:lnTo>
                <a:lnTo>
                  <a:pt x="41" y="71"/>
                </a:lnTo>
                <a:lnTo>
                  <a:pt x="41" y="75"/>
                </a:lnTo>
                <a:lnTo>
                  <a:pt x="71" y="75"/>
                </a:lnTo>
                <a:lnTo>
                  <a:pt x="71" y="71"/>
                </a:lnTo>
                <a:lnTo>
                  <a:pt x="64" y="67"/>
                </a:lnTo>
                <a:lnTo>
                  <a:pt x="64" y="60"/>
                </a:lnTo>
                <a:lnTo>
                  <a:pt x="64" y="23"/>
                </a:lnTo>
                <a:lnTo>
                  <a:pt x="60" y="15"/>
                </a:lnTo>
                <a:lnTo>
                  <a:pt x="56" y="8"/>
                </a:lnTo>
                <a:lnTo>
                  <a:pt x="52" y="4"/>
                </a:lnTo>
                <a:lnTo>
                  <a:pt x="45" y="0"/>
                </a:lnTo>
                <a:lnTo>
                  <a:pt x="34" y="4"/>
                </a:lnTo>
                <a:lnTo>
                  <a:pt x="23" y="15"/>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62" name="Freeform 114"/>
          <p:cNvSpPr>
            <a:spLocks noEditPoints="1"/>
          </p:cNvSpPr>
          <p:nvPr/>
        </p:nvSpPr>
        <p:spPr bwMode="auto">
          <a:xfrm>
            <a:off x="2862263" y="2433638"/>
            <a:ext cx="111125" cy="171450"/>
          </a:xfrm>
          <a:custGeom>
            <a:avLst/>
            <a:gdLst>
              <a:gd name="T0" fmla="*/ 2147483647 w 70"/>
              <a:gd name="T1" fmla="*/ 2147483647 h 108"/>
              <a:gd name="T2" fmla="*/ 2147483647 w 70"/>
              <a:gd name="T3" fmla="*/ 2147483647 h 108"/>
              <a:gd name="T4" fmla="*/ 2147483647 w 70"/>
              <a:gd name="T5" fmla="*/ 2147483647 h 108"/>
              <a:gd name="T6" fmla="*/ 2147483647 w 70"/>
              <a:gd name="T7" fmla="*/ 2147483647 h 108"/>
              <a:gd name="T8" fmla="*/ 2147483647 w 70"/>
              <a:gd name="T9" fmla="*/ 2147483647 h 108"/>
              <a:gd name="T10" fmla="*/ 2147483647 w 70"/>
              <a:gd name="T11" fmla="*/ 2147483647 h 108"/>
              <a:gd name="T12" fmla="*/ 2147483647 w 70"/>
              <a:gd name="T13" fmla="*/ 2147483647 h 108"/>
              <a:gd name="T14" fmla="*/ 2147483647 w 70"/>
              <a:gd name="T15" fmla="*/ 2147483647 h 108"/>
              <a:gd name="T16" fmla="*/ 2147483647 w 70"/>
              <a:gd name="T17" fmla="*/ 2147483647 h 108"/>
              <a:gd name="T18" fmla="*/ 2147483647 w 70"/>
              <a:gd name="T19" fmla="*/ 2147483647 h 108"/>
              <a:gd name="T20" fmla="*/ 0 w 70"/>
              <a:gd name="T21" fmla="*/ 2147483647 h 108"/>
              <a:gd name="T22" fmla="*/ 2147483647 w 70"/>
              <a:gd name="T23" fmla="*/ 2147483647 h 108"/>
              <a:gd name="T24" fmla="*/ 2147483647 w 70"/>
              <a:gd name="T25" fmla="*/ 2147483647 h 108"/>
              <a:gd name="T26" fmla="*/ 2147483647 w 70"/>
              <a:gd name="T27" fmla="*/ 2147483647 h 108"/>
              <a:gd name="T28" fmla="*/ 2147483647 w 70"/>
              <a:gd name="T29" fmla="*/ 2147483647 h 108"/>
              <a:gd name="T30" fmla="*/ 2147483647 w 70"/>
              <a:gd name="T31" fmla="*/ 2147483647 h 108"/>
              <a:gd name="T32" fmla="*/ 2147483647 w 70"/>
              <a:gd name="T33" fmla="*/ 2147483647 h 108"/>
              <a:gd name="T34" fmla="*/ 2147483647 w 70"/>
              <a:gd name="T35" fmla="*/ 2147483647 h 108"/>
              <a:gd name="T36" fmla="*/ 2147483647 w 70"/>
              <a:gd name="T37" fmla="*/ 2147483647 h 108"/>
              <a:gd name="T38" fmla="*/ 2147483647 w 70"/>
              <a:gd name="T39" fmla="*/ 2147483647 h 108"/>
              <a:gd name="T40" fmla="*/ 2147483647 w 70"/>
              <a:gd name="T41" fmla="*/ 2147483647 h 108"/>
              <a:gd name="T42" fmla="*/ 2147483647 w 70"/>
              <a:gd name="T43" fmla="*/ 2147483647 h 108"/>
              <a:gd name="T44" fmla="*/ 2147483647 w 70"/>
              <a:gd name="T45" fmla="*/ 2147483647 h 108"/>
              <a:gd name="T46" fmla="*/ 2147483647 w 70"/>
              <a:gd name="T47" fmla="*/ 2147483647 h 108"/>
              <a:gd name="T48" fmla="*/ 2147483647 w 70"/>
              <a:gd name="T49" fmla="*/ 2147483647 h 108"/>
              <a:gd name="T50" fmla="*/ 2147483647 w 70"/>
              <a:gd name="T51" fmla="*/ 2147483647 h 108"/>
              <a:gd name="T52" fmla="*/ 2147483647 w 70"/>
              <a:gd name="T53" fmla="*/ 2147483647 h 108"/>
              <a:gd name="T54" fmla="*/ 2147483647 w 70"/>
              <a:gd name="T55" fmla="*/ 2147483647 h 108"/>
              <a:gd name="T56" fmla="*/ 2147483647 w 70"/>
              <a:gd name="T57" fmla="*/ 2147483647 h 108"/>
              <a:gd name="T58" fmla="*/ 2147483647 w 70"/>
              <a:gd name="T59" fmla="*/ 2147483647 h 108"/>
              <a:gd name="T60" fmla="*/ 2147483647 w 70"/>
              <a:gd name="T61" fmla="*/ 2147483647 h 108"/>
              <a:gd name="T62" fmla="*/ 2147483647 w 70"/>
              <a:gd name="T63" fmla="*/ 2147483647 h 108"/>
              <a:gd name="T64" fmla="*/ 2147483647 w 70"/>
              <a:gd name="T65" fmla="*/ 2147483647 h 108"/>
              <a:gd name="T66" fmla="*/ 2147483647 w 70"/>
              <a:gd name="T67" fmla="*/ 2147483647 h 108"/>
              <a:gd name="T68" fmla="*/ 2147483647 w 70"/>
              <a:gd name="T69" fmla="*/ 2147483647 h 108"/>
              <a:gd name="T70" fmla="*/ 2147483647 w 70"/>
              <a:gd name="T71" fmla="*/ 2147483647 h 108"/>
              <a:gd name="T72" fmla="*/ 2147483647 w 70"/>
              <a:gd name="T73" fmla="*/ 2147483647 h 108"/>
              <a:gd name="T74" fmla="*/ 2147483647 w 70"/>
              <a:gd name="T75" fmla="*/ 2147483647 h 108"/>
              <a:gd name="T76" fmla="*/ 2147483647 w 70"/>
              <a:gd name="T77" fmla="*/ 2147483647 h 108"/>
              <a:gd name="T78" fmla="*/ 2147483647 w 70"/>
              <a:gd name="T79" fmla="*/ 2147483647 h 108"/>
              <a:gd name="T80" fmla="*/ 2147483647 w 70"/>
              <a:gd name="T81" fmla="*/ 2147483647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108"/>
              <a:gd name="T125" fmla="*/ 70 w 70"/>
              <a:gd name="T126" fmla="*/ 108 h 1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108">
                <a:moveTo>
                  <a:pt x="70" y="8"/>
                </a:moveTo>
                <a:lnTo>
                  <a:pt x="63" y="8"/>
                </a:lnTo>
                <a:lnTo>
                  <a:pt x="52" y="8"/>
                </a:lnTo>
                <a:lnTo>
                  <a:pt x="44" y="4"/>
                </a:lnTo>
                <a:lnTo>
                  <a:pt x="33" y="0"/>
                </a:lnTo>
                <a:lnTo>
                  <a:pt x="22" y="4"/>
                </a:lnTo>
                <a:lnTo>
                  <a:pt x="14" y="8"/>
                </a:lnTo>
                <a:lnTo>
                  <a:pt x="11" y="19"/>
                </a:lnTo>
                <a:lnTo>
                  <a:pt x="7" y="26"/>
                </a:lnTo>
                <a:lnTo>
                  <a:pt x="11" y="34"/>
                </a:lnTo>
                <a:lnTo>
                  <a:pt x="11" y="41"/>
                </a:lnTo>
                <a:lnTo>
                  <a:pt x="14" y="45"/>
                </a:lnTo>
                <a:lnTo>
                  <a:pt x="22" y="49"/>
                </a:lnTo>
                <a:lnTo>
                  <a:pt x="14" y="52"/>
                </a:lnTo>
                <a:lnTo>
                  <a:pt x="11" y="60"/>
                </a:lnTo>
                <a:lnTo>
                  <a:pt x="7" y="63"/>
                </a:lnTo>
                <a:lnTo>
                  <a:pt x="11" y="67"/>
                </a:lnTo>
                <a:lnTo>
                  <a:pt x="18" y="75"/>
                </a:lnTo>
                <a:lnTo>
                  <a:pt x="14" y="75"/>
                </a:lnTo>
                <a:lnTo>
                  <a:pt x="3" y="82"/>
                </a:lnTo>
                <a:lnTo>
                  <a:pt x="0" y="93"/>
                </a:lnTo>
                <a:lnTo>
                  <a:pt x="3" y="97"/>
                </a:lnTo>
                <a:lnTo>
                  <a:pt x="11" y="101"/>
                </a:lnTo>
                <a:lnTo>
                  <a:pt x="18" y="104"/>
                </a:lnTo>
                <a:lnTo>
                  <a:pt x="29" y="108"/>
                </a:lnTo>
                <a:lnTo>
                  <a:pt x="44" y="104"/>
                </a:lnTo>
                <a:lnTo>
                  <a:pt x="55" y="97"/>
                </a:lnTo>
                <a:lnTo>
                  <a:pt x="67" y="89"/>
                </a:lnTo>
                <a:lnTo>
                  <a:pt x="67" y="86"/>
                </a:lnTo>
                <a:lnTo>
                  <a:pt x="67" y="82"/>
                </a:lnTo>
                <a:lnTo>
                  <a:pt x="67" y="75"/>
                </a:lnTo>
                <a:lnTo>
                  <a:pt x="63" y="67"/>
                </a:lnTo>
                <a:lnTo>
                  <a:pt x="59" y="63"/>
                </a:lnTo>
                <a:lnTo>
                  <a:pt x="52" y="63"/>
                </a:lnTo>
                <a:lnTo>
                  <a:pt x="26" y="63"/>
                </a:lnTo>
                <a:lnTo>
                  <a:pt x="22" y="60"/>
                </a:lnTo>
                <a:lnTo>
                  <a:pt x="18" y="60"/>
                </a:lnTo>
                <a:lnTo>
                  <a:pt x="18" y="56"/>
                </a:lnTo>
                <a:lnTo>
                  <a:pt x="22" y="52"/>
                </a:lnTo>
                <a:lnTo>
                  <a:pt x="29" y="49"/>
                </a:lnTo>
                <a:lnTo>
                  <a:pt x="33" y="49"/>
                </a:lnTo>
                <a:lnTo>
                  <a:pt x="37" y="49"/>
                </a:lnTo>
                <a:lnTo>
                  <a:pt x="44" y="49"/>
                </a:lnTo>
                <a:lnTo>
                  <a:pt x="55" y="41"/>
                </a:lnTo>
                <a:lnTo>
                  <a:pt x="59" y="34"/>
                </a:lnTo>
                <a:lnTo>
                  <a:pt x="59" y="26"/>
                </a:lnTo>
                <a:lnTo>
                  <a:pt x="59" y="19"/>
                </a:lnTo>
                <a:lnTo>
                  <a:pt x="55" y="12"/>
                </a:lnTo>
                <a:lnTo>
                  <a:pt x="70" y="12"/>
                </a:lnTo>
                <a:lnTo>
                  <a:pt x="70" y="8"/>
                </a:lnTo>
                <a:close/>
                <a:moveTo>
                  <a:pt x="33" y="8"/>
                </a:moveTo>
                <a:lnTo>
                  <a:pt x="37" y="8"/>
                </a:lnTo>
                <a:lnTo>
                  <a:pt x="44" y="12"/>
                </a:lnTo>
                <a:lnTo>
                  <a:pt x="48" y="23"/>
                </a:lnTo>
                <a:lnTo>
                  <a:pt x="48" y="30"/>
                </a:lnTo>
                <a:lnTo>
                  <a:pt x="48" y="37"/>
                </a:lnTo>
                <a:lnTo>
                  <a:pt x="44" y="41"/>
                </a:lnTo>
                <a:lnTo>
                  <a:pt x="40" y="45"/>
                </a:lnTo>
                <a:lnTo>
                  <a:pt x="37" y="45"/>
                </a:lnTo>
                <a:lnTo>
                  <a:pt x="29" y="45"/>
                </a:lnTo>
                <a:lnTo>
                  <a:pt x="26" y="37"/>
                </a:lnTo>
                <a:lnTo>
                  <a:pt x="22" y="30"/>
                </a:lnTo>
                <a:lnTo>
                  <a:pt x="22" y="19"/>
                </a:lnTo>
                <a:lnTo>
                  <a:pt x="22" y="15"/>
                </a:lnTo>
                <a:lnTo>
                  <a:pt x="22" y="12"/>
                </a:lnTo>
                <a:lnTo>
                  <a:pt x="26" y="8"/>
                </a:lnTo>
                <a:lnTo>
                  <a:pt x="33" y="8"/>
                </a:lnTo>
                <a:close/>
                <a:moveTo>
                  <a:pt x="22" y="75"/>
                </a:moveTo>
                <a:lnTo>
                  <a:pt x="29" y="75"/>
                </a:lnTo>
                <a:lnTo>
                  <a:pt x="55" y="75"/>
                </a:lnTo>
                <a:lnTo>
                  <a:pt x="63" y="78"/>
                </a:lnTo>
                <a:lnTo>
                  <a:pt x="63" y="82"/>
                </a:lnTo>
                <a:lnTo>
                  <a:pt x="63" y="89"/>
                </a:lnTo>
                <a:lnTo>
                  <a:pt x="55" y="93"/>
                </a:lnTo>
                <a:lnTo>
                  <a:pt x="48" y="97"/>
                </a:lnTo>
                <a:lnTo>
                  <a:pt x="33" y="97"/>
                </a:lnTo>
                <a:lnTo>
                  <a:pt x="26" y="97"/>
                </a:lnTo>
                <a:lnTo>
                  <a:pt x="18" y="93"/>
                </a:lnTo>
                <a:lnTo>
                  <a:pt x="14" y="89"/>
                </a:lnTo>
                <a:lnTo>
                  <a:pt x="11" y="86"/>
                </a:lnTo>
                <a:lnTo>
                  <a:pt x="14" y="82"/>
                </a:lnTo>
                <a:lnTo>
                  <a:pt x="2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2" name="Group 127"/>
          <p:cNvGrpSpPr>
            <a:grpSpLocks/>
          </p:cNvGrpSpPr>
          <p:nvPr/>
        </p:nvGrpSpPr>
        <p:grpSpPr bwMode="auto">
          <a:xfrm>
            <a:off x="2170113" y="2987675"/>
            <a:ext cx="2328862" cy="1677988"/>
            <a:chOff x="1367" y="1882"/>
            <a:chExt cx="1467" cy="1057"/>
          </a:xfrm>
        </p:grpSpPr>
        <p:sp>
          <p:nvSpPr>
            <p:cNvPr id="55394" name="Freeform 53"/>
            <p:cNvSpPr>
              <a:spLocks/>
            </p:cNvSpPr>
            <p:nvPr/>
          </p:nvSpPr>
          <p:spPr bwMode="auto">
            <a:xfrm>
              <a:off x="1367" y="2134"/>
              <a:ext cx="41" cy="41"/>
            </a:xfrm>
            <a:custGeom>
              <a:avLst/>
              <a:gdLst>
                <a:gd name="T0" fmla="*/ 18 w 41"/>
                <a:gd name="T1" fmla="*/ 0 h 41"/>
                <a:gd name="T2" fmla="*/ 11 w 41"/>
                <a:gd name="T3" fmla="*/ 0 h 41"/>
                <a:gd name="T4" fmla="*/ 4 w 41"/>
                <a:gd name="T5" fmla="*/ 8 h 41"/>
                <a:gd name="T6" fmla="*/ 0 w 41"/>
                <a:gd name="T7" fmla="*/ 12 h 41"/>
                <a:gd name="T8" fmla="*/ 0 w 41"/>
                <a:gd name="T9" fmla="*/ 19 h 41"/>
                <a:gd name="T10" fmla="*/ 0 w 41"/>
                <a:gd name="T11" fmla="*/ 30 h 41"/>
                <a:gd name="T12" fmla="*/ 7 w 41"/>
                <a:gd name="T13" fmla="*/ 34 h 41"/>
                <a:gd name="T14" fmla="*/ 11 w 41"/>
                <a:gd name="T15" fmla="*/ 41 h 41"/>
                <a:gd name="T16" fmla="*/ 22 w 41"/>
                <a:gd name="T17" fmla="*/ 41 h 41"/>
                <a:gd name="T18" fmla="*/ 30 w 41"/>
                <a:gd name="T19" fmla="*/ 41 h 41"/>
                <a:gd name="T20" fmla="*/ 37 w 41"/>
                <a:gd name="T21" fmla="*/ 34 h 41"/>
                <a:gd name="T22" fmla="*/ 41 w 41"/>
                <a:gd name="T23" fmla="*/ 30 h 41"/>
                <a:gd name="T24" fmla="*/ 41 w 41"/>
                <a:gd name="T25" fmla="*/ 19 h 41"/>
                <a:gd name="T26" fmla="*/ 41 w 41"/>
                <a:gd name="T27" fmla="*/ 12 h 41"/>
                <a:gd name="T28" fmla="*/ 37 w 41"/>
                <a:gd name="T29" fmla="*/ 4 h 41"/>
                <a:gd name="T30" fmla="*/ 30 w 41"/>
                <a:gd name="T31" fmla="*/ 0 h 41"/>
                <a:gd name="T32" fmla="*/ 22 w 41"/>
                <a:gd name="T33" fmla="*/ 0 h 41"/>
                <a:gd name="T34" fmla="*/ 18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4" y="8"/>
                  </a:lnTo>
                  <a:lnTo>
                    <a:pt x="0" y="12"/>
                  </a:lnTo>
                  <a:lnTo>
                    <a:pt x="0" y="19"/>
                  </a:lnTo>
                  <a:lnTo>
                    <a:pt x="0" y="30"/>
                  </a:lnTo>
                  <a:lnTo>
                    <a:pt x="7" y="34"/>
                  </a:lnTo>
                  <a:lnTo>
                    <a:pt x="11" y="41"/>
                  </a:lnTo>
                  <a:lnTo>
                    <a:pt x="22" y="41"/>
                  </a:lnTo>
                  <a:lnTo>
                    <a:pt x="30" y="41"/>
                  </a:lnTo>
                  <a:lnTo>
                    <a:pt x="37" y="34"/>
                  </a:lnTo>
                  <a:lnTo>
                    <a:pt x="41" y="30"/>
                  </a:lnTo>
                  <a:lnTo>
                    <a:pt x="41" y="19"/>
                  </a:lnTo>
                  <a:lnTo>
                    <a:pt x="41" y="12"/>
                  </a:lnTo>
                  <a:lnTo>
                    <a:pt x="37" y="4"/>
                  </a:lnTo>
                  <a:lnTo>
                    <a:pt x="30"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95" name="Freeform 54"/>
            <p:cNvSpPr>
              <a:spLocks/>
            </p:cNvSpPr>
            <p:nvPr/>
          </p:nvSpPr>
          <p:spPr bwMode="auto">
            <a:xfrm>
              <a:off x="1367" y="2335"/>
              <a:ext cx="41" cy="41"/>
            </a:xfrm>
            <a:custGeom>
              <a:avLst/>
              <a:gdLst>
                <a:gd name="T0" fmla="*/ 18 w 41"/>
                <a:gd name="T1" fmla="*/ 0 h 41"/>
                <a:gd name="T2" fmla="*/ 11 w 41"/>
                <a:gd name="T3" fmla="*/ 0 h 41"/>
                <a:gd name="T4" fmla="*/ 4 w 41"/>
                <a:gd name="T5" fmla="*/ 3 h 41"/>
                <a:gd name="T6" fmla="*/ 0 w 41"/>
                <a:gd name="T7" fmla="*/ 11 h 41"/>
                <a:gd name="T8" fmla="*/ 0 w 41"/>
                <a:gd name="T9" fmla="*/ 18 h 41"/>
                <a:gd name="T10" fmla="*/ 0 w 41"/>
                <a:gd name="T11" fmla="*/ 26 h 41"/>
                <a:gd name="T12" fmla="*/ 7 w 41"/>
                <a:gd name="T13" fmla="*/ 33 h 41"/>
                <a:gd name="T14" fmla="*/ 11 w 41"/>
                <a:gd name="T15" fmla="*/ 37 h 41"/>
                <a:gd name="T16" fmla="*/ 22 w 41"/>
                <a:gd name="T17" fmla="*/ 41 h 41"/>
                <a:gd name="T18" fmla="*/ 30 w 41"/>
                <a:gd name="T19" fmla="*/ 37 h 41"/>
                <a:gd name="T20" fmla="*/ 37 w 41"/>
                <a:gd name="T21" fmla="*/ 33 h 41"/>
                <a:gd name="T22" fmla="*/ 41 w 41"/>
                <a:gd name="T23" fmla="*/ 26 h 41"/>
                <a:gd name="T24" fmla="*/ 41 w 41"/>
                <a:gd name="T25" fmla="*/ 18 h 41"/>
                <a:gd name="T26" fmla="*/ 41 w 41"/>
                <a:gd name="T27" fmla="*/ 11 h 41"/>
                <a:gd name="T28" fmla="*/ 37 w 41"/>
                <a:gd name="T29" fmla="*/ 3 h 41"/>
                <a:gd name="T30" fmla="*/ 30 w 41"/>
                <a:gd name="T31" fmla="*/ 0 h 41"/>
                <a:gd name="T32" fmla="*/ 22 w 41"/>
                <a:gd name="T33" fmla="*/ 0 h 41"/>
                <a:gd name="T34" fmla="*/ 18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4" y="3"/>
                  </a:lnTo>
                  <a:lnTo>
                    <a:pt x="0" y="11"/>
                  </a:lnTo>
                  <a:lnTo>
                    <a:pt x="0" y="18"/>
                  </a:lnTo>
                  <a:lnTo>
                    <a:pt x="0" y="26"/>
                  </a:lnTo>
                  <a:lnTo>
                    <a:pt x="7" y="33"/>
                  </a:lnTo>
                  <a:lnTo>
                    <a:pt x="11" y="37"/>
                  </a:lnTo>
                  <a:lnTo>
                    <a:pt x="22" y="41"/>
                  </a:lnTo>
                  <a:lnTo>
                    <a:pt x="30" y="37"/>
                  </a:lnTo>
                  <a:lnTo>
                    <a:pt x="37" y="33"/>
                  </a:lnTo>
                  <a:lnTo>
                    <a:pt x="41" y="26"/>
                  </a:lnTo>
                  <a:lnTo>
                    <a:pt x="41" y="18"/>
                  </a:lnTo>
                  <a:lnTo>
                    <a:pt x="41" y="11"/>
                  </a:lnTo>
                  <a:lnTo>
                    <a:pt x="37" y="3"/>
                  </a:lnTo>
                  <a:lnTo>
                    <a:pt x="30"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96" name="Freeform 55"/>
            <p:cNvSpPr>
              <a:spLocks/>
            </p:cNvSpPr>
            <p:nvPr/>
          </p:nvSpPr>
          <p:spPr bwMode="auto">
            <a:xfrm>
              <a:off x="1367" y="2535"/>
              <a:ext cx="41" cy="41"/>
            </a:xfrm>
            <a:custGeom>
              <a:avLst/>
              <a:gdLst>
                <a:gd name="T0" fmla="*/ 18 w 41"/>
                <a:gd name="T1" fmla="*/ 0 h 41"/>
                <a:gd name="T2" fmla="*/ 11 w 41"/>
                <a:gd name="T3" fmla="*/ 0 h 41"/>
                <a:gd name="T4" fmla="*/ 4 w 41"/>
                <a:gd name="T5" fmla="*/ 4 h 41"/>
                <a:gd name="T6" fmla="*/ 0 w 41"/>
                <a:gd name="T7" fmla="*/ 11 h 41"/>
                <a:gd name="T8" fmla="*/ 0 w 41"/>
                <a:gd name="T9" fmla="*/ 19 h 41"/>
                <a:gd name="T10" fmla="*/ 0 w 41"/>
                <a:gd name="T11" fmla="*/ 26 h 41"/>
                <a:gd name="T12" fmla="*/ 7 w 41"/>
                <a:gd name="T13" fmla="*/ 33 h 41"/>
                <a:gd name="T14" fmla="*/ 11 w 41"/>
                <a:gd name="T15" fmla="*/ 37 h 41"/>
                <a:gd name="T16" fmla="*/ 22 w 41"/>
                <a:gd name="T17" fmla="*/ 41 h 41"/>
                <a:gd name="T18" fmla="*/ 30 w 41"/>
                <a:gd name="T19" fmla="*/ 37 h 41"/>
                <a:gd name="T20" fmla="*/ 37 w 41"/>
                <a:gd name="T21" fmla="*/ 33 h 41"/>
                <a:gd name="T22" fmla="*/ 41 w 41"/>
                <a:gd name="T23" fmla="*/ 26 h 41"/>
                <a:gd name="T24" fmla="*/ 41 w 41"/>
                <a:gd name="T25" fmla="*/ 19 h 41"/>
                <a:gd name="T26" fmla="*/ 41 w 41"/>
                <a:gd name="T27" fmla="*/ 11 h 41"/>
                <a:gd name="T28" fmla="*/ 37 w 41"/>
                <a:gd name="T29" fmla="*/ 4 h 41"/>
                <a:gd name="T30" fmla="*/ 30 w 41"/>
                <a:gd name="T31" fmla="*/ 0 h 41"/>
                <a:gd name="T32" fmla="*/ 22 w 41"/>
                <a:gd name="T33" fmla="*/ 0 h 41"/>
                <a:gd name="T34" fmla="*/ 18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4" y="4"/>
                  </a:lnTo>
                  <a:lnTo>
                    <a:pt x="0" y="11"/>
                  </a:lnTo>
                  <a:lnTo>
                    <a:pt x="0" y="19"/>
                  </a:lnTo>
                  <a:lnTo>
                    <a:pt x="0" y="26"/>
                  </a:lnTo>
                  <a:lnTo>
                    <a:pt x="7" y="33"/>
                  </a:lnTo>
                  <a:lnTo>
                    <a:pt x="11" y="37"/>
                  </a:lnTo>
                  <a:lnTo>
                    <a:pt x="22" y="41"/>
                  </a:lnTo>
                  <a:lnTo>
                    <a:pt x="30" y="37"/>
                  </a:lnTo>
                  <a:lnTo>
                    <a:pt x="37" y="33"/>
                  </a:lnTo>
                  <a:lnTo>
                    <a:pt x="41" y="26"/>
                  </a:lnTo>
                  <a:lnTo>
                    <a:pt x="41" y="19"/>
                  </a:lnTo>
                  <a:lnTo>
                    <a:pt x="41" y="11"/>
                  </a:lnTo>
                  <a:lnTo>
                    <a:pt x="37" y="4"/>
                  </a:lnTo>
                  <a:lnTo>
                    <a:pt x="30"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55397" name="Group 126"/>
            <p:cNvGrpSpPr>
              <a:grpSpLocks/>
            </p:cNvGrpSpPr>
            <p:nvPr/>
          </p:nvGrpSpPr>
          <p:grpSpPr bwMode="auto">
            <a:xfrm>
              <a:off x="1482" y="1882"/>
              <a:ext cx="1352" cy="1057"/>
              <a:chOff x="1482" y="1882"/>
              <a:chExt cx="1352" cy="1057"/>
            </a:xfrm>
          </p:grpSpPr>
          <p:sp>
            <p:nvSpPr>
              <p:cNvPr id="55398" name="Line 71"/>
              <p:cNvSpPr>
                <a:spLocks noChangeShapeType="1"/>
              </p:cNvSpPr>
              <p:nvPr/>
            </p:nvSpPr>
            <p:spPr bwMode="auto">
              <a:xfrm flipH="1" flipV="1">
                <a:off x="1482" y="1882"/>
                <a:ext cx="652" cy="7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99" name="Freeform 47"/>
              <p:cNvSpPr>
                <a:spLocks/>
              </p:cNvSpPr>
              <p:nvPr/>
            </p:nvSpPr>
            <p:spPr bwMode="auto">
              <a:xfrm>
                <a:off x="2223" y="2613"/>
                <a:ext cx="242" cy="245"/>
              </a:xfrm>
              <a:custGeom>
                <a:avLst/>
                <a:gdLst>
                  <a:gd name="T0" fmla="*/ 242 w 242"/>
                  <a:gd name="T1" fmla="*/ 122 h 245"/>
                  <a:gd name="T2" fmla="*/ 242 w 242"/>
                  <a:gd name="T3" fmla="*/ 96 h 245"/>
                  <a:gd name="T4" fmla="*/ 235 w 242"/>
                  <a:gd name="T5" fmla="*/ 74 h 245"/>
                  <a:gd name="T6" fmla="*/ 224 w 242"/>
                  <a:gd name="T7" fmla="*/ 52 h 245"/>
                  <a:gd name="T8" fmla="*/ 209 w 242"/>
                  <a:gd name="T9" fmla="*/ 37 h 245"/>
                  <a:gd name="T10" fmla="*/ 190 w 242"/>
                  <a:gd name="T11" fmla="*/ 22 h 245"/>
                  <a:gd name="T12" fmla="*/ 168 w 242"/>
                  <a:gd name="T13" fmla="*/ 7 h 245"/>
                  <a:gd name="T14" fmla="*/ 146 w 242"/>
                  <a:gd name="T15" fmla="*/ 4 h 245"/>
                  <a:gd name="T16" fmla="*/ 123 w 242"/>
                  <a:gd name="T17" fmla="*/ 0 h 245"/>
                  <a:gd name="T18" fmla="*/ 97 w 242"/>
                  <a:gd name="T19" fmla="*/ 4 h 245"/>
                  <a:gd name="T20" fmla="*/ 75 w 242"/>
                  <a:gd name="T21" fmla="*/ 7 h 245"/>
                  <a:gd name="T22" fmla="*/ 52 w 242"/>
                  <a:gd name="T23" fmla="*/ 22 h 245"/>
                  <a:gd name="T24" fmla="*/ 34 w 242"/>
                  <a:gd name="T25" fmla="*/ 37 h 245"/>
                  <a:gd name="T26" fmla="*/ 19 w 242"/>
                  <a:gd name="T27" fmla="*/ 52 h 245"/>
                  <a:gd name="T28" fmla="*/ 8 w 242"/>
                  <a:gd name="T29" fmla="*/ 74 h 245"/>
                  <a:gd name="T30" fmla="*/ 4 w 242"/>
                  <a:gd name="T31" fmla="*/ 96 h 245"/>
                  <a:gd name="T32" fmla="*/ 0 w 242"/>
                  <a:gd name="T33" fmla="*/ 122 h 245"/>
                  <a:gd name="T34" fmla="*/ 4 w 242"/>
                  <a:gd name="T35" fmla="*/ 145 h 245"/>
                  <a:gd name="T36" fmla="*/ 8 w 242"/>
                  <a:gd name="T37" fmla="*/ 171 h 245"/>
                  <a:gd name="T38" fmla="*/ 19 w 242"/>
                  <a:gd name="T39" fmla="*/ 189 h 245"/>
                  <a:gd name="T40" fmla="*/ 34 w 242"/>
                  <a:gd name="T41" fmla="*/ 208 h 245"/>
                  <a:gd name="T42" fmla="*/ 52 w 242"/>
                  <a:gd name="T43" fmla="*/ 223 h 245"/>
                  <a:gd name="T44" fmla="*/ 75 w 242"/>
                  <a:gd name="T45" fmla="*/ 234 h 245"/>
                  <a:gd name="T46" fmla="*/ 97 w 242"/>
                  <a:gd name="T47" fmla="*/ 241 h 245"/>
                  <a:gd name="T48" fmla="*/ 123 w 242"/>
                  <a:gd name="T49" fmla="*/ 245 h 245"/>
                  <a:gd name="T50" fmla="*/ 146 w 242"/>
                  <a:gd name="T51" fmla="*/ 241 h 245"/>
                  <a:gd name="T52" fmla="*/ 168 w 242"/>
                  <a:gd name="T53" fmla="*/ 234 h 245"/>
                  <a:gd name="T54" fmla="*/ 190 w 242"/>
                  <a:gd name="T55" fmla="*/ 223 h 245"/>
                  <a:gd name="T56" fmla="*/ 209 w 242"/>
                  <a:gd name="T57" fmla="*/ 208 h 245"/>
                  <a:gd name="T58" fmla="*/ 224 w 242"/>
                  <a:gd name="T59" fmla="*/ 189 h 245"/>
                  <a:gd name="T60" fmla="*/ 235 w 242"/>
                  <a:gd name="T61" fmla="*/ 171 h 245"/>
                  <a:gd name="T62" fmla="*/ 242 w 242"/>
                  <a:gd name="T63" fmla="*/ 145 h 245"/>
                  <a:gd name="T64" fmla="*/ 242 w 242"/>
                  <a:gd name="T65" fmla="*/ 122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245"/>
                  <a:gd name="T101" fmla="*/ 242 w 242"/>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245">
                    <a:moveTo>
                      <a:pt x="242" y="122"/>
                    </a:moveTo>
                    <a:lnTo>
                      <a:pt x="242" y="96"/>
                    </a:lnTo>
                    <a:lnTo>
                      <a:pt x="235" y="74"/>
                    </a:lnTo>
                    <a:lnTo>
                      <a:pt x="224" y="52"/>
                    </a:lnTo>
                    <a:lnTo>
                      <a:pt x="209" y="37"/>
                    </a:lnTo>
                    <a:lnTo>
                      <a:pt x="190" y="22"/>
                    </a:lnTo>
                    <a:lnTo>
                      <a:pt x="168" y="7"/>
                    </a:lnTo>
                    <a:lnTo>
                      <a:pt x="146" y="4"/>
                    </a:lnTo>
                    <a:lnTo>
                      <a:pt x="123" y="0"/>
                    </a:lnTo>
                    <a:lnTo>
                      <a:pt x="97" y="4"/>
                    </a:lnTo>
                    <a:lnTo>
                      <a:pt x="75" y="7"/>
                    </a:lnTo>
                    <a:lnTo>
                      <a:pt x="52" y="22"/>
                    </a:lnTo>
                    <a:lnTo>
                      <a:pt x="34" y="37"/>
                    </a:lnTo>
                    <a:lnTo>
                      <a:pt x="19" y="52"/>
                    </a:lnTo>
                    <a:lnTo>
                      <a:pt x="8" y="74"/>
                    </a:lnTo>
                    <a:lnTo>
                      <a:pt x="4" y="96"/>
                    </a:lnTo>
                    <a:lnTo>
                      <a:pt x="0" y="122"/>
                    </a:lnTo>
                    <a:lnTo>
                      <a:pt x="4" y="145"/>
                    </a:lnTo>
                    <a:lnTo>
                      <a:pt x="8" y="171"/>
                    </a:lnTo>
                    <a:lnTo>
                      <a:pt x="19" y="189"/>
                    </a:lnTo>
                    <a:lnTo>
                      <a:pt x="34" y="208"/>
                    </a:lnTo>
                    <a:lnTo>
                      <a:pt x="52" y="223"/>
                    </a:lnTo>
                    <a:lnTo>
                      <a:pt x="75" y="234"/>
                    </a:lnTo>
                    <a:lnTo>
                      <a:pt x="97" y="241"/>
                    </a:lnTo>
                    <a:lnTo>
                      <a:pt x="123" y="245"/>
                    </a:lnTo>
                    <a:lnTo>
                      <a:pt x="146" y="241"/>
                    </a:lnTo>
                    <a:lnTo>
                      <a:pt x="168" y="234"/>
                    </a:lnTo>
                    <a:lnTo>
                      <a:pt x="190" y="223"/>
                    </a:lnTo>
                    <a:lnTo>
                      <a:pt x="209" y="208"/>
                    </a:lnTo>
                    <a:lnTo>
                      <a:pt x="224" y="189"/>
                    </a:lnTo>
                    <a:lnTo>
                      <a:pt x="235" y="171"/>
                    </a:lnTo>
                    <a:lnTo>
                      <a:pt x="242" y="145"/>
                    </a:lnTo>
                    <a:lnTo>
                      <a:pt x="242" y="1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400" name="Freeform 49"/>
              <p:cNvSpPr>
                <a:spLocks/>
              </p:cNvSpPr>
              <p:nvPr/>
            </p:nvSpPr>
            <p:spPr bwMode="auto">
              <a:xfrm>
                <a:off x="2331" y="2197"/>
                <a:ext cx="41" cy="41"/>
              </a:xfrm>
              <a:custGeom>
                <a:avLst/>
                <a:gdLst>
                  <a:gd name="T0" fmla="*/ 19 w 41"/>
                  <a:gd name="T1" fmla="*/ 0 h 41"/>
                  <a:gd name="T2" fmla="*/ 11 w 41"/>
                  <a:gd name="T3" fmla="*/ 4 h 41"/>
                  <a:gd name="T4" fmla="*/ 4 w 41"/>
                  <a:gd name="T5" fmla="*/ 8 h 41"/>
                  <a:gd name="T6" fmla="*/ 0 w 41"/>
                  <a:gd name="T7" fmla="*/ 15 h 41"/>
                  <a:gd name="T8" fmla="*/ 0 w 41"/>
                  <a:gd name="T9" fmla="*/ 23 h 41"/>
                  <a:gd name="T10" fmla="*/ 0 w 41"/>
                  <a:gd name="T11" fmla="*/ 30 h 41"/>
                  <a:gd name="T12" fmla="*/ 4 w 41"/>
                  <a:gd name="T13" fmla="*/ 38 h 41"/>
                  <a:gd name="T14" fmla="*/ 11 w 41"/>
                  <a:gd name="T15" fmla="*/ 41 h 41"/>
                  <a:gd name="T16" fmla="*/ 19 w 41"/>
                  <a:gd name="T17" fmla="*/ 41 h 41"/>
                  <a:gd name="T18" fmla="*/ 30 w 41"/>
                  <a:gd name="T19" fmla="*/ 41 h 41"/>
                  <a:gd name="T20" fmla="*/ 34 w 41"/>
                  <a:gd name="T21" fmla="*/ 38 h 41"/>
                  <a:gd name="T22" fmla="*/ 41 w 41"/>
                  <a:gd name="T23" fmla="*/ 30 h 41"/>
                  <a:gd name="T24" fmla="*/ 41 w 41"/>
                  <a:gd name="T25" fmla="*/ 23 h 41"/>
                  <a:gd name="T26" fmla="*/ 41 w 41"/>
                  <a:gd name="T27" fmla="*/ 15 h 41"/>
                  <a:gd name="T28" fmla="*/ 34 w 41"/>
                  <a:gd name="T29" fmla="*/ 8 h 41"/>
                  <a:gd name="T30" fmla="*/ 30 w 41"/>
                  <a:gd name="T31" fmla="*/ 4 h 41"/>
                  <a:gd name="T32" fmla="*/ 19 w 41"/>
                  <a:gd name="T33" fmla="*/ 0 h 41"/>
                  <a:gd name="T34" fmla="*/ 19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9" y="0"/>
                    </a:moveTo>
                    <a:lnTo>
                      <a:pt x="11" y="4"/>
                    </a:lnTo>
                    <a:lnTo>
                      <a:pt x="4" y="8"/>
                    </a:lnTo>
                    <a:lnTo>
                      <a:pt x="0" y="15"/>
                    </a:lnTo>
                    <a:lnTo>
                      <a:pt x="0" y="23"/>
                    </a:lnTo>
                    <a:lnTo>
                      <a:pt x="0" y="30"/>
                    </a:lnTo>
                    <a:lnTo>
                      <a:pt x="4" y="38"/>
                    </a:lnTo>
                    <a:lnTo>
                      <a:pt x="11" y="41"/>
                    </a:lnTo>
                    <a:lnTo>
                      <a:pt x="19" y="41"/>
                    </a:lnTo>
                    <a:lnTo>
                      <a:pt x="30" y="41"/>
                    </a:lnTo>
                    <a:lnTo>
                      <a:pt x="34" y="38"/>
                    </a:lnTo>
                    <a:lnTo>
                      <a:pt x="41" y="30"/>
                    </a:lnTo>
                    <a:lnTo>
                      <a:pt x="41" y="23"/>
                    </a:lnTo>
                    <a:lnTo>
                      <a:pt x="41" y="15"/>
                    </a:lnTo>
                    <a:lnTo>
                      <a:pt x="34" y="8"/>
                    </a:lnTo>
                    <a:lnTo>
                      <a:pt x="30" y="4"/>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01" name="Freeform 50"/>
              <p:cNvSpPr>
                <a:spLocks/>
              </p:cNvSpPr>
              <p:nvPr/>
            </p:nvSpPr>
            <p:spPr bwMode="auto">
              <a:xfrm>
                <a:off x="2331" y="2320"/>
                <a:ext cx="41" cy="41"/>
              </a:xfrm>
              <a:custGeom>
                <a:avLst/>
                <a:gdLst>
                  <a:gd name="T0" fmla="*/ 19 w 41"/>
                  <a:gd name="T1" fmla="*/ 0 h 41"/>
                  <a:gd name="T2" fmla="*/ 11 w 41"/>
                  <a:gd name="T3" fmla="*/ 4 h 41"/>
                  <a:gd name="T4" fmla="*/ 4 w 41"/>
                  <a:gd name="T5" fmla="*/ 7 h 41"/>
                  <a:gd name="T6" fmla="*/ 0 w 41"/>
                  <a:gd name="T7" fmla="*/ 15 h 41"/>
                  <a:gd name="T8" fmla="*/ 0 w 41"/>
                  <a:gd name="T9" fmla="*/ 22 h 41"/>
                  <a:gd name="T10" fmla="*/ 0 w 41"/>
                  <a:gd name="T11" fmla="*/ 30 h 41"/>
                  <a:gd name="T12" fmla="*/ 4 w 41"/>
                  <a:gd name="T13" fmla="*/ 37 h 41"/>
                  <a:gd name="T14" fmla="*/ 11 w 41"/>
                  <a:gd name="T15" fmla="*/ 41 h 41"/>
                  <a:gd name="T16" fmla="*/ 19 w 41"/>
                  <a:gd name="T17" fmla="*/ 41 h 41"/>
                  <a:gd name="T18" fmla="*/ 30 w 41"/>
                  <a:gd name="T19" fmla="*/ 41 h 41"/>
                  <a:gd name="T20" fmla="*/ 34 w 41"/>
                  <a:gd name="T21" fmla="*/ 37 h 41"/>
                  <a:gd name="T22" fmla="*/ 41 w 41"/>
                  <a:gd name="T23" fmla="*/ 30 h 41"/>
                  <a:gd name="T24" fmla="*/ 41 w 41"/>
                  <a:gd name="T25" fmla="*/ 22 h 41"/>
                  <a:gd name="T26" fmla="*/ 41 w 41"/>
                  <a:gd name="T27" fmla="*/ 15 h 41"/>
                  <a:gd name="T28" fmla="*/ 34 w 41"/>
                  <a:gd name="T29" fmla="*/ 7 h 41"/>
                  <a:gd name="T30" fmla="*/ 30 w 41"/>
                  <a:gd name="T31" fmla="*/ 4 h 41"/>
                  <a:gd name="T32" fmla="*/ 19 w 41"/>
                  <a:gd name="T33" fmla="*/ 0 h 41"/>
                  <a:gd name="T34" fmla="*/ 19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9" y="0"/>
                    </a:moveTo>
                    <a:lnTo>
                      <a:pt x="11" y="4"/>
                    </a:lnTo>
                    <a:lnTo>
                      <a:pt x="4" y="7"/>
                    </a:lnTo>
                    <a:lnTo>
                      <a:pt x="0" y="15"/>
                    </a:lnTo>
                    <a:lnTo>
                      <a:pt x="0" y="22"/>
                    </a:lnTo>
                    <a:lnTo>
                      <a:pt x="0" y="30"/>
                    </a:lnTo>
                    <a:lnTo>
                      <a:pt x="4" y="37"/>
                    </a:lnTo>
                    <a:lnTo>
                      <a:pt x="11" y="41"/>
                    </a:lnTo>
                    <a:lnTo>
                      <a:pt x="19" y="41"/>
                    </a:lnTo>
                    <a:lnTo>
                      <a:pt x="30" y="41"/>
                    </a:lnTo>
                    <a:lnTo>
                      <a:pt x="34" y="37"/>
                    </a:lnTo>
                    <a:lnTo>
                      <a:pt x="41" y="30"/>
                    </a:lnTo>
                    <a:lnTo>
                      <a:pt x="41" y="22"/>
                    </a:lnTo>
                    <a:lnTo>
                      <a:pt x="41" y="15"/>
                    </a:lnTo>
                    <a:lnTo>
                      <a:pt x="34" y="7"/>
                    </a:lnTo>
                    <a:lnTo>
                      <a:pt x="30" y="4"/>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02" name="Freeform 51"/>
              <p:cNvSpPr>
                <a:spLocks/>
              </p:cNvSpPr>
              <p:nvPr/>
            </p:nvSpPr>
            <p:spPr bwMode="auto">
              <a:xfrm>
                <a:off x="2331" y="2442"/>
                <a:ext cx="41" cy="41"/>
              </a:xfrm>
              <a:custGeom>
                <a:avLst/>
                <a:gdLst>
                  <a:gd name="T0" fmla="*/ 19 w 41"/>
                  <a:gd name="T1" fmla="*/ 0 h 41"/>
                  <a:gd name="T2" fmla="*/ 11 w 41"/>
                  <a:gd name="T3" fmla="*/ 4 h 41"/>
                  <a:gd name="T4" fmla="*/ 4 w 41"/>
                  <a:gd name="T5" fmla="*/ 8 h 41"/>
                  <a:gd name="T6" fmla="*/ 0 w 41"/>
                  <a:gd name="T7" fmla="*/ 15 h 41"/>
                  <a:gd name="T8" fmla="*/ 0 w 41"/>
                  <a:gd name="T9" fmla="*/ 23 h 41"/>
                  <a:gd name="T10" fmla="*/ 0 w 41"/>
                  <a:gd name="T11" fmla="*/ 30 h 41"/>
                  <a:gd name="T12" fmla="*/ 4 w 41"/>
                  <a:gd name="T13" fmla="*/ 37 h 41"/>
                  <a:gd name="T14" fmla="*/ 11 w 41"/>
                  <a:gd name="T15" fmla="*/ 41 h 41"/>
                  <a:gd name="T16" fmla="*/ 19 w 41"/>
                  <a:gd name="T17" fmla="*/ 41 h 41"/>
                  <a:gd name="T18" fmla="*/ 30 w 41"/>
                  <a:gd name="T19" fmla="*/ 41 h 41"/>
                  <a:gd name="T20" fmla="*/ 34 w 41"/>
                  <a:gd name="T21" fmla="*/ 37 h 41"/>
                  <a:gd name="T22" fmla="*/ 41 w 41"/>
                  <a:gd name="T23" fmla="*/ 30 h 41"/>
                  <a:gd name="T24" fmla="*/ 41 w 41"/>
                  <a:gd name="T25" fmla="*/ 23 h 41"/>
                  <a:gd name="T26" fmla="*/ 41 w 41"/>
                  <a:gd name="T27" fmla="*/ 15 h 41"/>
                  <a:gd name="T28" fmla="*/ 34 w 41"/>
                  <a:gd name="T29" fmla="*/ 8 h 41"/>
                  <a:gd name="T30" fmla="*/ 30 w 41"/>
                  <a:gd name="T31" fmla="*/ 4 h 41"/>
                  <a:gd name="T32" fmla="*/ 19 w 41"/>
                  <a:gd name="T33" fmla="*/ 0 h 41"/>
                  <a:gd name="T34" fmla="*/ 19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9" y="0"/>
                    </a:moveTo>
                    <a:lnTo>
                      <a:pt x="11" y="4"/>
                    </a:lnTo>
                    <a:lnTo>
                      <a:pt x="4" y="8"/>
                    </a:lnTo>
                    <a:lnTo>
                      <a:pt x="0" y="15"/>
                    </a:lnTo>
                    <a:lnTo>
                      <a:pt x="0" y="23"/>
                    </a:lnTo>
                    <a:lnTo>
                      <a:pt x="0" y="30"/>
                    </a:lnTo>
                    <a:lnTo>
                      <a:pt x="4" y="37"/>
                    </a:lnTo>
                    <a:lnTo>
                      <a:pt x="11" y="41"/>
                    </a:lnTo>
                    <a:lnTo>
                      <a:pt x="19" y="41"/>
                    </a:lnTo>
                    <a:lnTo>
                      <a:pt x="30" y="41"/>
                    </a:lnTo>
                    <a:lnTo>
                      <a:pt x="34" y="37"/>
                    </a:lnTo>
                    <a:lnTo>
                      <a:pt x="41" y="30"/>
                    </a:lnTo>
                    <a:lnTo>
                      <a:pt x="41" y="23"/>
                    </a:lnTo>
                    <a:lnTo>
                      <a:pt x="41" y="15"/>
                    </a:lnTo>
                    <a:lnTo>
                      <a:pt x="34" y="8"/>
                    </a:lnTo>
                    <a:lnTo>
                      <a:pt x="30" y="4"/>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03" name="Freeform 64"/>
              <p:cNvSpPr>
                <a:spLocks/>
              </p:cNvSpPr>
              <p:nvPr/>
            </p:nvSpPr>
            <p:spPr bwMode="auto">
              <a:xfrm>
                <a:off x="2089" y="2758"/>
                <a:ext cx="101" cy="70"/>
              </a:xfrm>
              <a:custGeom>
                <a:avLst/>
                <a:gdLst>
                  <a:gd name="T0" fmla="*/ 8 w 101"/>
                  <a:gd name="T1" fmla="*/ 37 h 70"/>
                  <a:gd name="T2" fmla="*/ 19 w 101"/>
                  <a:gd name="T3" fmla="*/ 70 h 70"/>
                  <a:gd name="T4" fmla="*/ 101 w 101"/>
                  <a:gd name="T5" fmla="*/ 11 h 70"/>
                  <a:gd name="T6" fmla="*/ 0 w 101"/>
                  <a:gd name="T7" fmla="*/ 0 h 70"/>
                  <a:gd name="T8" fmla="*/ 8 w 101"/>
                  <a:gd name="T9" fmla="*/ 37 h 70"/>
                  <a:gd name="T10" fmla="*/ 0 60000 65536"/>
                  <a:gd name="T11" fmla="*/ 0 60000 65536"/>
                  <a:gd name="T12" fmla="*/ 0 60000 65536"/>
                  <a:gd name="T13" fmla="*/ 0 60000 65536"/>
                  <a:gd name="T14" fmla="*/ 0 60000 65536"/>
                  <a:gd name="T15" fmla="*/ 0 w 101"/>
                  <a:gd name="T16" fmla="*/ 0 h 70"/>
                  <a:gd name="T17" fmla="*/ 101 w 101"/>
                  <a:gd name="T18" fmla="*/ 70 h 70"/>
                </a:gdLst>
                <a:ahLst/>
                <a:cxnLst>
                  <a:cxn ang="T10">
                    <a:pos x="T0" y="T1"/>
                  </a:cxn>
                  <a:cxn ang="T11">
                    <a:pos x="T2" y="T3"/>
                  </a:cxn>
                  <a:cxn ang="T12">
                    <a:pos x="T4" y="T5"/>
                  </a:cxn>
                  <a:cxn ang="T13">
                    <a:pos x="T6" y="T7"/>
                  </a:cxn>
                  <a:cxn ang="T14">
                    <a:pos x="T8" y="T9"/>
                  </a:cxn>
                </a:cxnLst>
                <a:rect l="T15" t="T16" r="T17" b="T18"/>
                <a:pathLst>
                  <a:path w="101" h="70">
                    <a:moveTo>
                      <a:pt x="8" y="37"/>
                    </a:moveTo>
                    <a:lnTo>
                      <a:pt x="19" y="70"/>
                    </a:lnTo>
                    <a:lnTo>
                      <a:pt x="101" y="11"/>
                    </a:lnTo>
                    <a:lnTo>
                      <a:pt x="0" y="0"/>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04" name="Line 65"/>
              <p:cNvSpPr>
                <a:spLocks noChangeShapeType="1"/>
              </p:cNvSpPr>
              <p:nvPr/>
            </p:nvSpPr>
            <p:spPr bwMode="auto">
              <a:xfrm flipH="1">
                <a:off x="1505" y="2795"/>
                <a:ext cx="592" cy="1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405" name="Freeform 70"/>
              <p:cNvSpPr>
                <a:spLocks/>
              </p:cNvSpPr>
              <p:nvPr/>
            </p:nvSpPr>
            <p:spPr bwMode="auto">
              <a:xfrm>
                <a:off x="2104" y="2568"/>
                <a:ext cx="90" cy="97"/>
              </a:xfrm>
              <a:custGeom>
                <a:avLst/>
                <a:gdLst>
                  <a:gd name="T0" fmla="*/ 30 w 90"/>
                  <a:gd name="T1" fmla="*/ 26 h 97"/>
                  <a:gd name="T2" fmla="*/ 0 w 90"/>
                  <a:gd name="T3" fmla="*/ 52 h 97"/>
                  <a:gd name="T4" fmla="*/ 90 w 90"/>
                  <a:gd name="T5" fmla="*/ 97 h 97"/>
                  <a:gd name="T6" fmla="*/ 56 w 90"/>
                  <a:gd name="T7" fmla="*/ 0 h 97"/>
                  <a:gd name="T8" fmla="*/ 30 w 90"/>
                  <a:gd name="T9" fmla="*/ 26 h 97"/>
                  <a:gd name="T10" fmla="*/ 0 60000 65536"/>
                  <a:gd name="T11" fmla="*/ 0 60000 65536"/>
                  <a:gd name="T12" fmla="*/ 0 60000 65536"/>
                  <a:gd name="T13" fmla="*/ 0 60000 65536"/>
                  <a:gd name="T14" fmla="*/ 0 60000 65536"/>
                  <a:gd name="T15" fmla="*/ 0 w 90"/>
                  <a:gd name="T16" fmla="*/ 0 h 97"/>
                  <a:gd name="T17" fmla="*/ 90 w 90"/>
                  <a:gd name="T18" fmla="*/ 97 h 97"/>
                </a:gdLst>
                <a:ahLst/>
                <a:cxnLst>
                  <a:cxn ang="T10">
                    <a:pos x="T0" y="T1"/>
                  </a:cxn>
                  <a:cxn ang="T11">
                    <a:pos x="T2" y="T3"/>
                  </a:cxn>
                  <a:cxn ang="T12">
                    <a:pos x="T4" y="T5"/>
                  </a:cxn>
                  <a:cxn ang="T13">
                    <a:pos x="T6" y="T7"/>
                  </a:cxn>
                  <a:cxn ang="T14">
                    <a:pos x="T8" y="T9"/>
                  </a:cxn>
                </a:cxnLst>
                <a:rect l="T15" t="T16" r="T17" b="T18"/>
                <a:pathLst>
                  <a:path w="90" h="97">
                    <a:moveTo>
                      <a:pt x="30" y="26"/>
                    </a:moveTo>
                    <a:lnTo>
                      <a:pt x="0" y="52"/>
                    </a:lnTo>
                    <a:lnTo>
                      <a:pt x="90" y="97"/>
                    </a:lnTo>
                    <a:lnTo>
                      <a:pt x="56" y="0"/>
                    </a:lnTo>
                    <a:lnTo>
                      <a:pt x="3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06" name="Freeform 74"/>
              <p:cNvSpPr>
                <a:spLocks/>
              </p:cNvSpPr>
              <p:nvPr/>
            </p:nvSpPr>
            <p:spPr bwMode="auto">
              <a:xfrm>
                <a:off x="2704" y="2713"/>
                <a:ext cx="93" cy="74"/>
              </a:xfrm>
              <a:custGeom>
                <a:avLst/>
                <a:gdLst>
                  <a:gd name="T0" fmla="*/ 0 w 93"/>
                  <a:gd name="T1" fmla="*/ 37 h 74"/>
                  <a:gd name="T2" fmla="*/ 0 w 93"/>
                  <a:gd name="T3" fmla="*/ 74 h 74"/>
                  <a:gd name="T4" fmla="*/ 93 w 93"/>
                  <a:gd name="T5" fmla="*/ 37 h 74"/>
                  <a:gd name="T6" fmla="*/ 0 w 93"/>
                  <a:gd name="T7" fmla="*/ 0 h 74"/>
                  <a:gd name="T8" fmla="*/ 0 w 93"/>
                  <a:gd name="T9" fmla="*/ 37 h 74"/>
                  <a:gd name="T10" fmla="*/ 0 60000 65536"/>
                  <a:gd name="T11" fmla="*/ 0 60000 65536"/>
                  <a:gd name="T12" fmla="*/ 0 60000 65536"/>
                  <a:gd name="T13" fmla="*/ 0 60000 65536"/>
                  <a:gd name="T14" fmla="*/ 0 60000 65536"/>
                  <a:gd name="T15" fmla="*/ 0 w 93"/>
                  <a:gd name="T16" fmla="*/ 0 h 74"/>
                  <a:gd name="T17" fmla="*/ 93 w 93"/>
                  <a:gd name="T18" fmla="*/ 74 h 74"/>
                </a:gdLst>
                <a:ahLst/>
                <a:cxnLst>
                  <a:cxn ang="T10">
                    <a:pos x="T0" y="T1"/>
                  </a:cxn>
                  <a:cxn ang="T11">
                    <a:pos x="T2" y="T3"/>
                  </a:cxn>
                  <a:cxn ang="T12">
                    <a:pos x="T4" y="T5"/>
                  </a:cxn>
                  <a:cxn ang="T13">
                    <a:pos x="T6" y="T7"/>
                  </a:cxn>
                  <a:cxn ang="T14">
                    <a:pos x="T8" y="T9"/>
                  </a:cxn>
                </a:cxnLst>
                <a:rect l="T15" t="T16" r="T17" b="T18"/>
                <a:pathLst>
                  <a:path w="93" h="74">
                    <a:moveTo>
                      <a:pt x="0" y="37"/>
                    </a:moveTo>
                    <a:lnTo>
                      <a:pt x="0" y="74"/>
                    </a:lnTo>
                    <a:lnTo>
                      <a:pt x="93" y="37"/>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07" name="Line 75"/>
              <p:cNvSpPr>
                <a:spLocks noChangeShapeType="1"/>
              </p:cNvSpPr>
              <p:nvPr/>
            </p:nvSpPr>
            <p:spPr bwMode="auto">
              <a:xfrm flipH="1">
                <a:off x="2462" y="2750"/>
                <a:ext cx="2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408" name="Freeform 85"/>
              <p:cNvSpPr>
                <a:spLocks/>
              </p:cNvSpPr>
              <p:nvPr/>
            </p:nvSpPr>
            <p:spPr bwMode="auto">
              <a:xfrm>
                <a:off x="2506" y="2817"/>
                <a:ext cx="71" cy="104"/>
              </a:xfrm>
              <a:custGeom>
                <a:avLst/>
                <a:gdLst>
                  <a:gd name="T0" fmla="*/ 0 w 71"/>
                  <a:gd name="T1" fmla="*/ 0 h 104"/>
                  <a:gd name="T2" fmla="*/ 0 w 71"/>
                  <a:gd name="T3" fmla="*/ 0 h 104"/>
                  <a:gd name="T4" fmla="*/ 4 w 71"/>
                  <a:gd name="T5" fmla="*/ 4 h 104"/>
                  <a:gd name="T6" fmla="*/ 8 w 71"/>
                  <a:gd name="T7" fmla="*/ 7 h 104"/>
                  <a:gd name="T8" fmla="*/ 34 w 71"/>
                  <a:gd name="T9" fmla="*/ 63 h 104"/>
                  <a:gd name="T10" fmla="*/ 34 w 71"/>
                  <a:gd name="T11" fmla="*/ 67 h 104"/>
                  <a:gd name="T12" fmla="*/ 34 w 71"/>
                  <a:gd name="T13" fmla="*/ 71 h 104"/>
                  <a:gd name="T14" fmla="*/ 30 w 71"/>
                  <a:gd name="T15" fmla="*/ 78 h 104"/>
                  <a:gd name="T16" fmla="*/ 26 w 71"/>
                  <a:gd name="T17" fmla="*/ 85 h 104"/>
                  <a:gd name="T18" fmla="*/ 19 w 71"/>
                  <a:gd name="T19" fmla="*/ 89 h 104"/>
                  <a:gd name="T20" fmla="*/ 15 w 71"/>
                  <a:gd name="T21" fmla="*/ 89 h 104"/>
                  <a:gd name="T22" fmla="*/ 11 w 71"/>
                  <a:gd name="T23" fmla="*/ 89 h 104"/>
                  <a:gd name="T24" fmla="*/ 8 w 71"/>
                  <a:gd name="T25" fmla="*/ 89 h 104"/>
                  <a:gd name="T26" fmla="*/ 4 w 71"/>
                  <a:gd name="T27" fmla="*/ 89 h 104"/>
                  <a:gd name="T28" fmla="*/ 0 w 71"/>
                  <a:gd name="T29" fmla="*/ 93 h 104"/>
                  <a:gd name="T30" fmla="*/ 0 w 71"/>
                  <a:gd name="T31" fmla="*/ 97 h 104"/>
                  <a:gd name="T32" fmla="*/ 4 w 71"/>
                  <a:gd name="T33" fmla="*/ 100 h 104"/>
                  <a:gd name="T34" fmla="*/ 11 w 71"/>
                  <a:gd name="T35" fmla="*/ 104 h 104"/>
                  <a:gd name="T36" fmla="*/ 19 w 71"/>
                  <a:gd name="T37" fmla="*/ 100 h 104"/>
                  <a:gd name="T38" fmla="*/ 26 w 71"/>
                  <a:gd name="T39" fmla="*/ 97 h 104"/>
                  <a:gd name="T40" fmla="*/ 34 w 71"/>
                  <a:gd name="T41" fmla="*/ 85 h 104"/>
                  <a:gd name="T42" fmla="*/ 38 w 71"/>
                  <a:gd name="T43" fmla="*/ 71 h 104"/>
                  <a:gd name="T44" fmla="*/ 64 w 71"/>
                  <a:gd name="T45" fmla="*/ 7 h 104"/>
                  <a:gd name="T46" fmla="*/ 67 w 71"/>
                  <a:gd name="T47" fmla="*/ 4 h 104"/>
                  <a:gd name="T48" fmla="*/ 71 w 71"/>
                  <a:gd name="T49" fmla="*/ 0 h 104"/>
                  <a:gd name="T50" fmla="*/ 71 w 71"/>
                  <a:gd name="T51" fmla="*/ 0 h 104"/>
                  <a:gd name="T52" fmla="*/ 49 w 71"/>
                  <a:gd name="T53" fmla="*/ 0 h 104"/>
                  <a:gd name="T54" fmla="*/ 49 w 71"/>
                  <a:gd name="T55" fmla="*/ 0 h 104"/>
                  <a:gd name="T56" fmla="*/ 56 w 71"/>
                  <a:gd name="T57" fmla="*/ 4 h 104"/>
                  <a:gd name="T58" fmla="*/ 56 w 71"/>
                  <a:gd name="T59" fmla="*/ 7 h 104"/>
                  <a:gd name="T60" fmla="*/ 56 w 71"/>
                  <a:gd name="T61" fmla="*/ 7 h 104"/>
                  <a:gd name="T62" fmla="*/ 56 w 71"/>
                  <a:gd name="T63" fmla="*/ 11 h 104"/>
                  <a:gd name="T64" fmla="*/ 41 w 71"/>
                  <a:gd name="T65" fmla="*/ 52 h 104"/>
                  <a:gd name="T66" fmla="*/ 23 w 71"/>
                  <a:gd name="T67" fmla="*/ 11 h 104"/>
                  <a:gd name="T68" fmla="*/ 23 w 71"/>
                  <a:gd name="T69" fmla="*/ 7 h 104"/>
                  <a:gd name="T70" fmla="*/ 23 w 71"/>
                  <a:gd name="T71" fmla="*/ 4 h 104"/>
                  <a:gd name="T72" fmla="*/ 30 w 71"/>
                  <a:gd name="T73" fmla="*/ 4 h 104"/>
                  <a:gd name="T74" fmla="*/ 30 w 71"/>
                  <a:gd name="T75" fmla="*/ 0 h 104"/>
                  <a:gd name="T76" fmla="*/ 30 w 71"/>
                  <a:gd name="T77" fmla="*/ 0 h 104"/>
                  <a:gd name="T78" fmla="*/ 0 w 7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04"/>
                  <a:gd name="T122" fmla="*/ 71 w 7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04">
                    <a:moveTo>
                      <a:pt x="0" y="0"/>
                    </a:moveTo>
                    <a:lnTo>
                      <a:pt x="0" y="0"/>
                    </a:lnTo>
                    <a:lnTo>
                      <a:pt x="4" y="4"/>
                    </a:lnTo>
                    <a:lnTo>
                      <a:pt x="8" y="7"/>
                    </a:lnTo>
                    <a:lnTo>
                      <a:pt x="34" y="63"/>
                    </a:lnTo>
                    <a:lnTo>
                      <a:pt x="34" y="67"/>
                    </a:lnTo>
                    <a:lnTo>
                      <a:pt x="34" y="71"/>
                    </a:lnTo>
                    <a:lnTo>
                      <a:pt x="30" y="78"/>
                    </a:lnTo>
                    <a:lnTo>
                      <a:pt x="26" y="85"/>
                    </a:lnTo>
                    <a:lnTo>
                      <a:pt x="19" y="89"/>
                    </a:lnTo>
                    <a:lnTo>
                      <a:pt x="15" y="89"/>
                    </a:lnTo>
                    <a:lnTo>
                      <a:pt x="11" y="89"/>
                    </a:lnTo>
                    <a:lnTo>
                      <a:pt x="8" y="89"/>
                    </a:lnTo>
                    <a:lnTo>
                      <a:pt x="4" y="89"/>
                    </a:lnTo>
                    <a:lnTo>
                      <a:pt x="0" y="93"/>
                    </a:lnTo>
                    <a:lnTo>
                      <a:pt x="0" y="97"/>
                    </a:lnTo>
                    <a:lnTo>
                      <a:pt x="4" y="100"/>
                    </a:lnTo>
                    <a:lnTo>
                      <a:pt x="11" y="104"/>
                    </a:lnTo>
                    <a:lnTo>
                      <a:pt x="19" y="100"/>
                    </a:lnTo>
                    <a:lnTo>
                      <a:pt x="26" y="97"/>
                    </a:lnTo>
                    <a:lnTo>
                      <a:pt x="34" y="85"/>
                    </a:lnTo>
                    <a:lnTo>
                      <a:pt x="38" y="71"/>
                    </a:lnTo>
                    <a:lnTo>
                      <a:pt x="64" y="7"/>
                    </a:lnTo>
                    <a:lnTo>
                      <a:pt x="67" y="4"/>
                    </a:lnTo>
                    <a:lnTo>
                      <a:pt x="71" y="0"/>
                    </a:lnTo>
                    <a:lnTo>
                      <a:pt x="49" y="0"/>
                    </a:lnTo>
                    <a:lnTo>
                      <a:pt x="56" y="4"/>
                    </a:lnTo>
                    <a:lnTo>
                      <a:pt x="56" y="7"/>
                    </a:lnTo>
                    <a:lnTo>
                      <a:pt x="56" y="11"/>
                    </a:lnTo>
                    <a:lnTo>
                      <a:pt x="41" y="52"/>
                    </a:lnTo>
                    <a:lnTo>
                      <a:pt x="23" y="11"/>
                    </a:lnTo>
                    <a:lnTo>
                      <a:pt x="23" y="7"/>
                    </a:lnTo>
                    <a:lnTo>
                      <a:pt x="23" y="4"/>
                    </a:lnTo>
                    <a:lnTo>
                      <a:pt x="30" y="4"/>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09" name="Freeform 86"/>
              <p:cNvSpPr>
                <a:spLocks/>
              </p:cNvSpPr>
              <p:nvPr/>
            </p:nvSpPr>
            <p:spPr bwMode="auto">
              <a:xfrm>
                <a:off x="2585" y="2850"/>
                <a:ext cx="104" cy="82"/>
              </a:xfrm>
              <a:custGeom>
                <a:avLst/>
                <a:gdLst>
                  <a:gd name="T0" fmla="*/ 0 w 104"/>
                  <a:gd name="T1" fmla="*/ 0 h 82"/>
                  <a:gd name="T2" fmla="*/ 0 w 104"/>
                  <a:gd name="T3" fmla="*/ 4 h 82"/>
                  <a:gd name="T4" fmla="*/ 0 w 104"/>
                  <a:gd name="T5" fmla="*/ 4 h 82"/>
                  <a:gd name="T6" fmla="*/ 7 w 104"/>
                  <a:gd name="T7" fmla="*/ 4 h 82"/>
                  <a:gd name="T8" fmla="*/ 11 w 104"/>
                  <a:gd name="T9" fmla="*/ 12 h 82"/>
                  <a:gd name="T10" fmla="*/ 11 w 104"/>
                  <a:gd name="T11" fmla="*/ 67 h 82"/>
                  <a:gd name="T12" fmla="*/ 11 w 104"/>
                  <a:gd name="T13" fmla="*/ 75 h 82"/>
                  <a:gd name="T14" fmla="*/ 7 w 104"/>
                  <a:gd name="T15" fmla="*/ 78 h 82"/>
                  <a:gd name="T16" fmla="*/ 3 w 104"/>
                  <a:gd name="T17" fmla="*/ 78 h 82"/>
                  <a:gd name="T18" fmla="*/ 0 w 104"/>
                  <a:gd name="T19" fmla="*/ 78 h 82"/>
                  <a:gd name="T20" fmla="*/ 0 w 104"/>
                  <a:gd name="T21" fmla="*/ 82 h 82"/>
                  <a:gd name="T22" fmla="*/ 26 w 104"/>
                  <a:gd name="T23" fmla="*/ 82 h 82"/>
                  <a:gd name="T24" fmla="*/ 26 w 104"/>
                  <a:gd name="T25" fmla="*/ 78 h 82"/>
                  <a:gd name="T26" fmla="*/ 22 w 104"/>
                  <a:gd name="T27" fmla="*/ 78 h 82"/>
                  <a:gd name="T28" fmla="*/ 18 w 104"/>
                  <a:gd name="T29" fmla="*/ 78 h 82"/>
                  <a:gd name="T30" fmla="*/ 14 w 104"/>
                  <a:gd name="T31" fmla="*/ 75 h 82"/>
                  <a:gd name="T32" fmla="*/ 14 w 104"/>
                  <a:gd name="T33" fmla="*/ 67 h 82"/>
                  <a:gd name="T34" fmla="*/ 14 w 104"/>
                  <a:gd name="T35" fmla="*/ 15 h 82"/>
                  <a:gd name="T36" fmla="*/ 48 w 104"/>
                  <a:gd name="T37" fmla="*/ 82 h 82"/>
                  <a:gd name="T38" fmla="*/ 48 w 104"/>
                  <a:gd name="T39" fmla="*/ 82 h 82"/>
                  <a:gd name="T40" fmla="*/ 81 w 104"/>
                  <a:gd name="T41" fmla="*/ 12 h 82"/>
                  <a:gd name="T42" fmla="*/ 81 w 104"/>
                  <a:gd name="T43" fmla="*/ 71 h 82"/>
                  <a:gd name="T44" fmla="*/ 78 w 104"/>
                  <a:gd name="T45" fmla="*/ 71 h 82"/>
                  <a:gd name="T46" fmla="*/ 78 w 104"/>
                  <a:gd name="T47" fmla="*/ 75 h 82"/>
                  <a:gd name="T48" fmla="*/ 78 w 104"/>
                  <a:gd name="T49" fmla="*/ 78 h 82"/>
                  <a:gd name="T50" fmla="*/ 67 w 104"/>
                  <a:gd name="T51" fmla="*/ 78 h 82"/>
                  <a:gd name="T52" fmla="*/ 67 w 104"/>
                  <a:gd name="T53" fmla="*/ 82 h 82"/>
                  <a:gd name="T54" fmla="*/ 104 w 104"/>
                  <a:gd name="T55" fmla="*/ 82 h 82"/>
                  <a:gd name="T56" fmla="*/ 104 w 104"/>
                  <a:gd name="T57" fmla="*/ 78 h 82"/>
                  <a:gd name="T58" fmla="*/ 100 w 104"/>
                  <a:gd name="T59" fmla="*/ 78 h 82"/>
                  <a:gd name="T60" fmla="*/ 96 w 104"/>
                  <a:gd name="T61" fmla="*/ 78 h 82"/>
                  <a:gd name="T62" fmla="*/ 93 w 104"/>
                  <a:gd name="T63" fmla="*/ 75 h 82"/>
                  <a:gd name="T64" fmla="*/ 93 w 104"/>
                  <a:gd name="T65" fmla="*/ 71 h 82"/>
                  <a:gd name="T66" fmla="*/ 93 w 104"/>
                  <a:gd name="T67" fmla="*/ 12 h 82"/>
                  <a:gd name="T68" fmla="*/ 96 w 104"/>
                  <a:gd name="T69" fmla="*/ 8 h 82"/>
                  <a:gd name="T70" fmla="*/ 100 w 104"/>
                  <a:gd name="T71" fmla="*/ 4 h 82"/>
                  <a:gd name="T72" fmla="*/ 104 w 104"/>
                  <a:gd name="T73" fmla="*/ 4 h 82"/>
                  <a:gd name="T74" fmla="*/ 104 w 104"/>
                  <a:gd name="T75" fmla="*/ 0 h 82"/>
                  <a:gd name="T76" fmla="*/ 78 w 104"/>
                  <a:gd name="T77" fmla="*/ 0 h 82"/>
                  <a:gd name="T78" fmla="*/ 52 w 104"/>
                  <a:gd name="T79" fmla="*/ 64 h 82"/>
                  <a:gd name="T80" fmla="*/ 22 w 104"/>
                  <a:gd name="T81" fmla="*/ 0 h 82"/>
                  <a:gd name="T82" fmla="*/ 0 w 104"/>
                  <a:gd name="T83" fmla="*/ 0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82"/>
                  <a:gd name="T128" fmla="*/ 104 w 1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82">
                    <a:moveTo>
                      <a:pt x="0" y="0"/>
                    </a:moveTo>
                    <a:lnTo>
                      <a:pt x="0" y="4"/>
                    </a:lnTo>
                    <a:lnTo>
                      <a:pt x="7" y="4"/>
                    </a:lnTo>
                    <a:lnTo>
                      <a:pt x="11" y="12"/>
                    </a:lnTo>
                    <a:lnTo>
                      <a:pt x="11" y="67"/>
                    </a:lnTo>
                    <a:lnTo>
                      <a:pt x="11" y="75"/>
                    </a:lnTo>
                    <a:lnTo>
                      <a:pt x="7" y="78"/>
                    </a:lnTo>
                    <a:lnTo>
                      <a:pt x="3" y="78"/>
                    </a:lnTo>
                    <a:lnTo>
                      <a:pt x="0" y="78"/>
                    </a:lnTo>
                    <a:lnTo>
                      <a:pt x="0" y="82"/>
                    </a:lnTo>
                    <a:lnTo>
                      <a:pt x="26" y="82"/>
                    </a:lnTo>
                    <a:lnTo>
                      <a:pt x="26" y="78"/>
                    </a:lnTo>
                    <a:lnTo>
                      <a:pt x="22" y="78"/>
                    </a:lnTo>
                    <a:lnTo>
                      <a:pt x="18" y="78"/>
                    </a:lnTo>
                    <a:lnTo>
                      <a:pt x="14" y="75"/>
                    </a:lnTo>
                    <a:lnTo>
                      <a:pt x="14" y="67"/>
                    </a:lnTo>
                    <a:lnTo>
                      <a:pt x="14" y="15"/>
                    </a:lnTo>
                    <a:lnTo>
                      <a:pt x="48" y="82"/>
                    </a:lnTo>
                    <a:lnTo>
                      <a:pt x="81" y="12"/>
                    </a:lnTo>
                    <a:lnTo>
                      <a:pt x="81" y="71"/>
                    </a:lnTo>
                    <a:lnTo>
                      <a:pt x="78" y="71"/>
                    </a:lnTo>
                    <a:lnTo>
                      <a:pt x="78" y="75"/>
                    </a:lnTo>
                    <a:lnTo>
                      <a:pt x="78" y="78"/>
                    </a:lnTo>
                    <a:lnTo>
                      <a:pt x="67" y="78"/>
                    </a:lnTo>
                    <a:lnTo>
                      <a:pt x="67" y="82"/>
                    </a:lnTo>
                    <a:lnTo>
                      <a:pt x="104" y="82"/>
                    </a:lnTo>
                    <a:lnTo>
                      <a:pt x="104" y="78"/>
                    </a:lnTo>
                    <a:lnTo>
                      <a:pt x="100" y="78"/>
                    </a:lnTo>
                    <a:lnTo>
                      <a:pt x="96" y="78"/>
                    </a:lnTo>
                    <a:lnTo>
                      <a:pt x="93" y="75"/>
                    </a:lnTo>
                    <a:lnTo>
                      <a:pt x="93" y="71"/>
                    </a:lnTo>
                    <a:lnTo>
                      <a:pt x="93" y="12"/>
                    </a:lnTo>
                    <a:lnTo>
                      <a:pt x="96" y="8"/>
                    </a:lnTo>
                    <a:lnTo>
                      <a:pt x="100" y="4"/>
                    </a:lnTo>
                    <a:lnTo>
                      <a:pt x="104" y="4"/>
                    </a:lnTo>
                    <a:lnTo>
                      <a:pt x="104" y="0"/>
                    </a:lnTo>
                    <a:lnTo>
                      <a:pt x="78" y="0"/>
                    </a:lnTo>
                    <a:lnTo>
                      <a:pt x="52" y="64"/>
                    </a:lnTo>
                    <a:lnTo>
                      <a:pt x="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10" name="Freeform 87"/>
              <p:cNvSpPr>
                <a:spLocks/>
              </p:cNvSpPr>
              <p:nvPr/>
            </p:nvSpPr>
            <p:spPr bwMode="auto">
              <a:xfrm>
                <a:off x="2696" y="2758"/>
                <a:ext cx="37" cy="104"/>
              </a:xfrm>
              <a:custGeom>
                <a:avLst/>
                <a:gdLst>
                  <a:gd name="T0" fmla="*/ 34 w 37"/>
                  <a:gd name="T1" fmla="*/ 0 h 104"/>
                  <a:gd name="T2" fmla="*/ 23 w 37"/>
                  <a:gd name="T3" fmla="*/ 11 h 104"/>
                  <a:gd name="T4" fmla="*/ 11 w 37"/>
                  <a:gd name="T5" fmla="*/ 22 h 104"/>
                  <a:gd name="T6" fmla="*/ 8 w 37"/>
                  <a:gd name="T7" fmla="*/ 33 h 104"/>
                  <a:gd name="T8" fmla="*/ 4 w 37"/>
                  <a:gd name="T9" fmla="*/ 44 h 104"/>
                  <a:gd name="T10" fmla="*/ 0 w 37"/>
                  <a:gd name="T11" fmla="*/ 59 h 104"/>
                  <a:gd name="T12" fmla="*/ 4 w 37"/>
                  <a:gd name="T13" fmla="*/ 81 h 104"/>
                  <a:gd name="T14" fmla="*/ 8 w 37"/>
                  <a:gd name="T15" fmla="*/ 92 h 104"/>
                  <a:gd name="T16" fmla="*/ 15 w 37"/>
                  <a:gd name="T17" fmla="*/ 104 h 104"/>
                  <a:gd name="T18" fmla="*/ 15 w 37"/>
                  <a:gd name="T19" fmla="*/ 104 h 104"/>
                  <a:gd name="T20" fmla="*/ 11 w 37"/>
                  <a:gd name="T21" fmla="*/ 89 h 104"/>
                  <a:gd name="T22" fmla="*/ 11 w 37"/>
                  <a:gd name="T23" fmla="*/ 70 h 104"/>
                  <a:gd name="T24" fmla="*/ 11 w 37"/>
                  <a:gd name="T25" fmla="*/ 48 h 104"/>
                  <a:gd name="T26" fmla="*/ 19 w 37"/>
                  <a:gd name="T27" fmla="*/ 26 h 104"/>
                  <a:gd name="T28" fmla="*/ 26 w 37"/>
                  <a:gd name="T29" fmla="*/ 11 h 104"/>
                  <a:gd name="T30" fmla="*/ 37 w 37"/>
                  <a:gd name="T31" fmla="*/ 3 h 104"/>
                  <a:gd name="T32" fmla="*/ 34 w 37"/>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04"/>
                  <a:gd name="T53" fmla="*/ 37 w 37"/>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04">
                    <a:moveTo>
                      <a:pt x="34" y="0"/>
                    </a:moveTo>
                    <a:lnTo>
                      <a:pt x="23" y="11"/>
                    </a:lnTo>
                    <a:lnTo>
                      <a:pt x="11" y="22"/>
                    </a:lnTo>
                    <a:lnTo>
                      <a:pt x="8" y="33"/>
                    </a:lnTo>
                    <a:lnTo>
                      <a:pt x="4" y="44"/>
                    </a:lnTo>
                    <a:lnTo>
                      <a:pt x="0" y="59"/>
                    </a:lnTo>
                    <a:lnTo>
                      <a:pt x="4" y="81"/>
                    </a:lnTo>
                    <a:lnTo>
                      <a:pt x="8" y="92"/>
                    </a:lnTo>
                    <a:lnTo>
                      <a:pt x="15" y="104"/>
                    </a:lnTo>
                    <a:lnTo>
                      <a:pt x="11" y="89"/>
                    </a:lnTo>
                    <a:lnTo>
                      <a:pt x="11" y="70"/>
                    </a:lnTo>
                    <a:lnTo>
                      <a:pt x="11" y="48"/>
                    </a:lnTo>
                    <a:lnTo>
                      <a:pt x="19" y="26"/>
                    </a:lnTo>
                    <a:lnTo>
                      <a:pt x="26" y="11"/>
                    </a:lnTo>
                    <a:lnTo>
                      <a:pt x="37" y="3"/>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11" name="Freeform 88"/>
              <p:cNvSpPr>
                <a:spLocks/>
              </p:cNvSpPr>
              <p:nvPr/>
            </p:nvSpPr>
            <p:spPr bwMode="auto">
              <a:xfrm>
                <a:off x="2737" y="2758"/>
                <a:ext cx="56" cy="81"/>
              </a:xfrm>
              <a:custGeom>
                <a:avLst/>
                <a:gdLst>
                  <a:gd name="T0" fmla="*/ 11 w 56"/>
                  <a:gd name="T1" fmla="*/ 70 h 81"/>
                  <a:gd name="T2" fmla="*/ 37 w 56"/>
                  <a:gd name="T3" fmla="*/ 44 h 81"/>
                  <a:gd name="T4" fmla="*/ 52 w 56"/>
                  <a:gd name="T5" fmla="*/ 29 h 81"/>
                  <a:gd name="T6" fmla="*/ 52 w 56"/>
                  <a:gd name="T7" fmla="*/ 26 h 81"/>
                  <a:gd name="T8" fmla="*/ 56 w 56"/>
                  <a:gd name="T9" fmla="*/ 18 h 81"/>
                  <a:gd name="T10" fmla="*/ 52 w 56"/>
                  <a:gd name="T11" fmla="*/ 11 h 81"/>
                  <a:gd name="T12" fmla="*/ 49 w 56"/>
                  <a:gd name="T13" fmla="*/ 3 h 81"/>
                  <a:gd name="T14" fmla="*/ 41 w 56"/>
                  <a:gd name="T15" fmla="*/ 0 h 81"/>
                  <a:gd name="T16" fmla="*/ 34 w 56"/>
                  <a:gd name="T17" fmla="*/ 0 h 81"/>
                  <a:gd name="T18" fmla="*/ 26 w 56"/>
                  <a:gd name="T19" fmla="*/ 0 h 81"/>
                  <a:gd name="T20" fmla="*/ 19 w 56"/>
                  <a:gd name="T21" fmla="*/ 3 h 81"/>
                  <a:gd name="T22" fmla="*/ 11 w 56"/>
                  <a:gd name="T23" fmla="*/ 11 h 81"/>
                  <a:gd name="T24" fmla="*/ 8 w 56"/>
                  <a:gd name="T25" fmla="*/ 18 h 81"/>
                  <a:gd name="T26" fmla="*/ 11 w 56"/>
                  <a:gd name="T27" fmla="*/ 18 h 81"/>
                  <a:gd name="T28" fmla="*/ 19 w 56"/>
                  <a:gd name="T29" fmla="*/ 11 h 81"/>
                  <a:gd name="T30" fmla="*/ 23 w 56"/>
                  <a:gd name="T31" fmla="*/ 7 h 81"/>
                  <a:gd name="T32" fmla="*/ 26 w 56"/>
                  <a:gd name="T33" fmla="*/ 7 h 81"/>
                  <a:gd name="T34" fmla="*/ 34 w 56"/>
                  <a:gd name="T35" fmla="*/ 7 h 81"/>
                  <a:gd name="T36" fmla="*/ 37 w 56"/>
                  <a:gd name="T37" fmla="*/ 11 h 81"/>
                  <a:gd name="T38" fmla="*/ 41 w 56"/>
                  <a:gd name="T39" fmla="*/ 15 h 81"/>
                  <a:gd name="T40" fmla="*/ 45 w 56"/>
                  <a:gd name="T41" fmla="*/ 22 h 81"/>
                  <a:gd name="T42" fmla="*/ 41 w 56"/>
                  <a:gd name="T43" fmla="*/ 29 h 81"/>
                  <a:gd name="T44" fmla="*/ 37 w 56"/>
                  <a:gd name="T45" fmla="*/ 37 h 81"/>
                  <a:gd name="T46" fmla="*/ 26 w 56"/>
                  <a:gd name="T47" fmla="*/ 52 h 81"/>
                  <a:gd name="T48" fmla="*/ 0 w 56"/>
                  <a:gd name="T49" fmla="*/ 81 h 81"/>
                  <a:gd name="T50" fmla="*/ 0 w 56"/>
                  <a:gd name="T51" fmla="*/ 81 h 81"/>
                  <a:gd name="T52" fmla="*/ 45 w 56"/>
                  <a:gd name="T53" fmla="*/ 81 h 81"/>
                  <a:gd name="T54" fmla="*/ 49 w 56"/>
                  <a:gd name="T55" fmla="*/ 66 h 81"/>
                  <a:gd name="T56" fmla="*/ 49 w 56"/>
                  <a:gd name="T57" fmla="*/ 66 h 81"/>
                  <a:gd name="T58" fmla="*/ 45 w 56"/>
                  <a:gd name="T59" fmla="*/ 70 h 81"/>
                  <a:gd name="T60" fmla="*/ 37 w 56"/>
                  <a:gd name="T61" fmla="*/ 74 h 81"/>
                  <a:gd name="T62" fmla="*/ 11 w 56"/>
                  <a:gd name="T63" fmla="*/ 74 h 81"/>
                  <a:gd name="T64" fmla="*/ 11 w 56"/>
                  <a:gd name="T65" fmla="*/ 7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1"/>
                  <a:gd name="T101" fmla="*/ 56 w 5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1">
                    <a:moveTo>
                      <a:pt x="11" y="70"/>
                    </a:moveTo>
                    <a:lnTo>
                      <a:pt x="37" y="44"/>
                    </a:lnTo>
                    <a:lnTo>
                      <a:pt x="52" y="29"/>
                    </a:lnTo>
                    <a:lnTo>
                      <a:pt x="52" y="26"/>
                    </a:lnTo>
                    <a:lnTo>
                      <a:pt x="56" y="18"/>
                    </a:lnTo>
                    <a:lnTo>
                      <a:pt x="52" y="11"/>
                    </a:lnTo>
                    <a:lnTo>
                      <a:pt x="49" y="3"/>
                    </a:lnTo>
                    <a:lnTo>
                      <a:pt x="41" y="0"/>
                    </a:lnTo>
                    <a:lnTo>
                      <a:pt x="34" y="0"/>
                    </a:lnTo>
                    <a:lnTo>
                      <a:pt x="26" y="0"/>
                    </a:lnTo>
                    <a:lnTo>
                      <a:pt x="19" y="3"/>
                    </a:lnTo>
                    <a:lnTo>
                      <a:pt x="11" y="11"/>
                    </a:lnTo>
                    <a:lnTo>
                      <a:pt x="8" y="18"/>
                    </a:lnTo>
                    <a:lnTo>
                      <a:pt x="11" y="18"/>
                    </a:lnTo>
                    <a:lnTo>
                      <a:pt x="19" y="11"/>
                    </a:lnTo>
                    <a:lnTo>
                      <a:pt x="23" y="7"/>
                    </a:lnTo>
                    <a:lnTo>
                      <a:pt x="26" y="7"/>
                    </a:lnTo>
                    <a:lnTo>
                      <a:pt x="34" y="7"/>
                    </a:lnTo>
                    <a:lnTo>
                      <a:pt x="37" y="11"/>
                    </a:lnTo>
                    <a:lnTo>
                      <a:pt x="41" y="15"/>
                    </a:lnTo>
                    <a:lnTo>
                      <a:pt x="45" y="22"/>
                    </a:lnTo>
                    <a:lnTo>
                      <a:pt x="41" y="29"/>
                    </a:lnTo>
                    <a:lnTo>
                      <a:pt x="37" y="37"/>
                    </a:lnTo>
                    <a:lnTo>
                      <a:pt x="26" y="52"/>
                    </a:lnTo>
                    <a:lnTo>
                      <a:pt x="0" y="81"/>
                    </a:lnTo>
                    <a:lnTo>
                      <a:pt x="45" y="81"/>
                    </a:lnTo>
                    <a:lnTo>
                      <a:pt x="49" y="66"/>
                    </a:lnTo>
                    <a:lnTo>
                      <a:pt x="45" y="70"/>
                    </a:lnTo>
                    <a:lnTo>
                      <a:pt x="37" y="74"/>
                    </a:lnTo>
                    <a:lnTo>
                      <a:pt x="11" y="74"/>
                    </a:lnTo>
                    <a:lnTo>
                      <a:pt x="1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12" name="Freeform 89"/>
              <p:cNvSpPr>
                <a:spLocks/>
              </p:cNvSpPr>
              <p:nvPr/>
            </p:nvSpPr>
            <p:spPr bwMode="auto">
              <a:xfrm>
                <a:off x="2800" y="2758"/>
                <a:ext cx="34" cy="104"/>
              </a:xfrm>
              <a:custGeom>
                <a:avLst/>
                <a:gdLst>
                  <a:gd name="T0" fmla="*/ 19 w 34"/>
                  <a:gd name="T1" fmla="*/ 0 h 104"/>
                  <a:gd name="T2" fmla="*/ 23 w 34"/>
                  <a:gd name="T3" fmla="*/ 15 h 104"/>
                  <a:gd name="T4" fmla="*/ 27 w 34"/>
                  <a:gd name="T5" fmla="*/ 33 h 104"/>
                  <a:gd name="T6" fmla="*/ 23 w 34"/>
                  <a:gd name="T7" fmla="*/ 55 h 104"/>
                  <a:gd name="T8" fmla="*/ 15 w 34"/>
                  <a:gd name="T9" fmla="*/ 78 h 104"/>
                  <a:gd name="T10" fmla="*/ 8 w 34"/>
                  <a:gd name="T11" fmla="*/ 92 h 104"/>
                  <a:gd name="T12" fmla="*/ 0 w 34"/>
                  <a:gd name="T13" fmla="*/ 104 h 104"/>
                  <a:gd name="T14" fmla="*/ 0 w 34"/>
                  <a:gd name="T15" fmla="*/ 104 h 104"/>
                  <a:gd name="T16" fmla="*/ 15 w 34"/>
                  <a:gd name="T17" fmla="*/ 92 h 104"/>
                  <a:gd name="T18" fmla="*/ 23 w 34"/>
                  <a:gd name="T19" fmla="*/ 81 h 104"/>
                  <a:gd name="T20" fmla="*/ 27 w 34"/>
                  <a:gd name="T21" fmla="*/ 70 h 104"/>
                  <a:gd name="T22" fmla="*/ 30 w 34"/>
                  <a:gd name="T23" fmla="*/ 59 h 104"/>
                  <a:gd name="T24" fmla="*/ 34 w 34"/>
                  <a:gd name="T25" fmla="*/ 44 h 104"/>
                  <a:gd name="T26" fmla="*/ 34 w 34"/>
                  <a:gd name="T27" fmla="*/ 33 h 104"/>
                  <a:gd name="T28" fmla="*/ 30 w 34"/>
                  <a:gd name="T29" fmla="*/ 22 h 104"/>
                  <a:gd name="T30" fmla="*/ 27 w 34"/>
                  <a:gd name="T31" fmla="*/ 11 h 104"/>
                  <a:gd name="T32" fmla="*/ 23 w 34"/>
                  <a:gd name="T33" fmla="*/ 0 h 104"/>
                  <a:gd name="T34" fmla="*/ 19 w 34"/>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04"/>
                  <a:gd name="T56" fmla="*/ 34 w 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04">
                    <a:moveTo>
                      <a:pt x="19" y="0"/>
                    </a:moveTo>
                    <a:lnTo>
                      <a:pt x="23" y="15"/>
                    </a:lnTo>
                    <a:lnTo>
                      <a:pt x="27" y="33"/>
                    </a:lnTo>
                    <a:lnTo>
                      <a:pt x="23" y="55"/>
                    </a:lnTo>
                    <a:lnTo>
                      <a:pt x="15" y="78"/>
                    </a:lnTo>
                    <a:lnTo>
                      <a:pt x="8" y="92"/>
                    </a:lnTo>
                    <a:lnTo>
                      <a:pt x="0" y="104"/>
                    </a:lnTo>
                    <a:lnTo>
                      <a:pt x="15" y="92"/>
                    </a:lnTo>
                    <a:lnTo>
                      <a:pt x="23" y="81"/>
                    </a:lnTo>
                    <a:lnTo>
                      <a:pt x="27" y="70"/>
                    </a:lnTo>
                    <a:lnTo>
                      <a:pt x="30" y="59"/>
                    </a:lnTo>
                    <a:lnTo>
                      <a:pt x="34" y="44"/>
                    </a:lnTo>
                    <a:lnTo>
                      <a:pt x="34" y="33"/>
                    </a:lnTo>
                    <a:lnTo>
                      <a:pt x="30" y="22"/>
                    </a:lnTo>
                    <a:lnTo>
                      <a:pt x="27" y="11"/>
                    </a:lnTo>
                    <a:lnTo>
                      <a:pt x="23"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5364" name="Freeform 90"/>
          <p:cNvSpPr>
            <a:spLocks/>
          </p:cNvSpPr>
          <p:nvPr/>
        </p:nvSpPr>
        <p:spPr bwMode="auto">
          <a:xfrm>
            <a:off x="2489200" y="2822575"/>
            <a:ext cx="117475" cy="165100"/>
          </a:xfrm>
          <a:custGeom>
            <a:avLst/>
            <a:gdLst>
              <a:gd name="T0" fmla="*/ 0 w 74"/>
              <a:gd name="T1" fmla="*/ 0 h 104"/>
              <a:gd name="T2" fmla="*/ 0 w 74"/>
              <a:gd name="T3" fmla="*/ 2147483647 h 104"/>
              <a:gd name="T4" fmla="*/ 2147483647 w 74"/>
              <a:gd name="T5" fmla="*/ 2147483647 h 104"/>
              <a:gd name="T6" fmla="*/ 2147483647 w 74"/>
              <a:gd name="T7" fmla="*/ 2147483647 h 104"/>
              <a:gd name="T8" fmla="*/ 2147483647 w 74"/>
              <a:gd name="T9" fmla="*/ 2147483647 h 104"/>
              <a:gd name="T10" fmla="*/ 2147483647 w 74"/>
              <a:gd name="T11" fmla="*/ 2147483647 h 104"/>
              <a:gd name="T12" fmla="*/ 2147483647 w 74"/>
              <a:gd name="T13" fmla="*/ 2147483647 h 104"/>
              <a:gd name="T14" fmla="*/ 2147483647 w 74"/>
              <a:gd name="T15" fmla="*/ 2147483647 h 104"/>
              <a:gd name="T16" fmla="*/ 2147483647 w 74"/>
              <a:gd name="T17" fmla="*/ 2147483647 h 104"/>
              <a:gd name="T18" fmla="*/ 2147483647 w 74"/>
              <a:gd name="T19" fmla="*/ 2147483647 h 104"/>
              <a:gd name="T20" fmla="*/ 2147483647 w 74"/>
              <a:gd name="T21" fmla="*/ 2147483647 h 104"/>
              <a:gd name="T22" fmla="*/ 2147483647 w 74"/>
              <a:gd name="T23" fmla="*/ 2147483647 h 104"/>
              <a:gd name="T24" fmla="*/ 2147483647 w 74"/>
              <a:gd name="T25" fmla="*/ 2147483647 h 104"/>
              <a:gd name="T26" fmla="*/ 2147483647 w 74"/>
              <a:gd name="T27" fmla="*/ 2147483647 h 104"/>
              <a:gd name="T28" fmla="*/ 2147483647 w 74"/>
              <a:gd name="T29" fmla="*/ 2147483647 h 104"/>
              <a:gd name="T30" fmla="*/ 2147483647 w 74"/>
              <a:gd name="T31" fmla="*/ 2147483647 h 104"/>
              <a:gd name="T32" fmla="*/ 2147483647 w 74"/>
              <a:gd name="T33" fmla="*/ 2147483647 h 104"/>
              <a:gd name="T34" fmla="*/ 2147483647 w 74"/>
              <a:gd name="T35" fmla="*/ 2147483647 h 104"/>
              <a:gd name="T36" fmla="*/ 2147483647 w 74"/>
              <a:gd name="T37" fmla="*/ 2147483647 h 104"/>
              <a:gd name="T38" fmla="*/ 2147483647 w 74"/>
              <a:gd name="T39" fmla="*/ 2147483647 h 104"/>
              <a:gd name="T40" fmla="*/ 2147483647 w 74"/>
              <a:gd name="T41" fmla="*/ 2147483647 h 104"/>
              <a:gd name="T42" fmla="*/ 2147483647 w 74"/>
              <a:gd name="T43" fmla="*/ 2147483647 h 104"/>
              <a:gd name="T44" fmla="*/ 2147483647 w 74"/>
              <a:gd name="T45" fmla="*/ 2147483647 h 104"/>
              <a:gd name="T46" fmla="*/ 2147483647 w 74"/>
              <a:gd name="T47" fmla="*/ 2147483647 h 104"/>
              <a:gd name="T48" fmla="*/ 2147483647 w 74"/>
              <a:gd name="T49" fmla="*/ 2147483647 h 104"/>
              <a:gd name="T50" fmla="*/ 2147483647 w 74"/>
              <a:gd name="T51" fmla="*/ 0 h 104"/>
              <a:gd name="T52" fmla="*/ 2147483647 w 74"/>
              <a:gd name="T53" fmla="*/ 0 h 104"/>
              <a:gd name="T54" fmla="*/ 2147483647 w 74"/>
              <a:gd name="T55" fmla="*/ 2147483647 h 104"/>
              <a:gd name="T56" fmla="*/ 2147483647 w 74"/>
              <a:gd name="T57" fmla="*/ 2147483647 h 104"/>
              <a:gd name="T58" fmla="*/ 2147483647 w 74"/>
              <a:gd name="T59" fmla="*/ 2147483647 h 104"/>
              <a:gd name="T60" fmla="*/ 2147483647 w 74"/>
              <a:gd name="T61" fmla="*/ 2147483647 h 104"/>
              <a:gd name="T62" fmla="*/ 2147483647 w 74"/>
              <a:gd name="T63" fmla="*/ 2147483647 h 104"/>
              <a:gd name="T64" fmla="*/ 2147483647 w 74"/>
              <a:gd name="T65" fmla="*/ 2147483647 h 104"/>
              <a:gd name="T66" fmla="*/ 2147483647 w 74"/>
              <a:gd name="T67" fmla="*/ 2147483647 h 104"/>
              <a:gd name="T68" fmla="*/ 2147483647 w 74"/>
              <a:gd name="T69" fmla="*/ 2147483647 h 104"/>
              <a:gd name="T70" fmla="*/ 2147483647 w 74"/>
              <a:gd name="T71" fmla="*/ 2147483647 h 104"/>
              <a:gd name="T72" fmla="*/ 2147483647 w 74"/>
              <a:gd name="T73" fmla="*/ 2147483647 h 104"/>
              <a:gd name="T74" fmla="*/ 2147483647 w 74"/>
              <a:gd name="T75" fmla="*/ 2147483647 h 104"/>
              <a:gd name="T76" fmla="*/ 2147483647 w 74"/>
              <a:gd name="T77" fmla="*/ 0 h 104"/>
              <a:gd name="T78" fmla="*/ 0 w 74"/>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104"/>
              <a:gd name="T122" fmla="*/ 74 w 74"/>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104">
                <a:moveTo>
                  <a:pt x="0" y="0"/>
                </a:moveTo>
                <a:lnTo>
                  <a:pt x="0" y="4"/>
                </a:lnTo>
                <a:lnTo>
                  <a:pt x="7" y="4"/>
                </a:lnTo>
                <a:lnTo>
                  <a:pt x="11" y="8"/>
                </a:lnTo>
                <a:lnTo>
                  <a:pt x="37" y="63"/>
                </a:lnTo>
                <a:lnTo>
                  <a:pt x="37" y="67"/>
                </a:lnTo>
                <a:lnTo>
                  <a:pt x="37" y="71"/>
                </a:lnTo>
                <a:lnTo>
                  <a:pt x="33" y="74"/>
                </a:lnTo>
                <a:lnTo>
                  <a:pt x="30" y="86"/>
                </a:lnTo>
                <a:lnTo>
                  <a:pt x="22" y="89"/>
                </a:lnTo>
                <a:lnTo>
                  <a:pt x="19" y="89"/>
                </a:lnTo>
                <a:lnTo>
                  <a:pt x="15" y="89"/>
                </a:lnTo>
                <a:lnTo>
                  <a:pt x="11" y="86"/>
                </a:lnTo>
                <a:lnTo>
                  <a:pt x="7" y="89"/>
                </a:lnTo>
                <a:lnTo>
                  <a:pt x="4" y="93"/>
                </a:lnTo>
                <a:lnTo>
                  <a:pt x="4" y="97"/>
                </a:lnTo>
                <a:lnTo>
                  <a:pt x="7" y="100"/>
                </a:lnTo>
                <a:lnTo>
                  <a:pt x="15" y="104"/>
                </a:lnTo>
                <a:lnTo>
                  <a:pt x="22" y="100"/>
                </a:lnTo>
                <a:lnTo>
                  <a:pt x="30" y="97"/>
                </a:lnTo>
                <a:lnTo>
                  <a:pt x="37" y="86"/>
                </a:lnTo>
                <a:lnTo>
                  <a:pt x="41" y="74"/>
                </a:lnTo>
                <a:lnTo>
                  <a:pt x="67" y="8"/>
                </a:lnTo>
                <a:lnTo>
                  <a:pt x="67" y="4"/>
                </a:lnTo>
                <a:lnTo>
                  <a:pt x="74" y="4"/>
                </a:lnTo>
                <a:lnTo>
                  <a:pt x="74" y="0"/>
                </a:lnTo>
                <a:lnTo>
                  <a:pt x="52" y="0"/>
                </a:lnTo>
                <a:lnTo>
                  <a:pt x="52" y="4"/>
                </a:lnTo>
                <a:lnTo>
                  <a:pt x="56" y="4"/>
                </a:lnTo>
                <a:lnTo>
                  <a:pt x="60" y="8"/>
                </a:lnTo>
                <a:lnTo>
                  <a:pt x="60" y="11"/>
                </a:lnTo>
                <a:lnTo>
                  <a:pt x="45" y="52"/>
                </a:lnTo>
                <a:lnTo>
                  <a:pt x="26" y="8"/>
                </a:lnTo>
                <a:lnTo>
                  <a:pt x="26" y="4"/>
                </a:lnTo>
                <a:lnTo>
                  <a:pt x="33" y="4"/>
                </a:lnTo>
                <a:lnTo>
                  <a:pt x="3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65" name="Freeform 91"/>
          <p:cNvSpPr>
            <a:spLocks/>
          </p:cNvSpPr>
          <p:nvPr/>
        </p:nvSpPr>
        <p:spPr bwMode="auto">
          <a:xfrm>
            <a:off x="2636838" y="2876550"/>
            <a:ext cx="53975" cy="128588"/>
          </a:xfrm>
          <a:custGeom>
            <a:avLst/>
            <a:gdLst>
              <a:gd name="T0" fmla="*/ 2147483647 w 34"/>
              <a:gd name="T1" fmla="*/ 0 h 81"/>
              <a:gd name="T2" fmla="*/ 0 w 34"/>
              <a:gd name="T3" fmla="*/ 2147483647 h 81"/>
              <a:gd name="T4" fmla="*/ 0 w 34"/>
              <a:gd name="T5" fmla="*/ 2147483647 h 81"/>
              <a:gd name="T6" fmla="*/ 0 w 34"/>
              <a:gd name="T7" fmla="*/ 2147483647 h 81"/>
              <a:gd name="T8" fmla="*/ 2147483647 w 34"/>
              <a:gd name="T9" fmla="*/ 2147483647 h 81"/>
              <a:gd name="T10" fmla="*/ 2147483647 w 34"/>
              <a:gd name="T11" fmla="*/ 2147483647 h 81"/>
              <a:gd name="T12" fmla="*/ 2147483647 w 34"/>
              <a:gd name="T13" fmla="*/ 2147483647 h 81"/>
              <a:gd name="T14" fmla="*/ 2147483647 w 34"/>
              <a:gd name="T15" fmla="*/ 2147483647 h 81"/>
              <a:gd name="T16" fmla="*/ 2147483647 w 34"/>
              <a:gd name="T17" fmla="*/ 2147483647 h 81"/>
              <a:gd name="T18" fmla="*/ 2147483647 w 34"/>
              <a:gd name="T19" fmla="*/ 2147483647 h 81"/>
              <a:gd name="T20" fmla="*/ 0 w 34"/>
              <a:gd name="T21" fmla="*/ 2147483647 h 81"/>
              <a:gd name="T22" fmla="*/ 0 w 34"/>
              <a:gd name="T23" fmla="*/ 2147483647 h 81"/>
              <a:gd name="T24" fmla="*/ 2147483647 w 34"/>
              <a:gd name="T25" fmla="*/ 2147483647 h 81"/>
              <a:gd name="T26" fmla="*/ 2147483647 w 34"/>
              <a:gd name="T27" fmla="*/ 2147483647 h 81"/>
              <a:gd name="T28" fmla="*/ 2147483647 w 34"/>
              <a:gd name="T29" fmla="*/ 2147483647 h 81"/>
              <a:gd name="T30" fmla="*/ 2147483647 w 34"/>
              <a:gd name="T31" fmla="*/ 2147483647 h 81"/>
              <a:gd name="T32" fmla="*/ 2147483647 w 34"/>
              <a:gd name="T33" fmla="*/ 2147483647 h 81"/>
              <a:gd name="T34" fmla="*/ 2147483647 w 34"/>
              <a:gd name="T35" fmla="*/ 0 h 81"/>
              <a:gd name="T36" fmla="*/ 2147483647 w 34"/>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81"/>
              <a:gd name="T59" fmla="*/ 34 w 34"/>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81">
                <a:moveTo>
                  <a:pt x="22" y="0"/>
                </a:moveTo>
                <a:lnTo>
                  <a:pt x="0" y="11"/>
                </a:lnTo>
                <a:lnTo>
                  <a:pt x="7" y="7"/>
                </a:lnTo>
                <a:lnTo>
                  <a:pt x="11" y="11"/>
                </a:lnTo>
                <a:lnTo>
                  <a:pt x="11" y="14"/>
                </a:lnTo>
                <a:lnTo>
                  <a:pt x="11" y="70"/>
                </a:lnTo>
                <a:lnTo>
                  <a:pt x="11" y="74"/>
                </a:lnTo>
                <a:lnTo>
                  <a:pt x="7" y="78"/>
                </a:lnTo>
                <a:lnTo>
                  <a:pt x="0" y="81"/>
                </a:lnTo>
                <a:lnTo>
                  <a:pt x="34" y="81"/>
                </a:lnTo>
                <a:lnTo>
                  <a:pt x="26" y="78"/>
                </a:lnTo>
                <a:lnTo>
                  <a:pt x="22" y="78"/>
                </a:lnTo>
                <a:lnTo>
                  <a:pt x="22" y="7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66" name="Freeform 92"/>
          <p:cNvSpPr>
            <a:spLocks/>
          </p:cNvSpPr>
          <p:nvPr/>
        </p:nvSpPr>
        <p:spPr bwMode="auto">
          <a:xfrm>
            <a:off x="2719388" y="2728913"/>
            <a:ext cx="53975" cy="165100"/>
          </a:xfrm>
          <a:custGeom>
            <a:avLst/>
            <a:gdLst>
              <a:gd name="T0" fmla="*/ 2147483647 w 34"/>
              <a:gd name="T1" fmla="*/ 0 h 104"/>
              <a:gd name="T2" fmla="*/ 2147483647 w 34"/>
              <a:gd name="T3" fmla="*/ 2147483647 h 104"/>
              <a:gd name="T4" fmla="*/ 2147483647 w 34"/>
              <a:gd name="T5" fmla="*/ 2147483647 h 104"/>
              <a:gd name="T6" fmla="*/ 2147483647 w 34"/>
              <a:gd name="T7" fmla="*/ 2147483647 h 104"/>
              <a:gd name="T8" fmla="*/ 2147483647 w 34"/>
              <a:gd name="T9" fmla="*/ 2147483647 h 104"/>
              <a:gd name="T10" fmla="*/ 0 w 34"/>
              <a:gd name="T11" fmla="*/ 2147483647 h 104"/>
              <a:gd name="T12" fmla="*/ 2147483647 w 34"/>
              <a:gd name="T13" fmla="*/ 2147483647 h 104"/>
              <a:gd name="T14" fmla="*/ 2147483647 w 34"/>
              <a:gd name="T15" fmla="*/ 2147483647 h 104"/>
              <a:gd name="T16" fmla="*/ 2147483647 w 34"/>
              <a:gd name="T17" fmla="*/ 2147483647 h 104"/>
              <a:gd name="T18" fmla="*/ 2147483647 w 34"/>
              <a:gd name="T19" fmla="*/ 2147483647 h 104"/>
              <a:gd name="T20" fmla="*/ 2147483647 w 34"/>
              <a:gd name="T21" fmla="*/ 2147483647 h 104"/>
              <a:gd name="T22" fmla="*/ 2147483647 w 34"/>
              <a:gd name="T23" fmla="*/ 2147483647 h 104"/>
              <a:gd name="T24" fmla="*/ 2147483647 w 34"/>
              <a:gd name="T25" fmla="*/ 2147483647 h 104"/>
              <a:gd name="T26" fmla="*/ 2147483647 w 34"/>
              <a:gd name="T27" fmla="*/ 2147483647 h 104"/>
              <a:gd name="T28" fmla="*/ 2147483647 w 34"/>
              <a:gd name="T29" fmla="*/ 2147483647 h 104"/>
              <a:gd name="T30" fmla="*/ 2147483647 w 34"/>
              <a:gd name="T31" fmla="*/ 0 h 104"/>
              <a:gd name="T32" fmla="*/ 2147483647 w 34"/>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04"/>
              <a:gd name="T53" fmla="*/ 34 w 3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04">
                <a:moveTo>
                  <a:pt x="34" y="0"/>
                </a:moveTo>
                <a:lnTo>
                  <a:pt x="22" y="11"/>
                </a:lnTo>
                <a:lnTo>
                  <a:pt x="11" y="22"/>
                </a:lnTo>
                <a:lnTo>
                  <a:pt x="8" y="33"/>
                </a:lnTo>
                <a:lnTo>
                  <a:pt x="4" y="44"/>
                </a:lnTo>
                <a:lnTo>
                  <a:pt x="0" y="59"/>
                </a:lnTo>
                <a:lnTo>
                  <a:pt x="4" y="82"/>
                </a:lnTo>
                <a:lnTo>
                  <a:pt x="8" y="93"/>
                </a:lnTo>
                <a:lnTo>
                  <a:pt x="15" y="104"/>
                </a:lnTo>
                <a:lnTo>
                  <a:pt x="11" y="89"/>
                </a:lnTo>
                <a:lnTo>
                  <a:pt x="11" y="70"/>
                </a:lnTo>
                <a:lnTo>
                  <a:pt x="11" y="48"/>
                </a:lnTo>
                <a:lnTo>
                  <a:pt x="19" y="26"/>
                </a:lnTo>
                <a:lnTo>
                  <a:pt x="26" y="1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67" name="Freeform 93"/>
          <p:cNvSpPr>
            <a:spLocks/>
          </p:cNvSpPr>
          <p:nvPr/>
        </p:nvSpPr>
        <p:spPr bwMode="auto">
          <a:xfrm>
            <a:off x="2790825" y="2728913"/>
            <a:ext cx="71438" cy="130175"/>
          </a:xfrm>
          <a:custGeom>
            <a:avLst/>
            <a:gdLst>
              <a:gd name="T0" fmla="*/ 2147483647 w 45"/>
              <a:gd name="T1" fmla="*/ 0 h 82"/>
              <a:gd name="T2" fmla="*/ 2147483647 w 45"/>
              <a:gd name="T3" fmla="*/ 0 h 82"/>
              <a:gd name="T4" fmla="*/ 2147483647 w 45"/>
              <a:gd name="T5" fmla="*/ 0 h 82"/>
              <a:gd name="T6" fmla="*/ 2147483647 w 45"/>
              <a:gd name="T7" fmla="*/ 0 h 82"/>
              <a:gd name="T8" fmla="*/ 2147483647 w 45"/>
              <a:gd name="T9" fmla="*/ 2147483647 h 82"/>
              <a:gd name="T10" fmla="*/ 2147483647 w 45"/>
              <a:gd name="T11" fmla="*/ 2147483647 h 82"/>
              <a:gd name="T12" fmla="*/ 2147483647 w 45"/>
              <a:gd name="T13" fmla="*/ 2147483647 h 82"/>
              <a:gd name="T14" fmla="*/ 2147483647 w 45"/>
              <a:gd name="T15" fmla="*/ 2147483647 h 82"/>
              <a:gd name="T16" fmla="*/ 2147483647 w 45"/>
              <a:gd name="T17" fmla="*/ 2147483647 h 82"/>
              <a:gd name="T18" fmla="*/ 2147483647 w 45"/>
              <a:gd name="T19" fmla="*/ 2147483647 h 82"/>
              <a:gd name="T20" fmla="*/ 2147483647 w 45"/>
              <a:gd name="T21" fmla="*/ 2147483647 h 82"/>
              <a:gd name="T22" fmla="*/ 2147483647 w 45"/>
              <a:gd name="T23" fmla="*/ 2147483647 h 82"/>
              <a:gd name="T24" fmla="*/ 2147483647 w 45"/>
              <a:gd name="T25" fmla="*/ 2147483647 h 82"/>
              <a:gd name="T26" fmla="*/ 2147483647 w 45"/>
              <a:gd name="T27" fmla="*/ 2147483647 h 82"/>
              <a:gd name="T28" fmla="*/ 2147483647 w 45"/>
              <a:gd name="T29" fmla="*/ 2147483647 h 82"/>
              <a:gd name="T30" fmla="*/ 0 w 45"/>
              <a:gd name="T31" fmla="*/ 2147483647 h 82"/>
              <a:gd name="T32" fmla="*/ 0 w 45"/>
              <a:gd name="T33" fmla="*/ 2147483647 h 82"/>
              <a:gd name="T34" fmla="*/ 0 w 45"/>
              <a:gd name="T35" fmla="*/ 2147483647 h 82"/>
              <a:gd name="T36" fmla="*/ 2147483647 w 45"/>
              <a:gd name="T37" fmla="*/ 2147483647 h 82"/>
              <a:gd name="T38" fmla="*/ 2147483647 w 45"/>
              <a:gd name="T39" fmla="*/ 2147483647 h 82"/>
              <a:gd name="T40" fmla="*/ 2147483647 w 45"/>
              <a:gd name="T41" fmla="*/ 2147483647 h 82"/>
              <a:gd name="T42" fmla="*/ 2147483647 w 45"/>
              <a:gd name="T43" fmla="*/ 2147483647 h 82"/>
              <a:gd name="T44" fmla="*/ 2147483647 w 45"/>
              <a:gd name="T45" fmla="*/ 2147483647 h 82"/>
              <a:gd name="T46" fmla="*/ 2147483647 w 45"/>
              <a:gd name="T47" fmla="*/ 2147483647 h 82"/>
              <a:gd name="T48" fmla="*/ 2147483647 w 45"/>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82"/>
              <a:gd name="T77" fmla="*/ 45 w 45"/>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82">
                <a:moveTo>
                  <a:pt x="45" y="0"/>
                </a:moveTo>
                <a:lnTo>
                  <a:pt x="45" y="0"/>
                </a:lnTo>
                <a:lnTo>
                  <a:pt x="41" y="0"/>
                </a:lnTo>
                <a:lnTo>
                  <a:pt x="26" y="4"/>
                </a:lnTo>
                <a:lnTo>
                  <a:pt x="22" y="4"/>
                </a:lnTo>
                <a:lnTo>
                  <a:pt x="18" y="4"/>
                </a:lnTo>
                <a:lnTo>
                  <a:pt x="22" y="4"/>
                </a:lnTo>
                <a:lnTo>
                  <a:pt x="26" y="4"/>
                </a:lnTo>
                <a:lnTo>
                  <a:pt x="30" y="7"/>
                </a:lnTo>
                <a:lnTo>
                  <a:pt x="33" y="11"/>
                </a:lnTo>
                <a:lnTo>
                  <a:pt x="30" y="11"/>
                </a:lnTo>
                <a:lnTo>
                  <a:pt x="15" y="74"/>
                </a:lnTo>
                <a:lnTo>
                  <a:pt x="11" y="78"/>
                </a:lnTo>
                <a:lnTo>
                  <a:pt x="0" y="82"/>
                </a:lnTo>
                <a:lnTo>
                  <a:pt x="33" y="82"/>
                </a:lnTo>
                <a:lnTo>
                  <a:pt x="26" y="78"/>
                </a:lnTo>
                <a:lnTo>
                  <a:pt x="22" y="78"/>
                </a:lnTo>
                <a:lnTo>
                  <a:pt x="26" y="7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68" name="Freeform 94"/>
          <p:cNvSpPr>
            <a:spLocks/>
          </p:cNvSpPr>
          <p:nvPr/>
        </p:nvSpPr>
        <p:spPr bwMode="auto">
          <a:xfrm>
            <a:off x="2884488" y="2728913"/>
            <a:ext cx="53975" cy="165100"/>
          </a:xfrm>
          <a:custGeom>
            <a:avLst/>
            <a:gdLst>
              <a:gd name="T0" fmla="*/ 2147483647 w 34"/>
              <a:gd name="T1" fmla="*/ 0 h 104"/>
              <a:gd name="T2" fmla="*/ 2147483647 w 34"/>
              <a:gd name="T3" fmla="*/ 2147483647 h 104"/>
              <a:gd name="T4" fmla="*/ 2147483647 w 34"/>
              <a:gd name="T5" fmla="*/ 2147483647 h 104"/>
              <a:gd name="T6" fmla="*/ 2147483647 w 34"/>
              <a:gd name="T7" fmla="*/ 2147483647 h 104"/>
              <a:gd name="T8" fmla="*/ 2147483647 w 34"/>
              <a:gd name="T9" fmla="*/ 2147483647 h 104"/>
              <a:gd name="T10" fmla="*/ 2147483647 w 34"/>
              <a:gd name="T11" fmla="*/ 2147483647 h 104"/>
              <a:gd name="T12" fmla="*/ 0 w 34"/>
              <a:gd name="T13" fmla="*/ 2147483647 h 104"/>
              <a:gd name="T14" fmla="*/ 0 w 34"/>
              <a:gd name="T15" fmla="*/ 2147483647 h 104"/>
              <a:gd name="T16" fmla="*/ 2147483647 w 34"/>
              <a:gd name="T17" fmla="*/ 2147483647 h 104"/>
              <a:gd name="T18" fmla="*/ 2147483647 w 34"/>
              <a:gd name="T19" fmla="*/ 2147483647 h 104"/>
              <a:gd name="T20" fmla="*/ 2147483647 w 34"/>
              <a:gd name="T21" fmla="*/ 2147483647 h 104"/>
              <a:gd name="T22" fmla="*/ 2147483647 w 34"/>
              <a:gd name="T23" fmla="*/ 2147483647 h 104"/>
              <a:gd name="T24" fmla="*/ 2147483647 w 34"/>
              <a:gd name="T25" fmla="*/ 2147483647 h 104"/>
              <a:gd name="T26" fmla="*/ 2147483647 w 34"/>
              <a:gd name="T27" fmla="*/ 2147483647 h 104"/>
              <a:gd name="T28" fmla="*/ 2147483647 w 34"/>
              <a:gd name="T29" fmla="*/ 2147483647 h 104"/>
              <a:gd name="T30" fmla="*/ 2147483647 w 34"/>
              <a:gd name="T31" fmla="*/ 0 h 104"/>
              <a:gd name="T32" fmla="*/ 2147483647 w 34"/>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04"/>
              <a:gd name="T53" fmla="*/ 34 w 3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04">
                <a:moveTo>
                  <a:pt x="19" y="0"/>
                </a:moveTo>
                <a:lnTo>
                  <a:pt x="23" y="15"/>
                </a:lnTo>
                <a:lnTo>
                  <a:pt x="26" y="33"/>
                </a:lnTo>
                <a:lnTo>
                  <a:pt x="23" y="56"/>
                </a:lnTo>
                <a:lnTo>
                  <a:pt x="15" y="78"/>
                </a:lnTo>
                <a:lnTo>
                  <a:pt x="8" y="89"/>
                </a:lnTo>
                <a:lnTo>
                  <a:pt x="0" y="104"/>
                </a:lnTo>
                <a:lnTo>
                  <a:pt x="12" y="93"/>
                </a:lnTo>
                <a:lnTo>
                  <a:pt x="23" y="82"/>
                </a:lnTo>
                <a:lnTo>
                  <a:pt x="26" y="74"/>
                </a:lnTo>
                <a:lnTo>
                  <a:pt x="30" y="59"/>
                </a:lnTo>
                <a:lnTo>
                  <a:pt x="34" y="44"/>
                </a:lnTo>
                <a:lnTo>
                  <a:pt x="30" y="22"/>
                </a:lnTo>
                <a:lnTo>
                  <a:pt x="26" y="1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69" name="Freeform 95"/>
          <p:cNvSpPr>
            <a:spLocks/>
          </p:cNvSpPr>
          <p:nvPr/>
        </p:nvSpPr>
        <p:spPr bwMode="auto">
          <a:xfrm>
            <a:off x="2447925" y="4778375"/>
            <a:ext cx="112713" cy="165100"/>
          </a:xfrm>
          <a:custGeom>
            <a:avLst/>
            <a:gdLst>
              <a:gd name="T0" fmla="*/ 0 w 71"/>
              <a:gd name="T1" fmla="*/ 0 h 104"/>
              <a:gd name="T2" fmla="*/ 0 w 71"/>
              <a:gd name="T3" fmla="*/ 0 h 104"/>
              <a:gd name="T4" fmla="*/ 2147483647 w 71"/>
              <a:gd name="T5" fmla="*/ 2147483647 h 104"/>
              <a:gd name="T6" fmla="*/ 2147483647 w 71"/>
              <a:gd name="T7" fmla="*/ 2147483647 h 104"/>
              <a:gd name="T8" fmla="*/ 2147483647 w 71"/>
              <a:gd name="T9" fmla="*/ 2147483647 h 104"/>
              <a:gd name="T10" fmla="*/ 2147483647 w 71"/>
              <a:gd name="T11" fmla="*/ 2147483647 h 104"/>
              <a:gd name="T12" fmla="*/ 2147483647 w 71"/>
              <a:gd name="T13" fmla="*/ 2147483647 h 104"/>
              <a:gd name="T14" fmla="*/ 2147483647 w 71"/>
              <a:gd name="T15" fmla="*/ 2147483647 h 104"/>
              <a:gd name="T16" fmla="*/ 2147483647 w 71"/>
              <a:gd name="T17" fmla="*/ 2147483647 h 104"/>
              <a:gd name="T18" fmla="*/ 2147483647 w 71"/>
              <a:gd name="T19" fmla="*/ 2147483647 h 104"/>
              <a:gd name="T20" fmla="*/ 2147483647 w 71"/>
              <a:gd name="T21" fmla="*/ 2147483647 h 104"/>
              <a:gd name="T22" fmla="*/ 2147483647 w 71"/>
              <a:gd name="T23" fmla="*/ 2147483647 h 104"/>
              <a:gd name="T24" fmla="*/ 2147483647 w 71"/>
              <a:gd name="T25" fmla="*/ 2147483647 h 104"/>
              <a:gd name="T26" fmla="*/ 2147483647 w 71"/>
              <a:gd name="T27" fmla="*/ 2147483647 h 104"/>
              <a:gd name="T28" fmla="*/ 2147483647 w 71"/>
              <a:gd name="T29" fmla="*/ 2147483647 h 104"/>
              <a:gd name="T30" fmla="*/ 2147483647 w 71"/>
              <a:gd name="T31" fmla="*/ 2147483647 h 104"/>
              <a:gd name="T32" fmla="*/ 2147483647 w 71"/>
              <a:gd name="T33" fmla="*/ 2147483647 h 104"/>
              <a:gd name="T34" fmla="*/ 2147483647 w 71"/>
              <a:gd name="T35" fmla="*/ 2147483647 h 104"/>
              <a:gd name="T36" fmla="*/ 2147483647 w 71"/>
              <a:gd name="T37" fmla="*/ 2147483647 h 104"/>
              <a:gd name="T38" fmla="*/ 2147483647 w 71"/>
              <a:gd name="T39" fmla="*/ 2147483647 h 104"/>
              <a:gd name="T40" fmla="*/ 2147483647 w 71"/>
              <a:gd name="T41" fmla="*/ 2147483647 h 104"/>
              <a:gd name="T42" fmla="*/ 2147483647 w 71"/>
              <a:gd name="T43" fmla="*/ 2147483647 h 104"/>
              <a:gd name="T44" fmla="*/ 2147483647 w 71"/>
              <a:gd name="T45" fmla="*/ 2147483647 h 104"/>
              <a:gd name="T46" fmla="*/ 2147483647 w 71"/>
              <a:gd name="T47" fmla="*/ 2147483647 h 104"/>
              <a:gd name="T48" fmla="*/ 2147483647 w 71"/>
              <a:gd name="T49" fmla="*/ 0 h 104"/>
              <a:gd name="T50" fmla="*/ 2147483647 w 71"/>
              <a:gd name="T51" fmla="*/ 0 h 104"/>
              <a:gd name="T52" fmla="*/ 2147483647 w 71"/>
              <a:gd name="T53" fmla="*/ 0 h 104"/>
              <a:gd name="T54" fmla="*/ 2147483647 w 71"/>
              <a:gd name="T55" fmla="*/ 0 h 104"/>
              <a:gd name="T56" fmla="*/ 2147483647 w 71"/>
              <a:gd name="T57" fmla="*/ 2147483647 h 104"/>
              <a:gd name="T58" fmla="*/ 2147483647 w 71"/>
              <a:gd name="T59" fmla="*/ 2147483647 h 104"/>
              <a:gd name="T60" fmla="*/ 2147483647 w 71"/>
              <a:gd name="T61" fmla="*/ 2147483647 h 104"/>
              <a:gd name="T62" fmla="*/ 2147483647 w 71"/>
              <a:gd name="T63" fmla="*/ 2147483647 h 104"/>
              <a:gd name="T64" fmla="*/ 2147483647 w 71"/>
              <a:gd name="T65" fmla="*/ 2147483647 h 104"/>
              <a:gd name="T66" fmla="*/ 2147483647 w 71"/>
              <a:gd name="T67" fmla="*/ 2147483647 h 104"/>
              <a:gd name="T68" fmla="*/ 2147483647 w 71"/>
              <a:gd name="T69" fmla="*/ 2147483647 h 104"/>
              <a:gd name="T70" fmla="*/ 2147483647 w 71"/>
              <a:gd name="T71" fmla="*/ 2147483647 h 104"/>
              <a:gd name="T72" fmla="*/ 2147483647 w 71"/>
              <a:gd name="T73" fmla="*/ 0 h 104"/>
              <a:gd name="T74" fmla="*/ 2147483647 w 71"/>
              <a:gd name="T75" fmla="*/ 0 h 104"/>
              <a:gd name="T76" fmla="*/ 2147483647 w 71"/>
              <a:gd name="T77" fmla="*/ 0 h 104"/>
              <a:gd name="T78" fmla="*/ 0 w 7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04"/>
              <a:gd name="T122" fmla="*/ 71 w 7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04">
                <a:moveTo>
                  <a:pt x="0" y="0"/>
                </a:moveTo>
                <a:lnTo>
                  <a:pt x="0" y="0"/>
                </a:lnTo>
                <a:lnTo>
                  <a:pt x="4" y="4"/>
                </a:lnTo>
                <a:lnTo>
                  <a:pt x="7" y="7"/>
                </a:lnTo>
                <a:lnTo>
                  <a:pt x="33" y="63"/>
                </a:lnTo>
                <a:lnTo>
                  <a:pt x="33" y="67"/>
                </a:lnTo>
                <a:lnTo>
                  <a:pt x="33" y="70"/>
                </a:lnTo>
                <a:lnTo>
                  <a:pt x="33" y="74"/>
                </a:lnTo>
                <a:lnTo>
                  <a:pt x="26" y="85"/>
                </a:lnTo>
                <a:lnTo>
                  <a:pt x="22" y="89"/>
                </a:lnTo>
                <a:lnTo>
                  <a:pt x="18" y="89"/>
                </a:lnTo>
                <a:lnTo>
                  <a:pt x="15" y="85"/>
                </a:lnTo>
                <a:lnTo>
                  <a:pt x="7" y="85"/>
                </a:lnTo>
                <a:lnTo>
                  <a:pt x="4" y="89"/>
                </a:lnTo>
                <a:lnTo>
                  <a:pt x="4" y="93"/>
                </a:lnTo>
                <a:lnTo>
                  <a:pt x="4" y="96"/>
                </a:lnTo>
                <a:lnTo>
                  <a:pt x="4" y="100"/>
                </a:lnTo>
                <a:lnTo>
                  <a:pt x="15" y="104"/>
                </a:lnTo>
                <a:lnTo>
                  <a:pt x="22" y="100"/>
                </a:lnTo>
                <a:lnTo>
                  <a:pt x="26" y="96"/>
                </a:lnTo>
                <a:lnTo>
                  <a:pt x="33" y="85"/>
                </a:lnTo>
                <a:lnTo>
                  <a:pt x="41" y="70"/>
                </a:lnTo>
                <a:lnTo>
                  <a:pt x="63" y="7"/>
                </a:lnTo>
                <a:lnTo>
                  <a:pt x="67" y="4"/>
                </a:lnTo>
                <a:lnTo>
                  <a:pt x="71" y="0"/>
                </a:lnTo>
                <a:lnTo>
                  <a:pt x="48" y="0"/>
                </a:lnTo>
                <a:lnTo>
                  <a:pt x="56" y="4"/>
                </a:lnTo>
                <a:lnTo>
                  <a:pt x="56" y="7"/>
                </a:lnTo>
                <a:lnTo>
                  <a:pt x="41" y="52"/>
                </a:lnTo>
                <a:lnTo>
                  <a:pt x="22" y="7"/>
                </a:lnTo>
                <a:lnTo>
                  <a:pt x="26" y="4"/>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70" name="Freeform 96"/>
          <p:cNvSpPr>
            <a:spLocks/>
          </p:cNvSpPr>
          <p:nvPr/>
        </p:nvSpPr>
        <p:spPr bwMode="auto">
          <a:xfrm>
            <a:off x="2571750" y="4872038"/>
            <a:ext cx="147638" cy="88900"/>
          </a:xfrm>
          <a:custGeom>
            <a:avLst/>
            <a:gdLst>
              <a:gd name="T0" fmla="*/ 2147483647 w 93"/>
              <a:gd name="T1" fmla="*/ 0 h 56"/>
              <a:gd name="T2" fmla="*/ 2147483647 w 93"/>
              <a:gd name="T3" fmla="*/ 0 h 56"/>
              <a:gd name="T4" fmla="*/ 0 w 93"/>
              <a:gd name="T5" fmla="*/ 2147483647 h 56"/>
              <a:gd name="T6" fmla="*/ 0 w 93"/>
              <a:gd name="T7" fmla="*/ 2147483647 h 56"/>
              <a:gd name="T8" fmla="*/ 2147483647 w 93"/>
              <a:gd name="T9" fmla="*/ 2147483647 h 56"/>
              <a:gd name="T10" fmla="*/ 2147483647 w 93"/>
              <a:gd name="T11" fmla="*/ 2147483647 h 56"/>
              <a:gd name="T12" fmla="*/ 2147483647 w 93"/>
              <a:gd name="T13" fmla="*/ 2147483647 h 56"/>
              <a:gd name="T14" fmla="*/ 2147483647 w 93"/>
              <a:gd name="T15" fmla="*/ 2147483647 h 56"/>
              <a:gd name="T16" fmla="*/ 2147483647 w 93"/>
              <a:gd name="T17" fmla="*/ 2147483647 h 56"/>
              <a:gd name="T18" fmla="*/ 0 w 93"/>
              <a:gd name="T19" fmla="*/ 2147483647 h 56"/>
              <a:gd name="T20" fmla="*/ 0 w 93"/>
              <a:gd name="T21" fmla="*/ 2147483647 h 56"/>
              <a:gd name="T22" fmla="*/ 2147483647 w 93"/>
              <a:gd name="T23" fmla="*/ 2147483647 h 56"/>
              <a:gd name="T24" fmla="*/ 2147483647 w 93"/>
              <a:gd name="T25" fmla="*/ 2147483647 h 56"/>
              <a:gd name="T26" fmla="*/ 2147483647 w 93"/>
              <a:gd name="T27" fmla="*/ 2147483647 h 56"/>
              <a:gd name="T28" fmla="*/ 2147483647 w 93"/>
              <a:gd name="T29" fmla="*/ 2147483647 h 56"/>
              <a:gd name="T30" fmla="*/ 2147483647 w 93"/>
              <a:gd name="T31" fmla="*/ 2147483647 h 56"/>
              <a:gd name="T32" fmla="*/ 2147483647 w 93"/>
              <a:gd name="T33" fmla="*/ 2147483647 h 56"/>
              <a:gd name="T34" fmla="*/ 2147483647 w 93"/>
              <a:gd name="T35" fmla="*/ 2147483647 h 56"/>
              <a:gd name="T36" fmla="*/ 2147483647 w 93"/>
              <a:gd name="T37" fmla="*/ 2147483647 h 56"/>
              <a:gd name="T38" fmla="*/ 2147483647 w 93"/>
              <a:gd name="T39" fmla="*/ 2147483647 h 56"/>
              <a:gd name="T40" fmla="*/ 2147483647 w 93"/>
              <a:gd name="T41" fmla="*/ 2147483647 h 56"/>
              <a:gd name="T42" fmla="*/ 2147483647 w 93"/>
              <a:gd name="T43" fmla="*/ 2147483647 h 56"/>
              <a:gd name="T44" fmla="*/ 2147483647 w 93"/>
              <a:gd name="T45" fmla="*/ 2147483647 h 56"/>
              <a:gd name="T46" fmla="*/ 2147483647 w 93"/>
              <a:gd name="T47" fmla="*/ 2147483647 h 56"/>
              <a:gd name="T48" fmla="*/ 2147483647 w 93"/>
              <a:gd name="T49" fmla="*/ 2147483647 h 56"/>
              <a:gd name="T50" fmla="*/ 2147483647 w 93"/>
              <a:gd name="T51" fmla="*/ 2147483647 h 56"/>
              <a:gd name="T52" fmla="*/ 2147483647 w 93"/>
              <a:gd name="T53" fmla="*/ 2147483647 h 56"/>
              <a:gd name="T54" fmla="*/ 2147483647 w 93"/>
              <a:gd name="T55" fmla="*/ 2147483647 h 56"/>
              <a:gd name="T56" fmla="*/ 2147483647 w 93"/>
              <a:gd name="T57" fmla="*/ 2147483647 h 56"/>
              <a:gd name="T58" fmla="*/ 2147483647 w 93"/>
              <a:gd name="T59" fmla="*/ 2147483647 h 56"/>
              <a:gd name="T60" fmla="*/ 2147483647 w 93"/>
              <a:gd name="T61" fmla="*/ 2147483647 h 56"/>
              <a:gd name="T62" fmla="*/ 2147483647 w 93"/>
              <a:gd name="T63" fmla="*/ 2147483647 h 56"/>
              <a:gd name="T64" fmla="*/ 2147483647 w 93"/>
              <a:gd name="T65" fmla="*/ 2147483647 h 56"/>
              <a:gd name="T66" fmla="*/ 2147483647 w 93"/>
              <a:gd name="T67" fmla="*/ 2147483647 h 56"/>
              <a:gd name="T68" fmla="*/ 2147483647 w 93"/>
              <a:gd name="T69" fmla="*/ 2147483647 h 56"/>
              <a:gd name="T70" fmla="*/ 2147483647 w 93"/>
              <a:gd name="T71" fmla="*/ 2147483647 h 56"/>
              <a:gd name="T72" fmla="*/ 2147483647 w 93"/>
              <a:gd name="T73" fmla="*/ 2147483647 h 56"/>
              <a:gd name="T74" fmla="*/ 2147483647 w 93"/>
              <a:gd name="T75" fmla="*/ 2147483647 h 56"/>
              <a:gd name="T76" fmla="*/ 2147483647 w 93"/>
              <a:gd name="T77" fmla="*/ 2147483647 h 56"/>
              <a:gd name="T78" fmla="*/ 2147483647 w 93"/>
              <a:gd name="T79" fmla="*/ 2147483647 h 56"/>
              <a:gd name="T80" fmla="*/ 2147483647 w 93"/>
              <a:gd name="T81" fmla="*/ 2147483647 h 56"/>
              <a:gd name="T82" fmla="*/ 2147483647 w 93"/>
              <a:gd name="T83" fmla="*/ 2147483647 h 56"/>
              <a:gd name="T84" fmla="*/ 2147483647 w 93"/>
              <a:gd name="T85" fmla="*/ 2147483647 h 56"/>
              <a:gd name="T86" fmla="*/ 2147483647 w 93"/>
              <a:gd name="T87" fmla="*/ 2147483647 h 56"/>
              <a:gd name="T88" fmla="*/ 2147483647 w 93"/>
              <a:gd name="T89" fmla="*/ 2147483647 h 56"/>
              <a:gd name="T90" fmla="*/ 2147483647 w 93"/>
              <a:gd name="T91" fmla="*/ 2147483647 h 56"/>
              <a:gd name="T92" fmla="*/ 2147483647 w 93"/>
              <a:gd name="T93" fmla="*/ 2147483647 h 56"/>
              <a:gd name="T94" fmla="*/ 2147483647 w 93"/>
              <a:gd name="T95" fmla="*/ 0 h 56"/>
              <a:gd name="T96" fmla="*/ 2147483647 w 93"/>
              <a:gd name="T97" fmla="*/ 0 h 56"/>
              <a:gd name="T98" fmla="*/ 2147483647 w 93"/>
              <a:gd name="T99" fmla="*/ 0 h 56"/>
              <a:gd name="T100" fmla="*/ 2147483647 w 93"/>
              <a:gd name="T101" fmla="*/ 0 h 56"/>
              <a:gd name="T102" fmla="*/ 2147483647 w 93"/>
              <a:gd name="T103" fmla="*/ 2147483647 h 56"/>
              <a:gd name="T104" fmla="*/ 2147483647 w 93"/>
              <a:gd name="T105" fmla="*/ 0 h 56"/>
              <a:gd name="T106" fmla="*/ 2147483647 w 93"/>
              <a:gd name="T107" fmla="*/ 0 h 56"/>
              <a:gd name="T108" fmla="*/ 2147483647 w 93"/>
              <a:gd name="T109" fmla="*/ 0 h 56"/>
              <a:gd name="T110" fmla="*/ 2147483647 w 93"/>
              <a:gd name="T111" fmla="*/ 2147483647 h 56"/>
              <a:gd name="T112" fmla="*/ 2147483647 w 93"/>
              <a:gd name="T113" fmla="*/ 2147483647 h 56"/>
              <a:gd name="T114" fmla="*/ 2147483647 w 93"/>
              <a:gd name="T115" fmla="*/ 0 h 56"/>
              <a:gd name="T116" fmla="*/ 2147483647 w 93"/>
              <a:gd name="T117" fmla="*/ 0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
              <a:gd name="T178" fmla="*/ 0 h 56"/>
              <a:gd name="T179" fmla="*/ 93 w 93"/>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 h="56">
                <a:moveTo>
                  <a:pt x="19" y="0"/>
                </a:moveTo>
                <a:lnTo>
                  <a:pt x="15" y="0"/>
                </a:lnTo>
                <a:lnTo>
                  <a:pt x="0" y="4"/>
                </a:lnTo>
                <a:lnTo>
                  <a:pt x="0" y="8"/>
                </a:lnTo>
                <a:lnTo>
                  <a:pt x="4" y="4"/>
                </a:lnTo>
                <a:lnTo>
                  <a:pt x="8" y="8"/>
                </a:lnTo>
                <a:lnTo>
                  <a:pt x="8" y="11"/>
                </a:lnTo>
                <a:lnTo>
                  <a:pt x="8" y="49"/>
                </a:lnTo>
                <a:lnTo>
                  <a:pt x="8" y="52"/>
                </a:lnTo>
                <a:lnTo>
                  <a:pt x="0" y="52"/>
                </a:lnTo>
                <a:lnTo>
                  <a:pt x="0" y="56"/>
                </a:lnTo>
                <a:lnTo>
                  <a:pt x="26" y="56"/>
                </a:lnTo>
                <a:lnTo>
                  <a:pt x="26" y="52"/>
                </a:lnTo>
                <a:lnTo>
                  <a:pt x="22" y="52"/>
                </a:lnTo>
                <a:lnTo>
                  <a:pt x="19" y="49"/>
                </a:lnTo>
                <a:lnTo>
                  <a:pt x="19" y="11"/>
                </a:lnTo>
                <a:lnTo>
                  <a:pt x="26" y="8"/>
                </a:lnTo>
                <a:lnTo>
                  <a:pt x="34" y="4"/>
                </a:lnTo>
                <a:lnTo>
                  <a:pt x="37" y="8"/>
                </a:lnTo>
                <a:lnTo>
                  <a:pt x="41" y="15"/>
                </a:lnTo>
                <a:lnTo>
                  <a:pt x="41" y="49"/>
                </a:lnTo>
                <a:lnTo>
                  <a:pt x="41" y="52"/>
                </a:lnTo>
                <a:lnTo>
                  <a:pt x="34" y="52"/>
                </a:lnTo>
                <a:lnTo>
                  <a:pt x="34" y="56"/>
                </a:lnTo>
                <a:lnTo>
                  <a:pt x="60" y="56"/>
                </a:lnTo>
                <a:lnTo>
                  <a:pt x="60" y="52"/>
                </a:lnTo>
                <a:lnTo>
                  <a:pt x="56" y="52"/>
                </a:lnTo>
                <a:lnTo>
                  <a:pt x="52" y="45"/>
                </a:lnTo>
                <a:lnTo>
                  <a:pt x="52" y="11"/>
                </a:lnTo>
                <a:lnTo>
                  <a:pt x="60" y="8"/>
                </a:lnTo>
                <a:lnTo>
                  <a:pt x="67" y="4"/>
                </a:lnTo>
                <a:lnTo>
                  <a:pt x="71" y="8"/>
                </a:lnTo>
                <a:lnTo>
                  <a:pt x="75" y="15"/>
                </a:lnTo>
                <a:lnTo>
                  <a:pt x="75" y="49"/>
                </a:lnTo>
                <a:lnTo>
                  <a:pt x="75" y="52"/>
                </a:lnTo>
                <a:lnTo>
                  <a:pt x="67" y="52"/>
                </a:lnTo>
                <a:lnTo>
                  <a:pt x="67" y="56"/>
                </a:lnTo>
                <a:lnTo>
                  <a:pt x="93" y="56"/>
                </a:lnTo>
                <a:lnTo>
                  <a:pt x="93" y="52"/>
                </a:lnTo>
                <a:lnTo>
                  <a:pt x="86" y="52"/>
                </a:lnTo>
                <a:lnTo>
                  <a:pt x="86" y="49"/>
                </a:lnTo>
                <a:lnTo>
                  <a:pt x="86" y="19"/>
                </a:lnTo>
                <a:lnTo>
                  <a:pt x="86" y="11"/>
                </a:lnTo>
                <a:lnTo>
                  <a:pt x="78" y="0"/>
                </a:lnTo>
                <a:lnTo>
                  <a:pt x="75" y="0"/>
                </a:lnTo>
                <a:lnTo>
                  <a:pt x="71" y="0"/>
                </a:lnTo>
                <a:lnTo>
                  <a:pt x="60" y="0"/>
                </a:lnTo>
                <a:lnTo>
                  <a:pt x="52" y="8"/>
                </a:lnTo>
                <a:lnTo>
                  <a:pt x="45" y="0"/>
                </a:lnTo>
                <a:lnTo>
                  <a:pt x="37" y="0"/>
                </a:lnTo>
                <a:lnTo>
                  <a:pt x="30" y="0"/>
                </a:lnTo>
                <a:lnTo>
                  <a:pt x="19" y="8"/>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71" name="Freeform 97"/>
          <p:cNvSpPr>
            <a:spLocks/>
          </p:cNvSpPr>
          <p:nvPr/>
        </p:nvSpPr>
        <p:spPr bwMode="auto">
          <a:xfrm>
            <a:off x="2732088" y="4684713"/>
            <a:ext cx="52387" cy="165100"/>
          </a:xfrm>
          <a:custGeom>
            <a:avLst/>
            <a:gdLst>
              <a:gd name="T0" fmla="*/ 2147483647 w 33"/>
              <a:gd name="T1" fmla="*/ 0 h 104"/>
              <a:gd name="T2" fmla="*/ 2147483647 w 33"/>
              <a:gd name="T3" fmla="*/ 2147483647 h 104"/>
              <a:gd name="T4" fmla="*/ 2147483647 w 33"/>
              <a:gd name="T5" fmla="*/ 2147483647 h 104"/>
              <a:gd name="T6" fmla="*/ 2147483647 w 33"/>
              <a:gd name="T7" fmla="*/ 2147483647 h 104"/>
              <a:gd name="T8" fmla="*/ 2147483647 w 33"/>
              <a:gd name="T9" fmla="*/ 2147483647 h 104"/>
              <a:gd name="T10" fmla="*/ 0 w 33"/>
              <a:gd name="T11" fmla="*/ 2147483647 h 104"/>
              <a:gd name="T12" fmla="*/ 2147483647 w 33"/>
              <a:gd name="T13" fmla="*/ 2147483647 h 104"/>
              <a:gd name="T14" fmla="*/ 2147483647 w 33"/>
              <a:gd name="T15" fmla="*/ 2147483647 h 104"/>
              <a:gd name="T16" fmla="*/ 2147483647 w 33"/>
              <a:gd name="T17" fmla="*/ 2147483647 h 104"/>
              <a:gd name="T18" fmla="*/ 2147483647 w 33"/>
              <a:gd name="T19" fmla="*/ 2147483647 h 104"/>
              <a:gd name="T20" fmla="*/ 2147483647 w 33"/>
              <a:gd name="T21" fmla="*/ 2147483647 h 104"/>
              <a:gd name="T22" fmla="*/ 2147483647 w 33"/>
              <a:gd name="T23" fmla="*/ 2147483647 h 104"/>
              <a:gd name="T24" fmla="*/ 2147483647 w 33"/>
              <a:gd name="T25" fmla="*/ 2147483647 h 104"/>
              <a:gd name="T26" fmla="*/ 2147483647 w 33"/>
              <a:gd name="T27" fmla="*/ 2147483647 h 104"/>
              <a:gd name="T28" fmla="*/ 2147483647 w 33"/>
              <a:gd name="T29" fmla="*/ 2147483647 h 104"/>
              <a:gd name="T30" fmla="*/ 2147483647 w 33"/>
              <a:gd name="T31" fmla="*/ 0 h 104"/>
              <a:gd name="T32" fmla="*/ 2147483647 w 33"/>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04"/>
              <a:gd name="T53" fmla="*/ 33 w 33"/>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04">
                <a:moveTo>
                  <a:pt x="33" y="0"/>
                </a:moveTo>
                <a:lnTo>
                  <a:pt x="18" y="11"/>
                </a:lnTo>
                <a:lnTo>
                  <a:pt x="11" y="22"/>
                </a:lnTo>
                <a:lnTo>
                  <a:pt x="3" y="33"/>
                </a:lnTo>
                <a:lnTo>
                  <a:pt x="3" y="44"/>
                </a:lnTo>
                <a:lnTo>
                  <a:pt x="0" y="59"/>
                </a:lnTo>
                <a:lnTo>
                  <a:pt x="3" y="81"/>
                </a:lnTo>
                <a:lnTo>
                  <a:pt x="7" y="92"/>
                </a:lnTo>
                <a:lnTo>
                  <a:pt x="11" y="104"/>
                </a:lnTo>
                <a:lnTo>
                  <a:pt x="14" y="104"/>
                </a:lnTo>
                <a:lnTo>
                  <a:pt x="11" y="89"/>
                </a:lnTo>
                <a:lnTo>
                  <a:pt x="7" y="70"/>
                </a:lnTo>
                <a:lnTo>
                  <a:pt x="11" y="48"/>
                </a:lnTo>
                <a:lnTo>
                  <a:pt x="18" y="26"/>
                </a:lnTo>
                <a:lnTo>
                  <a:pt x="26" y="11"/>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72" name="Freeform 98"/>
          <p:cNvSpPr>
            <a:spLocks/>
          </p:cNvSpPr>
          <p:nvPr/>
        </p:nvSpPr>
        <p:spPr bwMode="auto">
          <a:xfrm>
            <a:off x="2801938" y="4684713"/>
            <a:ext cx="71437" cy="128587"/>
          </a:xfrm>
          <a:custGeom>
            <a:avLst/>
            <a:gdLst>
              <a:gd name="T0" fmla="*/ 2147483647 w 45"/>
              <a:gd name="T1" fmla="*/ 0 h 81"/>
              <a:gd name="T2" fmla="*/ 2147483647 w 45"/>
              <a:gd name="T3" fmla="*/ 0 h 81"/>
              <a:gd name="T4" fmla="*/ 2147483647 w 45"/>
              <a:gd name="T5" fmla="*/ 0 h 81"/>
              <a:gd name="T6" fmla="*/ 2147483647 w 45"/>
              <a:gd name="T7" fmla="*/ 0 h 81"/>
              <a:gd name="T8" fmla="*/ 2147483647 w 45"/>
              <a:gd name="T9" fmla="*/ 0 h 81"/>
              <a:gd name="T10" fmla="*/ 2147483647 w 45"/>
              <a:gd name="T11" fmla="*/ 2147483647 h 81"/>
              <a:gd name="T12" fmla="*/ 2147483647 w 45"/>
              <a:gd name="T13" fmla="*/ 2147483647 h 81"/>
              <a:gd name="T14" fmla="*/ 2147483647 w 45"/>
              <a:gd name="T15" fmla="*/ 2147483647 h 81"/>
              <a:gd name="T16" fmla="*/ 2147483647 w 45"/>
              <a:gd name="T17" fmla="*/ 2147483647 h 81"/>
              <a:gd name="T18" fmla="*/ 2147483647 w 45"/>
              <a:gd name="T19" fmla="*/ 2147483647 h 81"/>
              <a:gd name="T20" fmla="*/ 2147483647 w 45"/>
              <a:gd name="T21" fmla="*/ 2147483647 h 81"/>
              <a:gd name="T22" fmla="*/ 2147483647 w 45"/>
              <a:gd name="T23" fmla="*/ 2147483647 h 81"/>
              <a:gd name="T24" fmla="*/ 2147483647 w 45"/>
              <a:gd name="T25" fmla="*/ 2147483647 h 81"/>
              <a:gd name="T26" fmla="*/ 2147483647 w 45"/>
              <a:gd name="T27" fmla="*/ 2147483647 h 81"/>
              <a:gd name="T28" fmla="*/ 2147483647 w 45"/>
              <a:gd name="T29" fmla="*/ 2147483647 h 81"/>
              <a:gd name="T30" fmla="*/ 2147483647 w 45"/>
              <a:gd name="T31" fmla="*/ 2147483647 h 81"/>
              <a:gd name="T32" fmla="*/ 0 w 45"/>
              <a:gd name="T33" fmla="*/ 2147483647 h 81"/>
              <a:gd name="T34" fmla="*/ 0 w 45"/>
              <a:gd name="T35" fmla="*/ 2147483647 h 81"/>
              <a:gd name="T36" fmla="*/ 2147483647 w 45"/>
              <a:gd name="T37" fmla="*/ 2147483647 h 81"/>
              <a:gd name="T38" fmla="*/ 2147483647 w 45"/>
              <a:gd name="T39" fmla="*/ 2147483647 h 81"/>
              <a:gd name="T40" fmla="*/ 2147483647 w 45"/>
              <a:gd name="T41" fmla="*/ 2147483647 h 81"/>
              <a:gd name="T42" fmla="*/ 2147483647 w 45"/>
              <a:gd name="T43" fmla="*/ 2147483647 h 81"/>
              <a:gd name="T44" fmla="*/ 2147483647 w 45"/>
              <a:gd name="T45" fmla="*/ 2147483647 h 81"/>
              <a:gd name="T46" fmla="*/ 2147483647 w 45"/>
              <a:gd name="T47" fmla="*/ 2147483647 h 81"/>
              <a:gd name="T48" fmla="*/ 2147483647 w 45"/>
              <a:gd name="T49" fmla="*/ 0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81"/>
              <a:gd name="T77" fmla="*/ 45 w 45"/>
              <a:gd name="T78" fmla="*/ 81 h 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81">
                <a:moveTo>
                  <a:pt x="45" y="0"/>
                </a:moveTo>
                <a:lnTo>
                  <a:pt x="41" y="0"/>
                </a:lnTo>
                <a:lnTo>
                  <a:pt x="26" y="0"/>
                </a:lnTo>
                <a:lnTo>
                  <a:pt x="23" y="3"/>
                </a:lnTo>
                <a:lnTo>
                  <a:pt x="19" y="3"/>
                </a:lnTo>
                <a:lnTo>
                  <a:pt x="23" y="3"/>
                </a:lnTo>
                <a:lnTo>
                  <a:pt x="26" y="3"/>
                </a:lnTo>
                <a:lnTo>
                  <a:pt x="30" y="3"/>
                </a:lnTo>
                <a:lnTo>
                  <a:pt x="30" y="7"/>
                </a:lnTo>
                <a:lnTo>
                  <a:pt x="30" y="11"/>
                </a:lnTo>
                <a:lnTo>
                  <a:pt x="11" y="74"/>
                </a:lnTo>
                <a:lnTo>
                  <a:pt x="8" y="78"/>
                </a:lnTo>
                <a:lnTo>
                  <a:pt x="0" y="78"/>
                </a:lnTo>
                <a:lnTo>
                  <a:pt x="0" y="81"/>
                </a:lnTo>
                <a:lnTo>
                  <a:pt x="34" y="81"/>
                </a:lnTo>
                <a:lnTo>
                  <a:pt x="34" y="78"/>
                </a:lnTo>
                <a:lnTo>
                  <a:pt x="30" y="78"/>
                </a:lnTo>
                <a:lnTo>
                  <a:pt x="26" y="78"/>
                </a:lnTo>
                <a:lnTo>
                  <a:pt x="23" y="78"/>
                </a:lnTo>
                <a:lnTo>
                  <a:pt x="23" y="7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73" name="Freeform 99"/>
          <p:cNvSpPr>
            <a:spLocks/>
          </p:cNvSpPr>
          <p:nvPr/>
        </p:nvSpPr>
        <p:spPr bwMode="auto">
          <a:xfrm>
            <a:off x="2897188" y="4684713"/>
            <a:ext cx="52387" cy="165100"/>
          </a:xfrm>
          <a:custGeom>
            <a:avLst/>
            <a:gdLst>
              <a:gd name="T0" fmla="*/ 2147483647 w 33"/>
              <a:gd name="T1" fmla="*/ 0 h 104"/>
              <a:gd name="T2" fmla="*/ 2147483647 w 33"/>
              <a:gd name="T3" fmla="*/ 2147483647 h 104"/>
              <a:gd name="T4" fmla="*/ 2147483647 w 33"/>
              <a:gd name="T5" fmla="*/ 2147483647 h 104"/>
              <a:gd name="T6" fmla="*/ 2147483647 w 33"/>
              <a:gd name="T7" fmla="*/ 2147483647 h 104"/>
              <a:gd name="T8" fmla="*/ 2147483647 w 33"/>
              <a:gd name="T9" fmla="*/ 2147483647 h 104"/>
              <a:gd name="T10" fmla="*/ 2147483647 w 33"/>
              <a:gd name="T11" fmla="*/ 2147483647 h 104"/>
              <a:gd name="T12" fmla="*/ 0 w 33"/>
              <a:gd name="T13" fmla="*/ 2147483647 h 104"/>
              <a:gd name="T14" fmla="*/ 0 w 33"/>
              <a:gd name="T15" fmla="*/ 2147483647 h 104"/>
              <a:gd name="T16" fmla="*/ 2147483647 w 33"/>
              <a:gd name="T17" fmla="*/ 2147483647 h 104"/>
              <a:gd name="T18" fmla="*/ 2147483647 w 33"/>
              <a:gd name="T19" fmla="*/ 2147483647 h 104"/>
              <a:gd name="T20" fmla="*/ 2147483647 w 33"/>
              <a:gd name="T21" fmla="*/ 2147483647 h 104"/>
              <a:gd name="T22" fmla="*/ 2147483647 w 33"/>
              <a:gd name="T23" fmla="*/ 2147483647 h 104"/>
              <a:gd name="T24" fmla="*/ 2147483647 w 33"/>
              <a:gd name="T25" fmla="*/ 2147483647 h 104"/>
              <a:gd name="T26" fmla="*/ 2147483647 w 33"/>
              <a:gd name="T27" fmla="*/ 2147483647 h 104"/>
              <a:gd name="T28" fmla="*/ 2147483647 w 33"/>
              <a:gd name="T29" fmla="*/ 2147483647 h 104"/>
              <a:gd name="T30" fmla="*/ 2147483647 w 33"/>
              <a:gd name="T31" fmla="*/ 2147483647 h 104"/>
              <a:gd name="T32" fmla="*/ 2147483647 w 33"/>
              <a:gd name="T33" fmla="*/ 0 h 104"/>
              <a:gd name="T34" fmla="*/ 2147483647 w 33"/>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104"/>
              <a:gd name="T56" fmla="*/ 33 w 33"/>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104">
                <a:moveTo>
                  <a:pt x="18" y="0"/>
                </a:moveTo>
                <a:lnTo>
                  <a:pt x="22" y="14"/>
                </a:lnTo>
                <a:lnTo>
                  <a:pt x="22" y="33"/>
                </a:lnTo>
                <a:lnTo>
                  <a:pt x="22" y="55"/>
                </a:lnTo>
                <a:lnTo>
                  <a:pt x="15" y="78"/>
                </a:lnTo>
                <a:lnTo>
                  <a:pt x="7" y="89"/>
                </a:lnTo>
                <a:lnTo>
                  <a:pt x="0" y="100"/>
                </a:lnTo>
                <a:lnTo>
                  <a:pt x="0" y="104"/>
                </a:lnTo>
                <a:lnTo>
                  <a:pt x="11" y="92"/>
                </a:lnTo>
                <a:lnTo>
                  <a:pt x="22" y="81"/>
                </a:lnTo>
                <a:lnTo>
                  <a:pt x="26" y="70"/>
                </a:lnTo>
                <a:lnTo>
                  <a:pt x="30" y="59"/>
                </a:lnTo>
                <a:lnTo>
                  <a:pt x="33" y="44"/>
                </a:lnTo>
                <a:lnTo>
                  <a:pt x="30" y="33"/>
                </a:lnTo>
                <a:lnTo>
                  <a:pt x="30" y="22"/>
                </a:lnTo>
                <a:lnTo>
                  <a:pt x="26" y="1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 name="Group 128"/>
          <p:cNvGrpSpPr>
            <a:grpSpLocks/>
          </p:cNvGrpSpPr>
          <p:nvPr/>
        </p:nvGrpSpPr>
        <p:grpSpPr bwMode="auto">
          <a:xfrm>
            <a:off x="2341563" y="2387600"/>
            <a:ext cx="2116137" cy="2290763"/>
            <a:chOff x="1475" y="1504"/>
            <a:chExt cx="1333" cy="1443"/>
          </a:xfrm>
        </p:grpSpPr>
        <p:sp>
          <p:nvSpPr>
            <p:cNvPr id="55378" name="Freeform 81"/>
            <p:cNvSpPr>
              <a:spLocks/>
            </p:cNvSpPr>
            <p:nvPr/>
          </p:nvSpPr>
          <p:spPr bwMode="auto">
            <a:xfrm>
              <a:off x="2618" y="2060"/>
              <a:ext cx="34" cy="82"/>
            </a:xfrm>
            <a:custGeom>
              <a:avLst/>
              <a:gdLst>
                <a:gd name="T0" fmla="*/ 22 w 34"/>
                <a:gd name="T1" fmla="*/ 0 h 82"/>
                <a:gd name="T2" fmla="*/ 0 w 34"/>
                <a:gd name="T3" fmla="*/ 11 h 82"/>
                <a:gd name="T4" fmla="*/ 0 w 34"/>
                <a:gd name="T5" fmla="*/ 11 h 82"/>
                <a:gd name="T6" fmla="*/ 0 w 34"/>
                <a:gd name="T7" fmla="*/ 11 h 82"/>
                <a:gd name="T8" fmla="*/ 7 w 34"/>
                <a:gd name="T9" fmla="*/ 11 h 82"/>
                <a:gd name="T10" fmla="*/ 7 w 34"/>
                <a:gd name="T11" fmla="*/ 8 h 82"/>
                <a:gd name="T12" fmla="*/ 11 w 34"/>
                <a:gd name="T13" fmla="*/ 11 h 82"/>
                <a:gd name="T14" fmla="*/ 11 w 34"/>
                <a:gd name="T15" fmla="*/ 15 h 82"/>
                <a:gd name="T16" fmla="*/ 11 w 34"/>
                <a:gd name="T17" fmla="*/ 74 h 82"/>
                <a:gd name="T18" fmla="*/ 11 w 34"/>
                <a:gd name="T19" fmla="*/ 78 h 82"/>
                <a:gd name="T20" fmla="*/ 7 w 34"/>
                <a:gd name="T21" fmla="*/ 78 h 82"/>
                <a:gd name="T22" fmla="*/ 0 w 34"/>
                <a:gd name="T23" fmla="*/ 82 h 82"/>
                <a:gd name="T24" fmla="*/ 0 w 34"/>
                <a:gd name="T25" fmla="*/ 82 h 82"/>
                <a:gd name="T26" fmla="*/ 34 w 34"/>
                <a:gd name="T27" fmla="*/ 82 h 82"/>
                <a:gd name="T28" fmla="*/ 34 w 34"/>
                <a:gd name="T29" fmla="*/ 82 h 82"/>
                <a:gd name="T30" fmla="*/ 22 w 34"/>
                <a:gd name="T31" fmla="*/ 78 h 82"/>
                <a:gd name="T32" fmla="*/ 22 w 34"/>
                <a:gd name="T33" fmla="*/ 78 h 82"/>
                <a:gd name="T34" fmla="*/ 22 w 34"/>
                <a:gd name="T35" fmla="*/ 74 h 82"/>
                <a:gd name="T36" fmla="*/ 22 w 34"/>
                <a:gd name="T37" fmla="*/ 0 h 82"/>
                <a:gd name="T38" fmla="*/ 22 w 34"/>
                <a:gd name="T39" fmla="*/ 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82"/>
                <a:gd name="T62" fmla="*/ 34 w 34"/>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82">
                  <a:moveTo>
                    <a:pt x="22" y="0"/>
                  </a:moveTo>
                  <a:lnTo>
                    <a:pt x="0" y="11"/>
                  </a:lnTo>
                  <a:lnTo>
                    <a:pt x="7" y="11"/>
                  </a:lnTo>
                  <a:lnTo>
                    <a:pt x="7" y="8"/>
                  </a:lnTo>
                  <a:lnTo>
                    <a:pt x="11" y="11"/>
                  </a:lnTo>
                  <a:lnTo>
                    <a:pt x="11" y="15"/>
                  </a:lnTo>
                  <a:lnTo>
                    <a:pt x="11" y="74"/>
                  </a:lnTo>
                  <a:lnTo>
                    <a:pt x="11" y="78"/>
                  </a:lnTo>
                  <a:lnTo>
                    <a:pt x="7" y="78"/>
                  </a:lnTo>
                  <a:lnTo>
                    <a:pt x="0" y="82"/>
                  </a:lnTo>
                  <a:lnTo>
                    <a:pt x="34" y="82"/>
                  </a:lnTo>
                  <a:lnTo>
                    <a:pt x="22" y="78"/>
                  </a:lnTo>
                  <a:lnTo>
                    <a:pt x="22" y="7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55379" name="Group 124"/>
            <p:cNvGrpSpPr>
              <a:grpSpLocks/>
            </p:cNvGrpSpPr>
            <p:nvPr/>
          </p:nvGrpSpPr>
          <p:grpSpPr bwMode="auto">
            <a:xfrm>
              <a:off x="1475" y="1504"/>
              <a:ext cx="1333" cy="1443"/>
              <a:chOff x="1475" y="1504"/>
              <a:chExt cx="1333" cy="1443"/>
            </a:xfrm>
          </p:grpSpPr>
          <p:sp>
            <p:nvSpPr>
              <p:cNvPr id="55380" name="Freeform 46"/>
              <p:cNvSpPr>
                <a:spLocks/>
              </p:cNvSpPr>
              <p:nvPr/>
            </p:nvSpPr>
            <p:spPr bwMode="auto">
              <a:xfrm>
                <a:off x="2231" y="1815"/>
                <a:ext cx="242" cy="245"/>
              </a:xfrm>
              <a:custGeom>
                <a:avLst/>
                <a:gdLst>
                  <a:gd name="T0" fmla="*/ 242 w 242"/>
                  <a:gd name="T1" fmla="*/ 123 h 245"/>
                  <a:gd name="T2" fmla="*/ 242 w 242"/>
                  <a:gd name="T3" fmla="*/ 97 h 245"/>
                  <a:gd name="T4" fmla="*/ 234 w 242"/>
                  <a:gd name="T5" fmla="*/ 75 h 245"/>
                  <a:gd name="T6" fmla="*/ 223 w 242"/>
                  <a:gd name="T7" fmla="*/ 52 h 245"/>
                  <a:gd name="T8" fmla="*/ 208 w 242"/>
                  <a:gd name="T9" fmla="*/ 37 h 245"/>
                  <a:gd name="T10" fmla="*/ 190 w 242"/>
                  <a:gd name="T11" fmla="*/ 23 h 245"/>
                  <a:gd name="T12" fmla="*/ 167 w 242"/>
                  <a:gd name="T13" fmla="*/ 11 h 245"/>
                  <a:gd name="T14" fmla="*/ 145 w 242"/>
                  <a:gd name="T15" fmla="*/ 4 h 245"/>
                  <a:gd name="T16" fmla="*/ 123 w 242"/>
                  <a:gd name="T17" fmla="*/ 0 h 245"/>
                  <a:gd name="T18" fmla="*/ 97 w 242"/>
                  <a:gd name="T19" fmla="*/ 4 h 245"/>
                  <a:gd name="T20" fmla="*/ 74 w 242"/>
                  <a:gd name="T21" fmla="*/ 11 h 245"/>
                  <a:gd name="T22" fmla="*/ 52 w 242"/>
                  <a:gd name="T23" fmla="*/ 23 h 245"/>
                  <a:gd name="T24" fmla="*/ 33 w 242"/>
                  <a:gd name="T25" fmla="*/ 37 h 245"/>
                  <a:gd name="T26" fmla="*/ 18 w 242"/>
                  <a:gd name="T27" fmla="*/ 52 h 245"/>
                  <a:gd name="T28" fmla="*/ 7 w 242"/>
                  <a:gd name="T29" fmla="*/ 75 h 245"/>
                  <a:gd name="T30" fmla="*/ 0 w 242"/>
                  <a:gd name="T31" fmla="*/ 97 h 245"/>
                  <a:gd name="T32" fmla="*/ 0 w 242"/>
                  <a:gd name="T33" fmla="*/ 123 h 245"/>
                  <a:gd name="T34" fmla="*/ 0 w 242"/>
                  <a:gd name="T35" fmla="*/ 149 h 245"/>
                  <a:gd name="T36" fmla="*/ 7 w 242"/>
                  <a:gd name="T37" fmla="*/ 171 h 245"/>
                  <a:gd name="T38" fmla="*/ 18 w 242"/>
                  <a:gd name="T39" fmla="*/ 190 h 245"/>
                  <a:gd name="T40" fmla="*/ 33 w 242"/>
                  <a:gd name="T41" fmla="*/ 208 h 245"/>
                  <a:gd name="T42" fmla="*/ 52 w 242"/>
                  <a:gd name="T43" fmla="*/ 223 h 245"/>
                  <a:gd name="T44" fmla="*/ 74 w 242"/>
                  <a:gd name="T45" fmla="*/ 234 h 245"/>
                  <a:gd name="T46" fmla="*/ 97 w 242"/>
                  <a:gd name="T47" fmla="*/ 242 h 245"/>
                  <a:gd name="T48" fmla="*/ 123 w 242"/>
                  <a:gd name="T49" fmla="*/ 245 h 245"/>
                  <a:gd name="T50" fmla="*/ 145 w 242"/>
                  <a:gd name="T51" fmla="*/ 242 h 245"/>
                  <a:gd name="T52" fmla="*/ 167 w 242"/>
                  <a:gd name="T53" fmla="*/ 234 h 245"/>
                  <a:gd name="T54" fmla="*/ 190 w 242"/>
                  <a:gd name="T55" fmla="*/ 223 h 245"/>
                  <a:gd name="T56" fmla="*/ 208 w 242"/>
                  <a:gd name="T57" fmla="*/ 208 h 245"/>
                  <a:gd name="T58" fmla="*/ 223 w 242"/>
                  <a:gd name="T59" fmla="*/ 190 h 245"/>
                  <a:gd name="T60" fmla="*/ 234 w 242"/>
                  <a:gd name="T61" fmla="*/ 171 h 245"/>
                  <a:gd name="T62" fmla="*/ 242 w 242"/>
                  <a:gd name="T63" fmla="*/ 149 h 245"/>
                  <a:gd name="T64" fmla="*/ 242 w 242"/>
                  <a:gd name="T65" fmla="*/ 123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245"/>
                  <a:gd name="T101" fmla="*/ 242 w 242"/>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245">
                    <a:moveTo>
                      <a:pt x="242" y="123"/>
                    </a:moveTo>
                    <a:lnTo>
                      <a:pt x="242" y="97"/>
                    </a:lnTo>
                    <a:lnTo>
                      <a:pt x="234" y="75"/>
                    </a:lnTo>
                    <a:lnTo>
                      <a:pt x="223" y="52"/>
                    </a:lnTo>
                    <a:lnTo>
                      <a:pt x="208" y="37"/>
                    </a:lnTo>
                    <a:lnTo>
                      <a:pt x="190" y="23"/>
                    </a:lnTo>
                    <a:lnTo>
                      <a:pt x="167" y="11"/>
                    </a:lnTo>
                    <a:lnTo>
                      <a:pt x="145" y="4"/>
                    </a:lnTo>
                    <a:lnTo>
                      <a:pt x="123" y="0"/>
                    </a:lnTo>
                    <a:lnTo>
                      <a:pt x="97" y="4"/>
                    </a:lnTo>
                    <a:lnTo>
                      <a:pt x="74" y="11"/>
                    </a:lnTo>
                    <a:lnTo>
                      <a:pt x="52" y="23"/>
                    </a:lnTo>
                    <a:lnTo>
                      <a:pt x="33" y="37"/>
                    </a:lnTo>
                    <a:lnTo>
                      <a:pt x="18" y="52"/>
                    </a:lnTo>
                    <a:lnTo>
                      <a:pt x="7" y="75"/>
                    </a:lnTo>
                    <a:lnTo>
                      <a:pt x="0" y="97"/>
                    </a:lnTo>
                    <a:lnTo>
                      <a:pt x="0" y="123"/>
                    </a:lnTo>
                    <a:lnTo>
                      <a:pt x="0" y="149"/>
                    </a:lnTo>
                    <a:lnTo>
                      <a:pt x="7" y="171"/>
                    </a:lnTo>
                    <a:lnTo>
                      <a:pt x="18" y="190"/>
                    </a:lnTo>
                    <a:lnTo>
                      <a:pt x="33" y="208"/>
                    </a:lnTo>
                    <a:lnTo>
                      <a:pt x="52" y="223"/>
                    </a:lnTo>
                    <a:lnTo>
                      <a:pt x="74" y="234"/>
                    </a:lnTo>
                    <a:lnTo>
                      <a:pt x="97" y="242"/>
                    </a:lnTo>
                    <a:lnTo>
                      <a:pt x="123" y="245"/>
                    </a:lnTo>
                    <a:lnTo>
                      <a:pt x="145" y="242"/>
                    </a:lnTo>
                    <a:lnTo>
                      <a:pt x="167" y="234"/>
                    </a:lnTo>
                    <a:lnTo>
                      <a:pt x="190" y="223"/>
                    </a:lnTo>
                    <a:lnTo>
                      <a:pt x="208" y="208"/>
                    </a:lnTo>
                    <a:lnTo>
                      <a:pt x="223" y="190"/>
                    </a:lnTo>
                    <a:lnTo>
                      <a:pt x="234" y="171"/>
                    </a:lnTo>
                    <a:lnTo>
                      <a:pt x="242" y="149"/>
                    </a:lnTo>
                    <a:lnTo>
                      <a:pt x="242" y="12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81" name="Freeform 68"/>
              <p:cNvSpPr>
                <a:spLocks/>
              </p:cNvSpPr>
              <p:nvPr/>
            </p:nvSpPr>
            <p:spPr bwMode="auto">
              <a:xfrm>
                <a:off x="2093" y="1908"/>
                <a:ext cx="97" cy="71"/>
              </a:xfrm>
              <a:custGeom>
                <a:avLst/>
                <a:gdLst>
                  <a:gd name="T0" fmla="*/ 4 w 97"/>
                  <a:gd name="T1" fmla="*/ 33 h 71"/>
                  <a:gd name="T2" fmla="*/ 0 w 97"/>
                  <a:gd name="T3" fmla="*/ 71 h 71"/>
                  <a:gd name="T4" fmla="*/ 97 w 97"/>
                  <a:gd name="T5" fmla="*/ 45 h 71"/>
                  <a:gd name="T6" fmla="*/ 7 w 97"/>
                  <a:gd name="T7" fmla="*/ 0 h 71"/>
                  <a:gd name="T8" fmla="*/ 4 w 97"/>
                  <a:gd name="T9" fmla="*/ 33 h 71"/>
                  <a:gd name="T10" fmla="*/ 0 60000 65536"/>
                  <a:gd name="T11" fmla="*/ 0 60000 65536"/>
                  <a:gd name="T12" fmla="*/ 0 60000 65536"/>
                  <a:gd name="T13" fmla="*/ 0 60000 65536"/>
                  <a:gd name="T14" fmla="*/ 0 60000 65536"/>
                  <a:gd name="T15" fmla="*/ 0 w 97"/>
                  <a:gd name="T16" fmla="*/ 0 h 71"/>
                  <a:gd name="T17" fmla="*/ 97 w 97"/>
                  <a:gd name="T18" fmla="*/ 71 h 71"/>
                </a:gdLst>
                <a:ahLst/>
                <a:cxnLst>
                  <a:cxn ang="T10">
                    <a:pos x="T0" y="T1"/>
                  </a:cxn>
                  <a:cxn ang="T11">
                    <a:pos x="T2" y="T3"/>
                  </a:cxn>
                  <a:cxn ang="T12">
                    <a:pos x="T4" y="T5"/>
                  </a:cxn>
                  <a:cxn ang="T13">
                    <a:pos x="T6" y="T7"/>
                  </a:cxn>
                  <a:cxn ang="T14">
                    <a:pos x="T8" y="T9"/>
                  </a:cxn>
                </a:cxnLst>
                <a:rect l="T15" t="T16" r="T17" b="T18"/>
                <a:pathLst>
                  <a:path w="97" h="71">
                    <a:moveTo>
                      <a:pt x="4" y="33"/>
                    </a:moveTo>
                    <a:lnTo>
                      <a:pt x="0" y="71"/>
                    </a:lnTo>
                    <a:lnTo>
                      <a:pt x="97" y="45"/>
                    </a:lnTo>
                    <a:lnTo>
                      <a:pt x="7" y="0"/>
                    </a:lnTo>
                    <a:lnTo>
                      <a:pt x="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82" name="Line 69"/>
              <p:cNvSpPr>
                <a:spLocks noChangeShapeType="1"/>
              </p:cNvSpPr>
              <p:nvPr/>
            </p:nvSpPr>
            <p:spPr bwMode="auto">
              <a:xfrm flipH="1" flipV="1">
                <a:off x="1475" y="1886"/>
                <a:ext cx="622"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83" name="Freeform 72"/>
              <p:cNvSpPr>
                <a:spLocks/>
              </p:cNvSpPr>
              <p:nvPr/>
            </p:nvSpPr>
            <p:spPr bwMode="auto">
              <a:xfrm>
                <a:off x="2704" y="1908"/>
                <a:ext cx="93" cy="74"/>
              </a:xfrm>
              <a:custGeom>
                <a:avLst/>
                <a:gdLst>
                  <a:gd name="T0" fmla="*/ 0 w 93"/>
                  <a:gd name="T1" fmla="*/ 37 h 74"/>
                  <a:gd name="T2" fmla="*/ 0 w 93"/>
                  <a:gd name="T3" fmla="*/ 74 h 74"/>
                  <a:gd name="T4" fmla="*/ 93 w 93"/>
                  <a:gd name="T5" fmla="*/ 37 h 74"/>
                  <a:gd name="T6" fmla="*/ 0 w 93"/>
                  <a:gd name="T7" fmla="*/ 0 h 74"/>
                  <a:gd name="T8" fmla="*/ 0 w 93"/>
                  <a:gd name="T9" fmla="*/ 37 h 74"/>
                  <a:gd name="T10" fmla="*/ 0 60000 65536"/>
                  <a:gd name="T11" fmla="*/ 0 60000 65536"/>
                  <a:gd name="T12" fmla="*/ 0 60000 65536"/>
                  <a:gd name="T13" fmla="*/ 0 60000 65536"/>
                  <a:gd name="T14" fmla="*/ 0 60000 65536"/>
                  <a:gd name="T15" fmla="*/ 0 w 93"/>
                  <a:gd name="T16" fmla="*/ 0 h 74"/>
                  <a:gd name="T17" fmla="*/ 93 w 93"/>
                  <a:gd name="T18" fmla="*/ 74 h 74"/>
                </a:gdLst>
                <a:ahLst/>
                <a:cxnLst>
                  <a:cxn ang="T10">
                    <a:pos x="T0" y="T1"/>
                  </a:cxn>
                  <a:cxn ang="T11">
                    <a:pos x="T2" y="T3"/>
                  </a:cxn>
                  <a:cxn ang="T12">
                    <a:pos x="T4" y="T5"/>
                  </a:cxn>
                  <a:cxn ang="T13">
                    <a:pos x="T6" y="T7"/>
                  </a:cxn>
                  <a:cxn ang="T14">
                    <a:pos x="T8" y="T9"/>
                  </a:cxn>
                </a:cxnLst>
                <a:rect l="T15" t="T16" r="T17" b="T18"/>
                <a:pathLst>
                  <a:path w="93" h="74">
                    <a:moveTo>
                      <a:pt x="0" y="37"/>
                    </a:moveTo>
                    <a:lnTo>
                      <a:pt x="0" y="74"/>
                    </a:lnTo>
                    <a:lnTo>
                      <a:pt x="93" y="37"/>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84" name="Line 73"/>
              <p:cNvSpPr>
                <a:spLocks noChangeShapeType="1"/>
              </p:cNvSpPr>
              <p:nvPr/>
            </p:nvSpPr>
            <p:spPr bwMode="auto">
              <a:xfrm flipH="1">
                <a:off x="2488" y="1945"/>
                <a:ext cx="2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85" name="Freeform 80"/>
              <p:cNvSpPr>
                <a:spLocks/>
              </p:cNvSpPr>
              <p:nvPr/>
            </p:nvSpPr>
            <p:spPr bwMode="auto">
              <a:xfrm>
                <a:off x="2525" y="2027"/>
                <a:ext cx="71" cy="104"/>
              </a:xfrm>
              <a:custGeom>
                <a:avLst/>
                <a:gdLst>
                  <a:gd name="T0" fmla="*/ 0 w 71"/>
                  <a:gd name="T1" fmla="*/ 0 h 104"/>
                  <a:gd name="T2" fmla="*/ 0 w 71"/>
                  <a:gd name="T3" fmla="*/ 4 h 104"/>
                  <a:gd name="T4" fmla="*/ 7 w 71"/>
                  <a:gd name="T5" fmla="*/ 4 h 104"/>
                  <a:gd name="T6" fmla="*/ 7 w 71"/>
                  <a:gd name="T7" fmla="*/ 7 h 104"/>
                  <a:gd name="T8" fmla="*/ 37 w 71"/>
                  <a:gd name="T9" fmla="*/ 63 h 104"/>
                  <a:gd name="T10" fmla="*/ 37 w 71"/>
                  <a:gd name="T11" fmla="*/ 67 h 104"/>
                  <a:gd name="T12" fmla="*/ 37 w 71"/>
                  <a:gd name="T13" fmla="*/ 70 h 104"/>
                  <a:gd name="T14" fmla="*/ 33 w 71"/>
                  <a:gd name="T15" fmla="*/ 78 h 104"/>
                  <a:gd name="T16" fmla="*/ 30 w 71"/>
                  <a:gd name="T17" fmla="*/ 85 h 104"/>
                  <a:gd name="T18" fmla="*/ 22 w 71"/>
                  <a:gd name="T19" fmla="*/ 89 h 104"/>
                  <a:gd name="T20" fmla="*/ 19 w 71"/>
                  <a:gd name="T21" fmla="*/ 89 h 104"/>
                  <a:gd name="T22" fmla="*/ 15 w 71"/>
                  <a:gd name="T23" fmla="*/ 89 h 104"/>
                  <a:gd name="T24" fmla="*/ 11 w 71"/>
                  <a:gd name="T25" fmla="*/ 89 h 104"/>
                  <a:gd name="T26" fmla="*/ 4 w 71"/>
                  <a:gd name="T27" fmla="*/ 89 h 104"/>
                  <a:gd name="T28" fmla="*/ 4 w 71"/>
                  <a:gd name="T29" fmla="*/ 96 h 104"/>
                  <a:gd name="T30" fmla="*/ 4 w 71"/>
                  <a:gd name="T31" fmla="*/ 96 h 104"/>
                  <a:gd name="T32" fmla="*/ 7 w 71"/>
                  <a:gd name="T33" fmla="*/ 100 h 104"/>
                  <a:gd name="T34" fmla="*/ 15 w 71"/>
                  <a:gd name="T35" fmla="*/ 104 h 104"/>
                  <a:gd name="T36" fmla="*/ 22 w 71"/>
                  <a:gd name="T37" fmla="*/ 100 h 104"/>
                  <a:gd name="T38" fmla="*/ 30 w 71"/>
                  <a:gd name="T39" fmla="*/ 96 h 104"/>
                  <a:gd name="T40" fmla="*/ 37 w 71"/>
                  <a:gd name="T41" fmla="*/ 85 h 104"/>
                  <a:gd name="T42" fmla="*/ 41 w 71"/>
                  <a:gd name="T43" fmla="*/ 74 h 104"/>
                  <a:gd name="T44" fmla="*/ 67 w 71"/>
                  <a:gd name="T45" fmla="*/ 7 h 104"/>
                  <a:gd name="T46" fmla="*/ 67 w 71"/>
                  <a:gd name="T47" fmla="*/ 4 h 104"/>
                  <a:gd name="T48" fmla="*/ 71 w 71"/>
                  <a:gd name="T49" fmla="*/ 4 h 104"/>
                  <a:gd name="T50" fmla="*/ 71 w 71"/>
                  <a:gd name="T51" fmla="*/ 0 h 104"/>
                  <a:gd name="T52" fmla="*/ 52 w 71"/>
                  <a:gd name="T53" fmla="*/ 0 h 104"/>
                  <a:gd name="T54" fmla="*/ 52 w 71"/>
                  <a:gd name="T55" fmla="*/ 4 h 104"/>
                  <a:gd name="T56" fmla="*/ 56 w 71"/>
                  <a:gd name="T57" fmla="*/ 4 h 104"/>
                  <a:gd name="T58" fmla="*/ 60 w 71"/>
                  <a:gd name="T59" fmla="*/ 7 h 104"/>
                  <a:gd name="T60" fmla="*/ 60 w 71"/>
                  <a:gd name="T61" fmla="*/ 7 h 104"/>
                  <a:gd name="T62" fmla="*/ 60 w 71"/>
                  <a:gd name="T63" fmla="*/ 11 h 104"/>
                  <a:gd name="T64" fmla="*/ 45 w 71"/>
                  <a:gd name="T65" fmla="*/ 52 h 104"/>
                  <a:gd name="T66" fmla="*/ 26 w 71"/>
                  <a:gd name="T67" fmla="*/ 11 h 104"/>
                  <a:gd name="T68" fmla="*/ 26 w 71"/>
                  <a:gd name="T69" fmla="*/ 7 h 104"/>
                  <a:gd name="T70" fmla="*/ 26 w 71"/>
                  <a:gd name="T71" fmla="*/ 4 h 104"/>
                  <a:gd name="T72" fmla="*/ 30 w 71"/>
                  <a:gd name="T73" fmla="*/ 4 h 104"/>
                  <a:gd name="T74" fmla="*/ 33 w 71"/>
                  <a:gd name="T75" fmla="*/ 4 h 104"/>
                  <a:gd name="T76" fmla="*/ 33 w 71"/>
                  <a:gd name="T77" fmla="*/ 0 h 104"/>
                  <a:gd name="T78" fmla="*/ 0 w 7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04"/>
                  <a:gd name="T122" fmla="*/ 71 w 7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04">
                    <a:moveTo>
                      <a:pt x="0" y="0"/>
                    </a:moveTo>
                    <a:lnTo>
                      <a:pt x="0" y="4"/>
                    </a:lnTo>
                    <a:lnTo>
                      <a:pt x="7" y="4"/>
                    </a:lnTo>
                    <a:lnTo>
                      <a:pt x="7" y="7"/>
                    </a:lnTo>
                    <a:lnTo>
                      <a:pt x="37" y="63"/>
                    </a:lnTo>
                    <a:lnTo>
                      <a:pt x="37" y="67"/>
                    </a:lnTo>
                    <a:lnTo>
                      <a:pt x="37" y="70"/>
                    </a:lnTo>
                    <a:lnTo>
                      <a:pt x="33" y="78"/>
                    </a:lnTo>
                    <a:lnTo>
                      <a:pt x="30" y="85"/>
                    </a:lnTo>
                    <a:lnTo>
                      <a:pt x="22" y="89"/>
                    </a:lnTo>
                    <a:lnTo>
                      <a:pt x="19" y="89"/>
                    </a:lnTo>
                    <a:lnTo>
                      <a:pt x="15" y="89"/>
                    </a:lnTo>
                    <a:lnTo>
                      <a:pt x="11" y="89"/>
                    </a:lnTo>
                    <a:lnTo>
                      <a:pt x="4" y="89"/>
                    </a:lnTo>
                    <a:lnTo>
                      <a:pt x="4" y="96"/>
                    </a:lnTo>
                    <a:lnTo>
                      <a:pt x="7" y="100"/>
                    </a:lnTo>
                    <a:lnTo>
                      <a:pt x="15" y="104"/>
                    </a:lnTo>
                    <a:lnTo>
                      <a:pt x="22" y="100"/>
                    </a:lnTo>
                    <a:lnTo>
                      <a:pt x="30" y="96"/>
                    </a:lnTo>
                    <a:lnTo>
                      <a:pt x="37" y="85"/>
                    </a:lnTo>
                    <a:lnTo>
                      <a:pt x="41" y="74"/>
                    </a:lnTo>
                    <a:lnTo>
                      <a:pt x="67" y="7"/>
                    </a:lnTo>
                    <a:lnTo>
                      <a:pt x="67" y="4"/>
                    </a:lnTo>
                    <a:lnTo>
                      <a:pt x="71" y="4"/>
                    </a:lnTo>
                    <a:lnTo>
                      <a:pt x="71" y="0"/>
                    </a:lnTo>
                    <a:lnTo>
                      <a:pt x="52" y="0"/>
                    </a:lnTo>
                    <a:lnTo>
                      <a:pt x="52" y="4"/>
                    </a:lnTo>
                    <a:lnTo>
                      <a:pt x="56" y="4"/>
                    </a:lnTo>
                    <a:lnTo>
                      <a:pt x="60" y="7"/>
                    </a:lnTo>
                    <a:lnTo>
                      <a:pt x="60" y="11"/>
                    </a:lnTo>
                    <a:lnTo>
                      <a:pt x="45" y="52"/>
                    </a:lnTo>
                    <a:lnTo>
                      <a:pt x="26" y="11"/>
                    </a:lnTo>
                    <a:lnTo>
                      <a:pt x="26" y="7"/>
                    </a:lnTo>
                    <a:lnTo>
                      <a:pt x="26" y="4"/>
                    </a:lnTo>
                    <a:lnTo>
                      <a:pt x="30" y="4"/>
                    </a:lnTo>
                    <a:lnTo>
                      <a:pt x="33" y="4"/>
                    </a:lnTo>
                    <a:lnTo>
                      <a:pt x="3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86" name="Freeform 82"/>
              <p:cNvSpPr>
                <a:spLocks/>
              </p:cNvSpPr>
              <p:nvPr/>
            </p:nvSpPr>
            <p:spPr bwMode="auto">
              <a:xfrm>
                <a:off x="2670" y="1967"/>
                <a:ext cx="34" cy="104"/>
              </a:xfrm>
              <a:custGeom>
                <a:avLst/>
                <a:gdLst>
                  <a:gd name="T0" fmla="*/ 34 w 34"/>
                  <a:gd name="T1" fmla="*/ 0 h 104"/>
                  <a:gd name="T2" fmla="*/ 22 w 34"/>
                  <a:gd name="T3" fmla="*/ 12 h 104"/>
                  <a:gd name="T4" fmla="*/ 11 w 34"/>
                  <a:gd name="T5" fmla="*/ 23 h 104"/>
                  <a:gd name="T6" fmla="*/ 8 w 34"/>
                  <a:gd name="T7" fmla="*/ 34 h 104"/>
                  <a:gd name="T8" fmla="*/ 4 w 34"/>
                  <a:gd name="T9" fmla="*/ 45 h 104"/>
                  <a:gd name="T10" fmla="*/ 0 w 34"/>
                  <a:gd name="T11" fmla="*/ 60 h 104"/>
                  <a:gd name="T12" fmla="*/ 4 w 34"/>
                  <a:gd name="T13" fmla="*/ 86 h 104"/>
                  <a:gd name="T14" fmla="*/ 8 w 34"/>
                  <a:gd name="T15" fmla="*/ 93 h 104"/>
                  <a:gd name="T16" fmla="*/ 15 w 34"/>
                  <a:gd name="T17" fmla="*/ 104 h 104"/>
                  <a:gd name="T18" fmla="*/ 15 w 34"/>
                  <a:gd name="T19" fmla="*/ 104 h 104"/>
                  <a:gd name="T20" fmla="*/ 11 w 34"/>
                  <a:gd name="T21" fmla="*/ 90 h 104"/>
                  <a:gd name="T22" fmla="*/ 11 w 34"/>
                  <a:gd name="T23" fmla="*/ 75 h 104"/>
                  <a:gd name="T24" fmla="*/ 11 w 34"/>
                  <a:gd name="T25" fmla="*/ 52 h 104"/>
                  <a:gd name="T26" fmla="*/ 19 w 34"/>
                  <a:gd name="T27" fmla="*/ 30 h 104"/>
                  <a:gd name="T28" fmla="*/ 26 w 34"/>
                  <a:gd name="T29" fmla="*/ 12 h 104"/>
                  <a:gd name="T30" fmla="*/ 34 w 34"/>
                  <a:gd name="T31" fmla="*/ 0 h 104"/>
                  <a:gd name="T32" fmla="*/ 34 w 34"/>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04"/>
                  <a:gd name="T53" fmla="*/ 34 w 3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04">
                    <a:moveTo>
                      <a:pt x="34" y="0"/>
                    </a:moveTo>
                    <a:lnTo>
                      <a:pt x="22" y="12"/>
                    </a:lnTo>
                    <a:lnTo>
                      <a:pt x="11" y="23"/>
                    </a:lnTo>
                    <a:lnTo>
                      <a:pt x="8" y="34"/>
                    </a:lnTo>
                    <a:lnTo>
                      <a:pt x="4" y="45"/>
                    </a:lnTo>
                    <a:lnTo>
                      <a:pt x="0" y="60"/>
                    </a:lnTo>
                    <a:lnTo>
                      <a:pt x="4" y="86"/>
                    </a:lnTo>
                    <a:lnTo>
                      <a:pt x="8" y="93"/>
                    </a:lnTo>
                    <a:lnTo>
                      <a:pt x="15" y="104"/>
                    </a:lnTo>
                    <a:lnTo>
                      <a:pt x="11" y="90"/>
                    </a:lnTo>
                    <a:lnTo>
                      <a:pt x="11" y="75"/>
                    </a:lnTo>
                    <a:lnTo>
                      <a:pt x="11" y="52"/>
                    </a:lnTo>
                    <a:lnTo>
                      <a:pt x="19" y="30"/>
                    </a:lnTo>
                    <a:lnTo>
                      <a:pt x="26" y="12"/>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87" name="Freeform 83"/>
              <p:cNvSpPr>
                <a:spLocks/>
              </p:cNvSpPr>
              <p:nvPr/>
            </p:nvSpPr>
            <p:spPr bwMode="auto">
              <a:xfrm>
                <a:off x="2707" y="1967"/>
                <a:ext cx="56" cy="82"/>
              </a:xfrm>
              <a:custGeom>
                <a:avLst/>
                <a:gdLst>
                  <a:gd name="T0" fmla="*/ 15 w 56"/>
                  <a:gd name="T1" fmla="*/ 75 h 82"/>
                  <a:gd name="T2" fmla="*/ 41 w 56"/>
                  <a:gd name="T3" fmla="*/ 45 h 82"/>
                  <a:gd name="T4" fmla="*/ 53 w 56"/>
                  <a:gd name="T5" fmla="*/ 30 h 82"/>
                  <a:gd name="T6" fmla="*/ 56 w 56"/>
                  <a:gd name="T7" fmla="*/ 26 h 82"/>
                  <a:gd name="T8" fmla="*/ 56 w 56"/>
                  <a:gd name="T9" fmla="*/ 19 h 82"/>
                  <a:gd name="T10" fmla="*/ 56 w 56"/>
                  <a:gd name="T11" fmla="*/ 12 h 82"/>
                  <a:gd name="T12" fmla="*/ 53 w 56"/>
                  <a:gd name="T13" fmla="*/ 4 h 82"/>
                  <a:gd name="T14" fmla="*/ 45 w 56"/>
                  <a:gd name="T15" fmla="*/ 0 h 82"/>
                  <a:gd name="T16" fmla="*/ 38 w 56"/>
                  <a:gd name="T17" fmla="*/ 0 h 82"/>
                  <a:gd name="T18" fmla="*/ 30 w 56"/>
                  <a:gd name="T19" fmla="*/ 0 h 82"/>
                  <a:gd name="T20" fmla="*/ 23 w 56"/>
                  <a:gd name="T21" fmla="*/ 4 h 82"/>
                  <a:gd name="T22" fmla="*/ 15 w 56"/>
                  <a:gd name="T23" fmla="*/ 12 h 82"/>
                  <a:gd name="T24" fmla="*/ 12 w 56"/>
                  <a:gd name="T25" fmla="*/ 19 h 82"/>
                  <a:gd name="T26" fmla="*/ 12 w 56"/>
                  <a:gd name="T27" fmla="*/ 19 h 82"/>
                  <a:gd name="T28" fmla="*/ 23 w 56"/>
                  <a:gd name="T29" fmla="*/ 12 h 82"/>
                  <a:gd name="T30" fmla="*/ 26 w 56"/>
                  <a:gd name="T31" fmla="*/ 8 h 82"/>
                  <a:gd name="T32" fmla="*/ 30 w 56"/>
                  <a:gd name="T33" fmla="*/ 8 h 82"/>
                  <a:gd name="T34" fmla="*/ 38 w 56"/>
                  <a:gd name="T35" fmla="*/ 8 h 82"/>
                  <a:gd name="T36" fmla="*/ 41 w 56"/>
                  <a:gd name="T37" fmla="*/ 12 h 82"/>
                  <a:gd name="T38" fmla="*/ 45 w 56"/>
                  <a:gd name="T39" fmla="*/ 19 h 82"/>
                  <a:gd name="T40" fmla="*/ 45 w 56"/>
                  <a:gd name="T41" fmla="*/ 23 h 82"/>
                  <a:gd name="T42" fmla="*/ 45 w 56"/>
                  <a:gd name="T43" fmla="*/ 30 h 82"/>
                  <a:gd name="T44" fmla="*/ 41 w 56"/>
                  <a:gd name="T45" fmla="*/ 34 h 82"/>
                  <a:gd name="T46" fmla="*/ 30 w 56"/>
                  <a:gd name="T47" fmla="*/ 52 h 82"/>
                  <a:gd name="T48" fmla="*/ 0 w 56"/>
                  <a:gd name="T49" fmla="*/ 82 h 82"/>
                  <a:gd name="T50" fmla="*/ 0 w 56"/>
                  <a:gd name="T51" fmla="*/ 82 h 82"/>
                  <a:gd name="T52" fmla="*/ 45 w 56"/>
                  <a:gd name="T53" fmla="*/ 82 h 82"/>
                  <a:gd name="T54" fmla="*/ 53 w 56"/>
                  <a:gd name="T55" fmla="*/ 67 h 82"/>
                  <a:gd name="T56" fmla="*/ 49 w 56"/>
                  <a:gd name="T57" fmla="*/ 64 h 82"/>
                  <a:gd name="T58" fmla="*/ 45 w 56"/>
                  <a:gd name="T59" fmla="*/ 71 h 82"/>
                  <a:gd name="T60" fmla="*/ 41 w 56"/>
                  <a:gd name="T61" fmla="*/ 75 h 82"/>
                  <a:gd name="T62" fmla="*/ 15 w 56"/>
                  <a:gd name="T63" fmla="*/ 75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82"/>
                  <a:gd name="T98" fmla="*/ 56 w 56"/>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82">
                    <a:moveTo>
                      <a:pt x="15" y="75"/>
                    </a:moveTo>
                    <a:lnTo>
                      <a:pt x="41" y="45"/>
                    </a:lnTo>
                    <a:lnTo>
                      <a:pt x="53" y="30"/>
                    </a:lnTo>
                    <a:lnTo>
                      <a:pt x="56" y="26"/>
                    </a:lnTo>
                    <a:lnTo>
                      <a:pt x="56" y="19"/>
                    </a:lnTo>
                    <a:lnTo>
                      <a:pt x="56" y="12"/>
                    </a:lnTo>
                    <a:lnTo>
                      <a:pt x="53" y="4"/>
                    </a:lnTo>
                    <a:lnTo>
                      <a:pt x="45" y="0"/>
                    </a:lnTo>
                    <a:lnTo>
                      <a:pt x="38" y="0"/>
                    </a:lnTo>
                    <a:lnTo>
                      <a:pt x="30" y="0"/>
                    </a:lnTo>
                    <a:lnTo>
                      <a:pt x="23" y="4"/>
                    </a:lnTo>
                    <a:lnTo>
                      <a:pt x="15" y="12"/>
                    </a:lnTo>
                    <a:lnTo>
                      <a:pt x="12" y="19"/>
                    </a:lnTo>
                    <a:lnTo>
                      <a:pt x="23" y="12"/>
                    </a:lnTo>
                    <a:lnTo>
                      <a:pt x="26" y="8"/>
                    </a:lnTo>
                    <a:lnTo>
                      <a:pt x="30" y="8"/>
                    </a:lnTo>
                    <a:lnTo>
                      <a:pt x="38" y="8"/>
                    </a:lnTo>
                    <a:lnTo>
                      <a:pt x="41" y="12"/>
                    </a:lnTo>
                    <a:lnTo>
                      <a:pt x="45" y="19"/>
                    </a:lnTo>
                    <a:lnTo>
                      <a:pt x="45" y="23"/>
                    </a:lnTo>
                    <a:lnTo>
                      <a:pt x="45" y="30"/>
                    </a:lnTo>
                    <a:lnTo>
                      <a:pt x="41" y="34"/>
                    </a:lnTo>
                    <a:lnTo>
                      <a:pt x="30" y="52"/>
                    </a:lnTo>
                    <a:lnTo>
                      <a:pt x="0" y="82"/>
                    </a:lnTo>
                    <a:lnTo>
                      <a:pt x="45" y="82"/>
                    </a:lnTo>
                    <a:lnTo>
                      <a:pt x="53" y="67"/>
                    </a:lnTo>
                    <a:lnTo>
                      <a:pt x="49" y="64"/>
                    </a:lnTo>
                    <a:lnTo>
                      <a:pt x="45" y="71"/>
                    </a:lnTo>
                    <a:lnTo>
                      <a:pt x="41" y="75"/>
                    </a:lnTo>
                    <a:lnTo>
                      <a:pt x="15"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88" name="Freeform 84"/>
              <p:cNvSpPr>
                <a:spLocks/>
              </p:cNvSpPr>
              <p:nvPr/>
            </p:nvSpPr>
            <p:spPr bwMode="auto">
              <a:xfrm>
                <a:off x="2774" y="1967"/>
                <a:ext cx="34" cy="104"/>
              </a:xfrm>
              <a:custGeom>
                <a:avLst/>
                <a:gdLst>
                  <a:gd name="T0" fmla="*/ 19 w 34"/>
                  <a:gd name="T1" fmla="*/ 0 h 104"/>
                  <a:gd name="T2" fmla="*/ 23 w 34"/>
                  <a:gd name="T3" fmla="*/ 15 h 104"/>
                  <a:gd name="T4" fmla="*/ 23 w 34"/>
                  <a:gd name="T5" fmla="*/ 34 h 104"/>
                  <a:gd name="T6" fmla="*/ 23 w 34"/>
                  <a:gd name="T7" fmla="*/ 56 h 104"/>
                  <a:gd name="T8" fmla="*/ 15 w 34"/>
                  <a:gd name="T9" fmla="*/ 78 h 104"/>
                  <a:gd name="T10" fmla="*/ 8 w 34"/>
                  <a:gd name="T11" fmla="*/ 93 h 104"/>
                  <a:gd name="T12" fmla="*/ 0 w 34"/>
                  <a:gd name="T13" fmla="*/ 104 h 104"/>
                  <a:gd name="T14" fmla="*/ 0 w 34"/>
                  <a:gd name="T15" fmla="*/ 104 h 104"/>
                  <a:gd name="T16" fmla="*/ 12 w 34"/>
                  <a:gd name="T17" fmla="*/ 93 h 104"/>
                  <a:gd name="T18" fmla="*/ 23 w 34"/>
                  <a:gd name="T19" fmla="*/ 82 h 104"/>
                  <a:gd name="T20" fmla="*/ 26 w 34"/>
                  <a:gd name="T21" fmla="*/ 75 h 104"/>
                  <a:gd name="T22" fmla="*/ 30 w 34"/>
                  <a:gd name="T23" fmla="*/ 60 h 104"/>
                  <a:gd name="T24" fmla="*/ 34 w 34"/>
                  <a:gd name="T25" fmla="*/ 45 h 104"/>
                  <a:gd name="T26" fmla="*/ 34 w 34"/>
                  <a:gd name="T27" fmla="*/ 34 h 104"/>
                  <a:gd name="T28" fmla="*/ 30 w 34"/>
                  <a:gd name="T29" fmla="*/ 23 h 104"/>
                  <a:gd name="T30" fmla="*/ 26 w 34"/>
                  <a:gd name="T31" fmla="*/ 12 h 104"/>
                  <a:gd name="T32" fmla="*/ 23 w 34"/>
                  <a:gd name="T33" fmla="*/ 0 h 104"/>
                  <a:gd name="T34" fmla="*/ 19 w 34"/>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04"/>
                  <a:gd name="T56" fmla="*/ 34 w 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04">
                    <a:moveTo>
                      <a:pt x="19" y="0"/>
                    </a:moveTo>
                    <a:lnTo>
                      <a:pt x="23" y="15"/>
                    </a:lnTo>
                    <a:lnTo>
                      <a:pt x="23" y="34"/>
                    </a:lnTo>
                    <a:lnTo>
                      <a:pt x="23" y="56"/>
                    </a:lnTo>
                    <a:lnTo>
                      <a:pt x="15" y="78"/>
                    </a:lnTo>
                    <a:lnTo>
                      <a:pt x="8" y="93"/>
                    </a:lnTo>
                    <a:lnTo>
                      <a:pt x="0" y="104"/>
                    </a:lnTo>
                    <a:lnTo>
                      <a:pt x="12" y="93"/>
                    </a:lnTo>
                    <a:lnTo>
                      <a:pt x="23" y="82"/>
                    </a:lnTo>
                    <a:lnTo>
                      <a:pt x="26" y="75"/>
                    </a:lnTo>
                    <a:lnTo>
                      <a:pt x="30" y="60"/>
                    </a:lnTo>
                    <a:lnTo>
                      <a:pt x="34" y="45"/>
                    </a:lnTo>
                    <a:lnTo>
                      <a:pt x="34" y="34"/>
                    </a:lnTo>
                    <a:lnTo>
                      <a:pt x="30" y="23"/>
                    </a:lnTo>
                    <a:lnTo>
                      <a:pt x="26" y="12"/>
                    </a:lnTo>
                    <a:lnTo>
                      <a:pt x="23"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89" name="Freeform 66"/>
              <p:cNvSpPr>
                <a:spLocks/>
              </p:cNvSpPr>
              <p:nvPr/>
            </p:nvSpPr>
            <p:spPr bwMode="auto">
              <a:xfrm>
                <a:off x="2138" y="2031"/>
                <a:ext cx="85" cy="96"/>
              </a:xfrm>
              <a:custGeom>
                <a:avLst/>
                <a:gdLst>
                  <a:gd name="T0" fmla="*/ 29 w 85"/>
                  <a:gd name="T1" fmla="*/ 70 h 96"/>
                  <a:gd name="T2" fmla="*/ 56 w 85"/>
                  <a:gd name="T3" fmla="*/ 96 h 96"/>
                  <a:gd name="T4" fmla="*/ 85 w 85"/>
                  <a:gd name="T5" fmla="*/ 0 h 96"/>
                  <a:gd name="T6" fmla="*/ 0 w 85"/>
                  <a:gd name="T7" fmla="*/ 48 h 96"/>
                  <a:gd name="T8" fmla="*/ 29 w 85"/>
                  <a:gd name="T9" fmla="*/ 70 h 96"/>
                  <a:gd name="T10" fmla="*/ 0 60000 65536"/>
                  <a:gd name="T11" fmla="*/ 0 60000 65536"/>
                  <a:gd name="T12" fmla="*/ 0 60000 65536"/>
                  <a:gd name="T13" fmla="*/ 0 60000 65536"/>
                  <a:gd name="T14" fmla="*/ 0 60000 65536"/>
                  <a:gd name="T15" fmla="*/ 0 w 85"/>
                  <a:gd name="T16" fmla="*/ 0 h 96"/>
                  <a:gd name="T17" fmla="*/ 85 w 85"/>
                  <a:gd name="T18" fmla="*/ 96 h 96"/>
                </a:gdLst>
                <a:ahLst/>
                <a:cxnLst>
                  <a:cxn ang="T10">
                    <a:pos x="T0" y="T1"/>
                  </a:cxn>
                  <a:cxn ang="T11">
                    <a:pos x="T2" y="T3"/>
                  </a:cxn>
                  <a:cxn ang="T12">
                    <a:pos x="T4" y="T5"/>
                  </a:cxn>
                  <a:cxn ang="T13">
                    <a:pos x="T6" y="T7"/>
                  </a:cxn>
                  <a:cxn ang="T14">
                    <a:pos x="T8" y="T9"/>
                  </a:cxn>
                </a:cxnLst>
                <a:rect l="T15" t="T16" r="T17" b="T18"/>
                <a:pathLst>
                  <a:path w="85" h="96">
                    <a:moveTo>
                      <a:pt x="29" y="70"/>
                    </a:moveTo>
                    <a:lnTo>
                      <a:pt x="56" y="96"/>
                    </a:lnTo>
                    <a:lnTo>
                      <a:pt x="85" y="0"/>
                    </a:lnTo>
                    <a:lnTo>
                      <a:pt x="0" y="48"/>
                    </a:lnTo>
                    <a:lnTo>
                      <a:pt x="2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90" name="Line 67"/>
              <p:cNvSpPr>
                <a:spLocks noChangeShapeType="1"/>
              </p:cNvSpPr>
              <p:nvPr/>
            </p:nvSpPr>
            <p:spPr bwMode="auto">
              <a:xfrm flipH="1">
                <a:off x="1490" y="2101"/>
                <a:ext cx="677" cy="8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91" name="Freeform 115"/>
              <p:cNvSpPr>
                <a:spLocks/>
              </p:cNvSpPr>
              <p:nvPr/>
            </p:nvSpPr>
            <p:spPr bwMode="auto">
              <a:xfrm>
                <a:off x="2242" y="1504"/>
                <a:ext cx="108" cy="104"/>
              </a:xfrm>
              <a:custGeom>
                <a:avLst/>
                <a:gdLst>
                  <a:gd name="T0" fmla="*/ 0 w 108"/>
                  <a:gd name="T1" fmla="*/ 0 h 104"/>
                  <a:gd name="T2" fmla="*/ 0 w 108"/>
                  <a:gd name="T3" fmla="*/ 3 h 104"/>
                  <a:gd name="T4" fmla="*/ 11 w 108"/>
                  <a:gd name="T5" fmla="*/ 3 h 104"/>
                  <a:gd name="T6" fmla="*/ 11 w 108"/>
                  <a:gd name="T7" fmla="*/ 7 h 104"/>
                  <a:gd name="T8" fmla="*/ 15 w 108"/>
                  <a:gd name="T9" fmla="*/ 15 h 104"/>
                  <a:gd name="T10" fmla="*/ 15 w 108"/>
                  <a:gd name="T11" fmla="*/ 66 h 104"/>
                  <a:gd name="T12" fmla="*/ 15 w 108"/>
                  <a:gd name="T13" fmla="*/ 70 h 104"/>
                  <a:gd name="T14" fmla="*/ 15 w 108"/>
                  <a:gd name="T15" fmla="*/ 81 h 104"/>
                  <a:gd name="T16" fmla="*/ 19 w 108"/>
                  <a:gd name="T17" fmla="*/ 92 h 104"/>
                  <a:gd name="T18" fmla="*/ 30 w 108"/>
                  <a:gd name="T19" fmla="*/ 100 h 104"/>
                  <a:gd name="T20" fmla="*/ 41 w 108"/>
                  <a:gd name="T21" fmla="*/ 104 h 104"/>
                  <a:gd name="T22" fmla="*/ 52 w 108"/>
                  <a:gd name="T23" fmla="*/ 104 h 104"/>
                  <a:gd name="T24" fmla="*/ 71 w 108"/>
                  <a:gd name="T25" fmla="*/ 104 h 104"/>
                  <a:gd name="T26" fmla="*/ 82 w 108"/>
                  <a:gd name="T27" fmla="*/ 92 h 104"/>
                  <a:gd name="T28" fmla="*/ 86 w 108"/>
                  <a:gd name="T29" fmla="*/ 89 h 104"/>
                  <a:gd name="T30" fmla="*/ 89 w 108"/>
                  <a:gd name="T31" fmla="*/ 81 h 104"/>
                  <a:gd name="T32" fmla="*/ 93 w 108"/>
                  <a:gd name="T33" fmla="*/ 66 h 104"/>
                  <a:gd name="T34" fmla="*/ 93 w 108"/>
                  <a:gd name="T35" fmla="*/ 18 h 104"/>
                  <a:gd name="T36" fmla="*/ 93 w 108"/>
                  <a:gd name="T37" fmla="*/ 11 h 104"/>
                  <a:gd name="T38" fmla="*/ 93 w 108"/>
                  <a:gd name="T39" fmla="*/ 7 h 104"/>
                  <a:gd name="T40" fmla="*/ 97 w 108"/>
                  <a:gd name="T41" fmla="*/ 3 h 104"/>
                  <a:gd name="T42" fmla="*/ 104 w 108"/>
                  <a:gd name="T43" fmla="*/ 3 h 104"/>
                  <a:gd name="T44" fmla="*/ 108 w 108"/>
                  <a:gd name="T45" fmla="*/ 3 h 104"/>
                  <a:gd name="T46" fmla="*/ 108 w 108"/>
                  <a:gd name="T47" fmla="*/ 0 h 104"/>
                  <a:gd name="T48" fmla="*/ 71 w 108"/>
                  <a:gd name="T49" fmla="*/ 0 h 104"/>
                  <a:gd name="T50" fmla="*/ 71 w 108"/>
                  <a:gd name="T51" fmla="*/ 3 h 104"/>
                  <a:gd name="T52" fmla="*/ 78 w 108"/>
                  <a:gd name="T53" fmla="*/ 3 h 104"/>
                  <a:gd name="T54" fmla="*/ 82 w 108"/>
                  <a:gd name="T55" fmla="*/ 7 h 104"/>
                  <a:gd name="T56" fmla="*/ 86 w 108"/>
                  <a:gd name="T57" fmla="*/ 11 h 104"/>
                  <a:gd name="T58" fmla="*/ 86 w 108"/>
                  <a:gd name="T59" fmla="*/ 18 h 104"/>
                  <a:gd name="T60" fmla="*/ 86 w 108"/>
                  <a:gd name="T61" fmla="*/ 66 h 104"/>
                  <a:gd name="T62" fmla="*/ 86 w 108"/>
                  <a:gd name="T63" fmla="*/ 70 h 104"/>
                  <a:gd name="T64" fmla="*/ 82 w 108"/>
                  <a:gd name="T65" fmla="*/ 81 h 104"/>
                  <a:gd name="T66" fmla="*/ 78 w 108"/>
                  <a:gd name="T67" fmla="*/ 89 h 104"/>
                  <a:gd name="T68" fmla="*/ 67 w 108"/>
                  <a:gd name="T69" fmla="*/ 96 h 104"/>
                  <a:gd name="T70" fmla="*/ 56 w 108"/>
                  <a:gd name="T71" fmla="*/ 96 h 104"/>
                  <a:gd name="T72" fmla="*/ 45 w 108"/>
                  <a:gd name="T73" fmla="*/ 96 h 104"/>
                  <a:gd name="T74" fmla="*/ 37 w 108"/>
                  <a:gd name="T75" fmla="*/ 89 h 104"/>
                  <a:gd name="T76" fmla="*/ 30 w 108"/>
                  <a:gd name="T77" fmla="*/ 81 h 104"/>
                  <a:gd name="T78" fmla="*/ 30 w 108"/>
                  <a:gd name="T79" fmla="*/ 66 h 104"/>
                  <a:gd name="T80" fmla="*/ 30 w 108"/>
                  <a:gd name="T81" fmla="*/ 15 h 104"/>
                  <a:gd name="T82" fmla="*/ 30 w 108"/>
                  <a:gd name="T83" fmla="*/ 11 h 104"/>
                  <a:gd name="T84" fmla="*/ 30 w 108"/>
                  <a:gd name="T85" fmla="*/ 7 h 104"/>
                  <a:gd name="T86" fmla="*/ 33 w 108"/>
                  <a:gd name="T87" fmla="*/ 3 h 104"/>
                  <a:gd name="T88" fmla="*/ 41 w 108"/>
                  <a:gd name="T89" fmla="*/ 3 h 104"/>
                  <a:gd name="T90" fmla="*/ 45 w 108"/>
                  <a:gd name="T91" fmla="*/ 3 h 104"/>
                  <a:gd name="T92" fmla="*/ 45 w 108"/>
                  <a:gd name="T93" fmla="*/ 0 h 104"/>
                  <a:gd name="T94" fmla="*/ 0 w 108"/>
                  <a:gd name="T95" fmla="*/ 0 h 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
                  <a:gd name="T145" fmla="*/ 0 h 104"/>
                  <a:gd name="T146" fmla="*/ 108 w 108"/>
                  <a:gd name="T147" fmla="*/ 104 h 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 h="104">
                    <a:moveTo>
                      <a:pt x="0" y="0"/>
                    </a:moveTo>
                    <a:lnTo>
                      <a:pt x="0" y="3"/>
                    </a:lnTo>
                    <a:lnTo>
                      <a:pt x="11" y="3"/>
                    </a:lnTo>
                    <a:lnTo>
                      <a:pt x="11" y="7"/>
                    </a:lnTo>
                    <a:lnTo>
                      <a:pt x="15" y="15"/>
                    </a:lnTo>
                    <a:lnTo>
                      <a:pt x="15" y="66"/>
                    </a:lnTo>
                    <a:lnTo>
                      <a:pt x="15" y="70"/>
                    </a:lnTo>
                    <a:lnTo>
                      <a:pt x="15" y="81"/>
                    </a:lnTo>
                    <a:lnTo>
                      <a:pt x="19" y="92"/>
                    </a:lnTo>
                    <a:lnTo>
                      <a:pt x="30" y="100"/>
                    </a:lnTo>
                    <a:lnTo>
                      <a:pt x="41" y="104"/>
                    </a:lnTo>
                    <a:lnTo>
                      <a:pt x="52" y="104"/>
                    </a:lnTo>
                    <a:lnTo>
                      <a:pt x="71" y="104"/>
                    </a:lnTo>
                    <a:lnTo>
                      <a:pt x="82" y="92"/>
                    </a:lnTo>
                    <a:lnTo>
                      <a:pt x="86" y="89"/>
                    </a:lnTo>
                    <a:lnTo>
                      <a:pt x="89" y="81"/>
                    </a:lnTo>
                    <a:lnTo>
                      <a:pt x="93" y="66"/>
                    </a:lnTo>
                    <a:lnTo>
                      <a:pt x="93" y="18"/>
                    </a:lnTo>
                    <a:lnTo>
                      <a:pt x="93" y="11"/>
                    </a:lnTo>
                    <a:lnTo>
                      <a:pt x="93" y="7"/>
                    </a:lnTo>
                    <a:lnTo>
                      <a:pt x="97" y="3"/>
                    </a:lnTo>
                    <a:lnTo>
                      <a:pt x="104" y="3"/>
                    </a:lnTo>
                    <a:lnTo>
                      <a:pt x="108" y="3"/>
                    </a:lnTo>
                    <a:lnTo>
                      <a:pt x="108" y="0"/>
                    </a:lnTo>
                    <a:lnTo>
                      <a:pt x="71" y="0"/>
                    </a:lnTo>
                    <a:lnTo>
                      <a:pt x="71" y="3"/>
                    </a:lnTo>
                    <a:lnTo>
                      <a:pt x="78" y="3"/>
                    </a:lnTo>
                    <a:lnTo>
                      <a:pt x="82" y="7"/>
                    </a:lnTo>
                    <a:lnTo>
                      <a:pt x="86" y="11"/>
                    </a:lnTo>
                    <a:lnTo>
                      <a:pt x="86" y="18"/>
                    </a:lnTo>
                    <a:lnTo>
                      <a:pt x="86" y="66"/>
                    </a:lnTo>
                    <a:lnTo>
                      <a:pt x="86" y="70"/>
                    </a:lnTo>
                    <a:lnTo>
                      <a:pt x="82" y="81"/>
                    </a:lnTo>
                    <a:lnTo>
                      <a:pt x="78" y="89"/>
                    </a:lnTo>
                    <a:lnTo>
                      <a:pt x="67" y="96"/>
                    </a:lnTo>
                    <a:lnTo>
                      <a:pt x="56" y="96"/>
                    </a:lnTo>
                    <a:lnTo>
                      <a:pt x="45" y="96"/>
                    </a:lnTo>
                    <a:lnTo>
                      <a:pt x="37" y="89"/>
                    </a:lnTo>
                    <a:lnTo>
                      <a:pt x="30" y="81"/>
                    </a:lnTo>
                    <a:lnTo>
                      <a:pt x="30" y="66"/>
                    </a:lnTo>
                    <a:lnTo>
                      <a:pt x="30" y="15"/>
                    </a:lnTo>
                    <a:lnTo>
                      <a:pt x="30" y="11"/>
                    </a:lnTo>
                    <a:lnTo>
                      <a:pt x="30" y="7"/>
                    </a:lnTo>
                    <a:lnTo>
                      <a:pt x="33" y="3"/>
                    </a:lnTo>
                    <a:lnTo>
                      <a:pt x="41" y="3"/>
                    </a:lnTo>
                    <a:lnTo>
                      <a:pt x="45" y="3"/>
                    </a:lnTo>
                    <a:lnTo>
                      <a:pt x="4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92" name="Freeform 116"/>
              <p:cNvSpPr>
                <a:spLocks/>
              </p:cNvSpPr>
              <p:nvPr/>
            </p:nvSpPr>
            <p:spPr bwMode="auto">
              <a:xfrm>
                <a:off x="2354" y="1504"/>
                <a:ext cx="108" cy="104"/>
              </a:xfrm>
              <a:custGeom>
                <a:avLst/>
                <a:gdLst>
                  <a:gd name="T0" fmla="*/ 0 w 108"/>
                  <a:gd name="T1" fmla="*/ 0 h 104"/>
                  <a:gd name="T2" fmla="*/ 0 w 108"/>
                  <a:gd name="T3" fmla="*/ 3 h 104"/>
                  <a:gd name="T4" fmla="*/ 7 w 108"/>
                  <a:gd name="T5" fmla="*/ 3 h 104"/>
                  <a:gd name="T6" fmla="*/ 15 w 108"/>
                  <a:gd name="T7" fmla="*/ 11 h 104"/>
                  <a:gd name="T8" fmla="*/ 15 w 108"/>
                  <a:gd name="T9" fmla="*/ 11 h 104"/>
                  <a:gd name="T10" fmla="*/ 15 w 108"/>
                  <a:gd name="T11" fmla="*/ 81 h 104"/>
                  <a:gd name="T12" fmla="*/ 15 w 108"/>
                  <a:gd name="T13" fmla="*/ 89 h 104"/>
                  <a:gd name="T14" fmla="*/ 11 w 108"/>
                  <a:gd name="T15" fmla="*/ 96 h 104"/>
                  <a:gd name="T16" fmla="*/ 7 w 108"/>
                  <a:gd name="T17" fmla="*/ 96 h 104"/>
                  <a:gd name="T18" fmla="*/ 0 w 108"/>
                  <a:gd name="T19" fmla="*/ 100 h 104"/>
                  <a:gd name="T20" fmla="*/ 0 w 108"/>
                  <a:gd name="T21" fmla="*/ 104 h 104"/>
                  <a:gd name="T22" fmla="*/ 37 w 108"/>
                  <a:gd name="T23" fmla="*/ 104 h 104"/>
                  <a:gd name="T24" fmla="*/ 37 w 108"/>
                  <a:gd name="T25" fmla="*/ 100 h 104"/>
                  <a:gd name="T26" fmla="*/ 29 w 108"/>
                  <a:gd name="T27" fmla="*/ 96 h 104"/>
                  <a:gd name="T28" fmla="*/ 26 w 108"/>
                  <a:gd name="T29" fmla="*/ 96 h 104"/>
                  <a:gd name="T30" fmla="*/ 22 w 108"/>
                  <a:gd name="T31" fmla="*/ 89 h 104"/>
                  <a:gd name="T32" fmla="*/ 22 w 108"/>
                  <a:gd name="T33" fmla="*/ 81 h 104"/>
                  <a:gd name="T34" fmla="*/ 22 w 108"/>
                  <a:gd name="T35" fmla="*/ 18 h 104"/>
                  <a:gd name="T36" fmla="*/ 89 w 108"/>
                  <a:gd name="T37" fmla="*/ 104 h 104"/>
                  <a:gd name="T38" fmla="*/ 93 w 108"/>
                  <a:gd name="T39" fmla="*/ 104 h 104"/>
                  <a:gd name="T40" fmla="*/ 93 w 108"/>
                  <a:gd name="T41" fmla="*/ 18 h 104"/>
                  <a:gd name="T42" fmla="*/ 93 w 108"/>
                  <a:gd name="T43" fmla="*/ 11 h 104"/>
                  <a:gd name="T44" fmla="*/ 96 w 108"/>
                  <a:gd name="T45" fmla="*/ 7 h 104"/>
                  <a:gd name="T46" fmla="*/ 100 w 108"/>
                  <a:gd name="T47" fmla="*/ 3 h 104"/>
                  <a:gd name="T48" fmla="*/ 108 w 108"/>
                  <a:gd name="T49" fmla="*/ 3 h 104"/>
                  <a:gd name="T50" fmla="*/ 108 w 108"/>
                  <a:gd name="T51" fmla="*/ 3 h 104"/>
                  <a:gd name="T52" fmla="*/ 108 w 108"/>
                  <a:gd name="T53" fmla="*/ 0 h 104"/>
                  <a:gd name="T54" fmla="*/ 70 w 108"/>
                  <a:gd name="T55" fmla="*/ 0 h 104"/>
                  <a:gd name="T56" fmla="*/ 70 w 108"/>
                  <a:gd name="T57" fmla="*/ 3 h 104"/>
                  <a:gd name="T58" fmla="*/ 74 w 108"/>
                  <a:gd name="T59" fmla="*/ 3 h 104"/>
                  <a:gd name="T60" fmla="*/ 78 w 108"/>
                  <a:gd name="T61" fmla="*/ 3 h 104"/>
                  <a:gd name="T62" fmla="*/ 85 w 108"/>
                  <a:gd name="T63" fmla="*/ 7 h 104"/>
                  <a:gd name="T64" fmla="*/ 85 w 108"/>
                  <a:gd name="T65" fmla="*/ 11 h 104"/>
                  <a:gd name="T66" fmla="*/ 85 w 108"/>
                  <a:gd name="T67" fmla="*/ 18 h 104"/>
                  <a:gd name="T68" fmla="*/ 85 w 108"/>
                  <a:gd name="T69" fmla="*/ 74 h 104"/>
                  <a:gd name="T70" fmla="*/ 26 w 108"/>
                  <a:gd name="T71" fmla="*/ 0 h 104"/>
                  <a:gd name="T72" fmla="*/ 0 w 108"/>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104"/>
                  <a:gd name="T113" fmla="*/ 108 w 10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104">
                    <a:moveTo>
                      <a:pt x="0" y="0"/>
                    </a:moveTo>
                    <a:lnTo>
                      <a:pt x="0" y="3"/>
                    </a:lnTo>
                    <a:lnTo>
                      <a:pt x="7" y="3"/>
                    </a:lnTo>
                    <a:lnTo>
                      <a:pt x="15" y="11"/>
                    </a:lnTo>
                    <a:lnTo>
                      <a:pt x="15" y="81"/>
                    </a:lnTo>
                    <a:lnTo>
                      <a:pt x="15" y="89"/>
                    </a:lnTo>
                    <a:lnTo>
                      <a:pt x="11" y="96"/>
                    </a:lnTo>
                    <a:lnTo>
                      <a:pt x="7" y="96"/>
                    </a:lnTo>
                    <a:lnTo>
                      <a:pt x="0" y="100"/>
                    </a:lnTo>
                    <a:lnTo>
                      <a:pt x="0" y="104"/>
                    </a:lnTo>
                    <a:lnTo>
                      <a:pt x="37" y="104"/>
                    </a:lnTo>
                    <a:lnTo>
                      <a:pt x="37" y="100"/>
                    </a:lnTo>
                    <a:lnTo>
                      <a:pt x="29" y="96"/>
                    </a:lnTo>
                    <a:lnTo>
                      <a:pt x="26" y="96"/>
                    </a:lnTo>
                    <a:lnTo>
                      <a:pt x="22" y="89"/>
                    </a:lnTo>
                    <a:lnTo>
                      <a:pt x="22" y="81"/>
                    </a:lnTo>
                    <a:lnTo>
                      <a:pt x="22" y="18"/>
                    </a:lnTo>
                    <a:lnTo>
                      <a:pt x="89" y="104"/>
                    </a:lnTo>
                    <a:lnTo>
                      <a:pt x="93" y="104"/>
                    </a:lnTo>
                    <a:lnTo>
                      <a:pt x="93" y="18"/>
                    </a:lnTo>
                    <a:lnTo>
                      <a:pt x="93" y="11"/>
                    </a:lnTo>
                    <a:lnTo>
                      <a:pt x="96" y="7"/>
                    </a:lnTo>
                    <a:lnTo>
                      <a:pt x="100" y="3"/>
                    </a:lnTo>
                    <a:lnTo>
                      <a:pt x="108" y="3"/>
                    </a:lnTo>
                    <a:lnTo>
                      <a:pt x="108" y="0"/>
                    </a:lnTo>
                    <a:lnTo>
                      <a:pt x="70" y="0"/>
                    </a:lnTo>
                    <a:lnTo>
                      <a:pt x="70" y="3"/>
                    </a:lnTo>
                    <a:lnTo>
                      <a:pt x="74" y="3"/>
                    </a:lnTo>
                    <a:lnTo>
                      <a:pt x="78" y="3"/>
                    </a:lnTo>
                    <a:lnTo>
                      <a:pt x="85" y="7"/>
                    </a:lnTo>
                    <a:lnTo>
                      <a:pt x="85" y="11"/>
                    </a:lnTo>
                    <a:lnTo>
                      <a:pt x="85" y="18"/>
                    </a:lnTo>
                    <a:lnTo>
                      <a:pt x="85" y="74"/>
                    </a:lnTo>
                    <a:lnTo>
                      <a:pt x="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93" name="Freeform 117"/>
              <p:cNvSpPr>
                <a:spLocks noEditPoints="1"/>
              </p:cNvSpPr>
              <p:nvPr/>
            </p:nvSpPr>
            <p:spPr bwMode="auto">
              <a:xfrm>
                <a:off x="2469" y="1504"/>
                <a:ext cx="101" cy="104"/>
              </a:xfrm>
              <a:custGeom>
                <a:avLst/>
                <a:gdLst>
                  <a:gd name="T0" fmla="*/ 0 w 101"/>
                  <a:gd name="T1" fmla="*/ 0 h 104"/>
                  <a:gd name="T2" fmla="*/ 0 w 101"/>
                  <a:gd name="T3" fmla="*/ 3 h 104"/>
                  <a:gd name="T4" fmla="*/ 4 w 101"/>
                  <a:gd name="T5" fmla="*/ 3 h 104"/>
                  <a:gd name="T6" fmla="*/ 11 w 101"/>
                  <a:gd name="T7" fmla="*/ 3 h 104"/>
                  <a:gd name="T8" fmla="*/ 11 w 101"/>
                  <a:gd name="T9" fmla="*/ 7 h 104"/>
                  <a:gd name="T10" fmla="*/ 15 w 101"/>
                  <a:gd name="T11" fmla="*/ 15 h 104"/>
                  <a:gd name="T12" fmla="*/ 15 w 101"/>
                  <a:gd name="T13" fmla="*/ 89 h 104"/>
                  <a:gd name="T14" fmla="*/ 11 w 101"/>
                  <a:gd name="T15" fmla="*/ 92 h 104"/>
                  <a:gd name="T16" fmla="*/ 11 w 101"/>
                  <a:gd name="T17" fmla="*/ 96 h 104"/>
                  <a:gd name="T18" fmla="*/ 4 w 101"/>
                  <a:gd name="T19" fmla="*/ 96 h 104"/>
                  <a:gd name="T20" fmla="*/ 0 w 101"/>
                  <a:gd name="T21" fmla="*/ 100 h 104"/>
                  <a:gd name="T22" fmla="*/ 0 w 101"/>
                  <a:gd name="T23" fmla="*/ 104 h 104"/>
                  <a:gd name="T24" fmla="*/ 48 w 101"/>
                  <a:gd name="T25" fmla="*/ 104 h 104"/>
                  <a:gd name="T26" fmla="*/ 60 w 101"/>
                  <a:gd name="T27" fmla="*/ 100 h 104"/>
                  <a:gd name="T28" fmla="*/ 71 w 101"/>
                  <a:gd name="T29" fmla="*/ 96 h 104"/>
                  <a:gd name="T30" fmla="*/ 78 w 101"/>
                  <a:gd name="T31" fmla="*/ 92 h 104"/>
                  <a:gd name="T32" fmla="*/ 86 w 101"/>
                  <a:gd name="T33" fmla="*/ 89 h 104"/>
                  <a:gd name="T34" fmla="*/ 93 w 101"/>
                  <a:gd name="T35" fmla="*/ 81 h 104"/>
                  <a:gd name="T36" fmla="*/ 97 w 101"/>
                  <a:gd name="T37" fmla="*/ 70 h 104"/>
                  <a:gd name="T38" fmla="*/ 101 w 101"/>
                  <a:gd name="T39" fmla="*/ 59 h 104"/>
                  <a:gd name="T40" fmla="*/ 101 w 101"/>
                  <a:gd name="T41" fmla="*/ 48 h 104"/>
                  <a:gd name="T42" fmla="*/ 101 w 101"/>
                  <a:gd name="T43" fmla="*/ 37 h 104"/>
                  <a:gd name="T44" fmla="*/ 97 w 101"/>
                  <a:gd name="T45" fmla="*/ 26 h 104"/>
                  <a:gd name="T46" fmla="*/ 89 w 101"/>
                  <a:gd name="T47" fmla="*/ 18 h 104"/>
                  <a:gd name="T48" fmla="*/ 82 w 101"/>
                  <a:gd name="T49" fmla="*/ 11 h 104"/>
                  <a:gd name="T50" fmla="*/ 71 w 101"/>
                  <a:gd name="T51" fmla="*/ 3 h 104"/>
                  <a:gd name="T52" fmla="*/ 45 w 101"/>
                  <a:gd name="T53" fmla="*/ 0 h 104"/>
                  <a:gd name="T54" fmla="*/ 0 w 101"/>
                  <a:gd name="T55" fmla="*/ 0 h 104"/>
                  <a:gd name="T56" fmla="*/ 30 w 101"/>
                  <a:gd name="T57" fmla="*/ 11 h 104"/>
                  <a:gd name="T58" fmla="*/ 30 w 101"/>
                  <a:gd name="T59" fmla="*/ 7 h 104"/>
                  <a:gd name="T60" fmla="*/ 37 w 101"/>
                  <a:gd name="T61" fmla="*/ 3 h 104"/>
                  <a:gd name="T62" fmla="*/ 52 w 101"/>
                  <a:gd name="T63" fmla="*/ 7 h 104"/>
                  <a:gd name="T64" fmla="*/ 63 w 101"/>
                  <a:gd name="T65" fmla="*/ 11 h 104"/>
                  <a:gd name="T66" fmla="*/ 75 w 101"/>
                  <a:gd name="T67" fmla="*/ 18 h 104"/>
                  <a:gd name="T68" fmla="*/ 82 w 101"/>
                  <a:gd name="T69" fmla="*/ 26 h 104"/>
                  <a:gd name="T70" fmla="*/ 86 w 101"/>
                  <a:gd name="T71" fmla="*/ 37 h 104"/>
                  <a:gd name="T72" fmla="*/ 86 w 101"/>
                  <a:gd name="T73" fmla="*/ 52 h 104"/>
                  <a:gd name="T74" fmla="*/ 82 w 101"/>
                  <a:gd name="T75" fmla="*/ 70 h 104"/>
                  <a:gd name="T76" fmla="*/ 78 w 101"/>
                  <a:gd name="T77" fmla="*/ 78 h 104"/>
                  <a:gd name="T78" fmla="*/ 75 w 101"/>
                  <a:gd name="T79" fmla="*/ 81 h 104"/>
                  <a:gd name="T80" fmla="*/ 71 w 101"/>
                  <a:gd name="T81" fmla="*/ 89 h 104"/>
                  <a:gd name="T82" fmla="*/ 63 w 101"/>
                  <a:gd name="T83" fmla="*/ 92 h 104"/>
                  <a:gd name="T84" fmla="*/ 56 w 101"/>
                  <a:gd name="T85" fmla="*/ 92 h 104"/>
                  <a:gd name="T86" fmla="*/ 45 w 101"/>
                  <a:gd name="T87" fmla="*/ 96 h 104"/>
                  <a:gd name="T88" fmla="*/ 37 w 101"/>
                  <a:gd name="T89" fmla="*/ 96 h 104"/>
                  <a:gd name="T90" fmla="*/ 37 w 101"/>
                  <a:gd name="T91" fmla="*/ 96 h 104"/>
                  <a:gd name="T92" fmla="*/ 30 w 101"/>
                  <a:gd name="T93" fmla="*/ 96 h 104"/>
                  <a:gd name="T94" fmla="*/ 30 w 101"/>
                  <a:gd name="T95" fmla="*/ 89 h 104"/>
                  <a:gd name="T96" fmla="*/ 30 w 101"/>
                  <a:gd name="T97" fmla="*/ 11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
                  <a:gd name="T148" fmla="*/ 0 h 104"/>
                  <a:gd name="T149" fmla="*/ 101 w 101"/>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 h="104">
                    <a:moveTo>
                      <a:pt x="0" y="0"/>
                    </a:moveTo>
                    <a:lnTo>
                      <a:pt x="0" y="3"/>
                    </a:lnTo>
                    <a:lnTo>
                      <a:pt x="4" y="3"/>
                    </a:lnTo>
                    <a:lnTo>
                      <a:pt x="11" y="3"/>
                    </a:lnTo>
                    <a:lnTo>
                      <a:pt x="11" y="7"/>
                    </a:lnTo>
                    <a:lnTo>
                      <a:pt x="15" y="15"/>
                    </a:lnTo>
                    <a:lnTo>
                      <a:pt x="15" y="89"/>
                    </a:lnTo>
                    <a:lnTo>
                      <a:pt x="11" y="92"/>
                    </a:lnTo>
                    <a:lnTo>
                      <a:pt x="11" y="96"/>
                    </a:lnTo>
                    <a:lnTo>
                      <a:pt x="4" y="96"/>
                    </a:lnTo>
                    <a:lnTo>
                      <a:pt x="0" y="100"/>
                    </a:lnTo>
                    <a:lnTo>
                      <a:pt x="0" y="104"/>
                    </a:lnTo>
                    <a:lnTo>
                      <a:pt x="48" y="104"/>
                    </a:lnTo>
                    <a:lnTo>
                      <a:pt x="60" y="100"/>
                    </a:lnTo>
                    <a:lnTo>
                      <a:pt x="71" y="96"/>
                    </a:lnTo>
                    <a:lnTo>
                      <a:pt x="78" y="92"/>
                    </a:lnTo>
                    <a:lnTo>
                      <a:pt x="86" y="89"/>
                    </a:lnTo>
                    <a:lnTo>
                      <a:pt x="93" y="81"/>
                    </a:lnTo>
                    <a:lnTo>
                      <a:pt x="97" y="70"/>
                    </a:lnTo>
                    <a:lnTo>
                      <a:pt x="101" y="59"/>
                    </a:lnTo>
                    <a:lnTo>
                      <a:pt x="101" y="48"/>
                    </a:lnTo>
                    <a:lnTo>
                      <a:pt x="101" y="37"/>
                    </a:lnTo>
                    <a:lnTo>
                      <a:pt x="97" y="26"/>
                    </a:lnTo>
                    <a:lnTo>
                      <a:pt x="89" y="18"/>
                    </a:lnTo>
                    <a:lnTo>
                      <a:pt x="82" y="11"/>
                    </a:lnTo>
                    <a:lnTo>
                      <a:pt x="71" y="3"/>
                    </a:lnTo>
                    <a:lnTo>
                      <a:pt x="45" y="0"/>
                    </a:lnTo>
                    <a:lnTo>
                      <a:pt x="0" y="0"/>
                    </a:lnTo>
                    <a:close/>
                    <a:moveTo>
                      <a:pt x="30" y="11"/>
                    </a:moveTo>
                    <a:lnTo>
                      <a:pt x="30" y="7"/>
                    </a:lnTo>
                    <a:lnTo>
                      <a:pt x="37" y="3"/>
                    </a:lnTo>
                    <a:lnTo>
                      <a:pt x="52" y="7"/>
                    </a:lnTo>
                    <a:lnTo>
                      <a:pt x="63" y="11"/>
                    </a:lnTo>
                    <a:lnTo>
                      <a:pt x="75" y="18"/>
                    </a:lnTo>
                    <a:lnTo>
                      <a:pt x="82" y="26"/>
                    </a:lnTo>
                    <a:lnTo>
                      <a:pt x="86" y="37"/>
                    </a:lnTo>
                    <a:lnTo>
                      <a:pt x="86" y="52"/>
                    </a:lnTo>
                    <a:lnTo>
                      <a:pt x="82" y="70"/>
                    </a:lnTo>
                    <a:lnTo>
                      <a:pt x="78" y="78"/>
                    </a:lnTo>
                    <a:lnTo>
                      <a:pt x="75" y="81"/>
                    </a:lnTo>
                    <a:lnTo>
                      <a:pt x="71" y="89"/>
                    </a:lnTo>
                    <a:lnTo>
                      <a:pt x="63" y="92"/>
                    </a:lnTo>
                    <a:lnTo>
                      <a:pt x="56" y="92"/>
                    </a:lnTo>
                    <a:lnTo>
                      <a:pt x="45" y="96"/>
                    </a:lnTo>
                    <a:lnTo>
                      <a:pt x="37" y="96"/>
                    </a:lnTo>
                    <a:lnTo>
                      <a:pt x="30" y="96"/>
                    </a:lnTo>
                    <a:lnTo>
                      <a:pt x="30" y="89"/>
                    </a:lnTo>
                    <a:lnTo>
                      <a:pt x="3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08004" name="Text Box 132"/>
          <p:cNvSpPr txBox="1">
            <a:spLocks noChangeArrowheads="1"/>
          </p:cNvSpPr>
          <p:nvPr/>
        </p:nvSpPr>
        <p:spPr bwMode="auto">
          <a:xfrm>
            <a:off x="4572000" y="2019300"/>
            <a:ext cx="120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sz="1800"/>
              <a:t>1.Neuron</a:t>
            </a:r>
          </a:p>
        </p:txBody>
      </p:sp>
      <p:sp>
        <p:nvSpPr>
          <p:cNvPr id="208005" name="Text Box 133"/>
          <p:cNvSpPr txBox="1">
            <a:spLocks noChangeArrowheads="1"/>
          </p:cNvSpPr>
          <p:nvPr/>
        </p:nvSpPr>
        <p:spPr bwMode="auto">
          <a:xfrm>
            <a:off x="4521200" y="3556000"/>
            <a:ext cx="120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sz="1800"/>
              <a:t>2.Neuron</a:t>
            </a:r>
          </a:p>
        </p:txBody>
      </p:sp>
      <p:sp>
        <p:nvSpPr>
          <p:cNvPr id="208006" name="Text Box 134"/>
          <p:cNvSpPr txBox="1">
            <a:spLocks noChangeArrowheads="1"/>
          </p:cNvSpPr>
          <p:nvPr/>
        </p:nvSpPr>
        <p:spPr bwMode="auto">
          <a:xfrm>
            <a:off x="4584700" y="5054600"/>
            <a:ext cx="120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sz="1800"/>
              <a:t>3.Neuron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208004">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0788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789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789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789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par>
                                <p:cTn id="23" presetID="2" presetClass="entr" presetSubtype="4" fill="hold" nodeType="withEffect">
                                  <p:stCondLst>
                                    <p:cond delay="0"/>
                                  </p:stCondLst>
                                  <p:childTnLst>
                                    <p:set>
                                      <p:cBhvr>
                                        <p:cTn id="24" dur="1" fill="hold">
                                          <p:stCondLst>
                                            <p:cond delay="0"/>
                                          </p:stCondLst>
                                        </p:cTn>
                                        <p:tgtEl>
                                          <p:spTgt spid="208005">
                                            <p:txEl>
                                              <p:pRg st="0" end="0"/>
                                            </p:txEl>
                                          </p:spTgt>
                                        </p:tgtEl>
                                        <p:attrNameLst>
                                          <p:attrName>style.visibility</p:attrName>
                                        </p:attrNameLst>
                                      </p:cBhvr>
                                      <p:to>
                                        <p:strVal val="visible"/>
                                      </p:to>
                                    </p:set>
                                    <p:anim calcmode="lin" valueType="num">
                                      <p:cBhvr additive="base">
                                        <p:cTn id="25" dur="500" fill="hold"/>
                                        <p:tgtEl>
                                          <p:spTgt spid="20800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8005">
                                            <p:txEl>
                                              <p:pRg st="0" end="0"/>
                                            </p:txEl>
                                          </p:spTgt>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2078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78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78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78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790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08006">
                                            <p:txEl>
                                              <p:pRg st="0" end="0"/>
                                            </p:txEl>
                                          </p:spTgt>
                                        </p:tgtEl>
                                        <p:attrNameLst>
                                          <p:attrName>style.visibility</p:attrName>
                                        </p:attrNameLst>
                                      </p:cBhvr>
                                      <p:to>
                                        <p:strVal val="visible"/>
                                      </p:to>
                                    </p:set>
                                    <p:anim calcmode="lin" valueType="num">
                                      <p:cBhvr additive="base">
                                        <p:cTn id="41" dur="500" fill="hold"/>
                                        <p:tgtEl>
                                          <p:spTgt spid="20800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8006">
                                            <p:txEl>
                                              <p:pRg st="0" end="0"/>
                                            </p:txEl>
                                          </p:spTgt>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2078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78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78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789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78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789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7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2" grpId="0"/>
      <p:bldP spid="207883" grpId="0"/>
      <p:bldP spid="207884" grpId="0" animBg="1"/>
      <p:bldP spid="207885" grpId="0" animBg="1"/>
      <p:bldP spid="207886" grpId="0" animBg="1"/>
      <p:bldP spid="207890" grpId="0" animBg="1"/>
      <p:bldP spid="207891" grpId="0" animBg="1"/>
      <p:bldP spid="207892" grpId="0" animBg="1"/>
      <p:bldP spid="207893" grpId="0" animBg="1"/>
      <p:bldP spid="207894" grpId="0" animBg="1"/>
      <p:bldP spid="207895" grpId="0" animBg="1"/>
      <p:bldP spid="207896" grpId="0" animBg="1"/>
      <p:bldP spid="207897" grpId="0" animBg="1"/>
      <p:bldP spid="207898" grpId="0" animBg="1"/>
      <p:bldP spid="207902" grpId="0" animBg="1"/>
      <p:bldP spid="20790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13"/>
          <p:cNvSpPr>
            <a:spLocks noGrp="1" noChangeArrowheads="1"/>
          </p:cNvSpPr>
          <p:nvPr>
            <p:ph type="body" idx="1"/>
          </p:nvPr>
        </p:nvSpPr>
        <p:spPr>
          <a:xfrm>
            <a:off x="611188" y="1268413"/>
            <a:ext cx="7720012" cy="1414462"/>
          </a:xfrm>
        </p:spPr>
        <p:txBody>
          <a:bodyPr/>
          <a:lstStyle/>
          <a:p>
            <a:pPr marL="0" indent="0">
              <a:buFontTx/>
              <a:buNone/>
            </a:pPr>
            <a:r>
              <a:rPr lang="de-DE" smtClean="0"/>
              <a:t>Approximationsnetze</a:t>
            </a:r>
          </a:p>
          <a:p>
            <a:pPr marL="0" indent="0">
              <a:buFontTx/>
              <a:buNone/>
            </a:pPr>
            <a:r>
              <a:rPr lang="de-DE" b="0" smtClean="0"/>
              <a:t>Interpolation anhand von Beispielen (Stützstellen)</a:t>
            </a:r>
          </a:p>
        </p:txBody>
      </p:sp>
      <p:sp>
        <p:nvSpPr>
          <p:cNvPr id="18441" name="Rectangle 2"/>
          <p:cNvSpPr>
            <a:spLocks noGrp="1" noChangeArrowheads="1"/>
          </p:cNvSpPr>
          <p:nvPr>
            <p:ph type="title"/>
          </p:nvPr>
        </p:nvSpPr>
        <p:spPr/>
        <p:txBody>
          <a:bodyPr/>
          <a:lstStyle/>
          <a:p>
            <a:r>
              <a:rPr lang="de-DE" smtClean="0"/>
              <a:t>Fähigkeiten der Multilayer-Netzwerke</a:t>
            </a:r>
          </a:p>
        </p:txBody>
      </p:sp>
      <p:sp>
        <p:nvSpPr>
          <p:cNvPr id="210958" name="Text Box 14"/>
          <p:cNvSpPr txBox="1">
            <a:spLocks noChangeArrowheads="1"/>
          </p:cNvSpPr>
          <p:nvPr/>
        </p:nvSpPr>
        <p:spPr bwMode="auto">
          <a:xfrm>
            <a:off x="608013" y="2566988"/>
            <a:ext cx="742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Typ. Netz	</a:t>
            </a:r>
            <a:r>
              <a:rPr lang="de-DE" i="1"/>
              <a:t>Linearkombinationen von Basisfunktionen S(.)</a:t>
            </a:r>
            <a:endParaRPr lang="de-DE" b="1" i="1"/>
          </a:p>
        </p:txBody>
      </p:sp>
      <p:graphicFrame>
        <p:nvGraphicFramePr>
          <p:cNvPr id="210959" name="Object 15"/>
          <p:cNvGraphicFramePr>
            <a:graphicFrameLocks noChangeAspect="1"/>
          </p:cNvGraphicFramePr>
          <p:nvPr/>
        </p:nvGraphicFramePr>
        <p:xfrm>
          <a:off x="4598988" y="3024188"/>
          <a:ext cx="3673475" cy="1743075"/>
        </p:xfrm>
        <a:graphic>
          <a:graphicData uri="http://schemas.openxmlformats.org/presentationml/2006/ole">
            <mc:AlternateContent xmlns:mc="http://schemas.openxmlformats.org/markup-compatibility/2006">
              <mc:Choice xmlns:v="urn:schemas-microsoft-com:vml" Requires="v">
                <p:oleObj spid="_x0000_s18655" name="Dokument" r:id="rId3" imgW="2887980" imgH="1376172" progId="Word.Document.8">
                  <p:embed/>
                </p:oleObj>
              </mc:Choice>
              <mc:Fallback>
                <p:oleObj name="Dokument" r:id="rId3" imgW="2887980" imgH="1376172" progId="Word.Document.8">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88" y="3024188"/>
                        <a:ext cx="3673475" cy="174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961" name="Object 17"/>
          <p:cNvGraphicFramePr>
            <a:graphicFrameLocks noChangeAspect="1"/>
          </p:cNvGraphicFramePr>
          <p:nvPr/>
        </p:nvGraphicFramePr>
        <p:xfrm>
          <a:off x="795338" y="3113088"/>
          <a:ext cx="2914650" cy="903287"/>
        </p:xfrm>
        <a:graphic>
          <a:graphicData uri="http://schemas.openxmlformats.org/presentationml/2006/ole">
            <mc:AlternateContent xmlns:mc="http://schemas.openxmlformats.org/markup-compatibility/2006">
              <mc:Choice xmlns:v="urn:schemas-microsoft-com:vml" Requires="v">
                <p:oleObj spid="_x0000_s18656" name="Equation" r:id="rId5" imgW="1180800" imgH="368280" progId="Equation.DSMT4">
                  <p:embed/>
                </p:oleObj>
              </mc:Choice>
              <mc:Fallback>
                <p:oleObj name="Equation" r:id="rId5" imgW="1180800" imgH="368280"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38" y="3113088"/>
                        <a:ext cx="2914650"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5"/>
          <p:cNvGrpSpPr>
            <a:grpSpLocks/>
          </p:cNvGrpSpPr>
          <p:nvPr/>
        </p:nvGrpSpPr>
        <p:grpSpPr bwMode="auto">
          <a:xfrm>
            <a:off x="719138" y="4013200"/>
            <a:ext cx="3606800" cy="452438"/>
            <a:chOff x="500" y="2742"/>
            <a:chExt cx="2272" cy="285"/>
          </a:xfrm>
        </p:grpSpPr>
        <p:sp>
          <p:nvSpPr>
            <p:cNvPr id="18446" name="Text Box 19"/>
            <p:cNvSpPr txBox="1">
              <a:spLocks noChangeArrowheads="1"/>
            </p:cNvSpPr>
            <p:nvPr/>
          </p:nvSpPr>
          <p:spPr bwMode="auto">
            <a:xfrm>
              <a:off x="500" y="2777"/>
              <a:ext cx="22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Sigma-Funktion F: </a:t>
              </a:r>
            </a:p>
          </p:txBody>
        </p:sp>
        <p:graphicFrame>
          <p:nvGraphicFramePr>
            <p:cNvPr id="18437" name="Object 20"/>
            <p:cNvGraphicFramePr>
              <a:graphicFrameLocks noChangeAspect="1"/>
            </p:cNvGraphicFramePr>
            <p:nvPr/>
          </p:nvGraphicFramePr>
          <p:xfrm>
            <a:off x="1909" y="2742"/>
            <a:ext cx="706" cy="278"/>
          </p:xfrm>
          <a:graphic>
            <a:graphicData uri="http://schemas.openxmlformats.org/presentationml/2006/ole">
              <mc:AlternateContent xmlns:mc="http://schemas.openxmlformats.org/markup-compatibility/2006">
                <mc:Choice xmlns:v="urn:schemas-microsoft-com:vml" Requires="v">
                  <p:oleObj spid="_x0000_s18657" name="Formel" r:id="rId7" imgW="482400" imgH="190440" progId="Equation.3">
                    <p:embed/>
                  </p:oleObj>
                </mc:Choice>
                <mc:Fallback>
                  <p:oleObj name="Formel" r:id="rId7" imgW="482400" imgH="190440"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9" y="2742"/>
                          <a:ext cx="70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10966" name="Rectangle 22"/>
          <p:cNvSpPr>
            <a:spLocks noChangeArrowheads="1"/>
          </p:cNvSpPr>
          <p:nvPr/>
        </p:nvSpPr>
        <p:spPr bwMode="auto">
          <a:xfrm>
            <a:off x="735013" y="4759325"/>
            <a:ext cx="707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a:latin typeface="TIMES" charset="0"/>
                <a:cs typeface="Times New Roman" pitchFamily="18" charset="0"/>
              </a:rPr>
              <a:t>wobei</a:t>
            </a:r>
          </a:p>
          <a:p>
            <a:pPr>
              <a:spcBef>
                <a:spcPct val="0"/>
              </a:spcBef>
            </a:pPr>
            <a:r>
              <a:rPr lang="pl-PL">
                <a:latin typeface="TIMES" charset="0"/>
                <a:cs typeface="Times New Roman" pitchFamily="18" charset="0"/>
              </a:rPr>
              <a:t>{ z | z(</a:t>
            </a:r>
            <a:r>
              <a:rPr lang="pl-PL" b="1">
                <a:latin typeface="TIMES" charset="0"/>
                <a:cs typeface="Times New Roman" pitchFamily="18" charset="0"/>
              </a:rPr>
              <a:t>x</a:t>
            </a:r>
            <a:r>
              <a:rPr lang="pl-PL">
                <a:latin typeface="TIMES" charset="0"/>
                <a:cs typeface="Times New Roman" pitchFamily="18" charset="0"/>
              </a:rPr>
              <a:t>) = </a:t>
            </a:r>
            <a:r>
              <a:rPr lang="pl-PL" b="1">
                <a:latin typeface="TIMES" charset="0"/>
                <a:cs typeface="Times New Roman" pitchFamily="18" charset="0"/>
              </a:rPr>
              <a:t>w</a:t>
            </a:r>
            <a:r>
              <a:rPr lang="pl-PL" baseline="30000">
                <a:latin typeface="TIMES" charset="0"/>
                <a:cs typeface="Times New Roman" pitchFamily="18" charset="0"/>
              </a:rPr>
              <a:t>(1)T</a:t>
            </a:r>
            <a:r>
              <a:rPr lang="pl-PL" b="1">
                <a:latin typeface="TIMES" charset="0"/>
                <a:cs typeface="Times New Roman" pitchFamily="18" charset="0"/>
              </a:rPr>
              <a:t>x</a:t>
            </a:r>
            <a:r>
              <a:rPr lang="pl-PL">
                <a:latin typeface="TIMES" charset="0"/>
                <a:cs typeface="Times New Roman" pitchFamily="18" charset="0"/>
              </a:rPr>
              <a:t>+b }	</a:t>
            </a:r>
            <a:r>
              <a:rPr lang="de-DE">
                <a:latin typeface="TIMES" charset="0"/>
                <a:cs typeface="Times New Roman" pitchFamily="18" charset="0"/>
              </a:rPr>
              <a:t>        </a:t>
            </a:r>
            <a:r>
              <a:rPr lang="pl-PL" i="1">
                <a:latin typeface="TIMES" charset="0"/>
                <a:cs typeface="Times New Roman" pitchFamily="18" charset="0"/>
              </a:rPr>
              <a:t>affine Funktionen</a:t>
            </a:r>
            <a:r>
              <a:rPr lang="pl-PL">
                <a:latin typeface="TIMES" charset="0"/>
                <a:cs typeface="Times New Roman" pitchFamily="18" charset="0"/>
              </a:rPr>
              <a:t>  </a:t>
            </a:r>
            <a:r>
              <a:rPr lang="de-DE">
                <a:cs typeface="Times New Roman" pitchFamily="18" charset="0"/>
                <a:sym typeface="Symbol" pitchFamily="18" charset="2"/>
              </a:rPr>
              <a:t></a:t>
            </a:r>
            <a:r>
              <a:rPr lang="pl-PL" baseline="30000">
                <a:latin typeface="TIMES" charset="0"/>
                <a:cs typeface="Times New Roman" pitchFamily="18" charset="0"/>
              </a:rPr>
              <a:t>n</a:t>
            </a:r>
            <a:r>
              <a:rPr lang="de-DE">
                <a:cs typeface="Times New Roman" pitchFamily="18" charset="0"/>
                <a:sym typeface="Symbol" pitchFamily="18" charset="2"/>
              </a:rPr>
              <a:t></a:t>
            </a:r>
            <a:r>
              <a:rPr lang="de-DE"/>
              <a:t> </a:t>
            </a:r>
          </a:p>
        </p:txBody>
      </p:sp>
      <p:graphicFrame>
        <p:nvGraphicFramePr>
          <p:cNvPr id="210967" name="Object 23"/>
          <p:cNvGraphicFramePr>
            <a:graphicFrameLocks noChangeAspect="1"/>
          </p:cNvGraphicFramePr>
          <p:nvPr/>
        </p:nvGraphicFramePr>
        <p:xfrm>
          <a:off x="773113" y="5605463"/>
          <a:ext cx="3079750" cy="523875"/>
        </p:xfrm>
        <a:graphic>
          <a:graphicData uri="http://schemas.openxmlformats.org/presentationml/2006/ole">
            <mc:AlternateContent xmlns:mc="http://schemas.openxmlformats.org/markup-compatibility/2006">
              <mc:Choice xmlns:v="urn:schemas-microsoft-com:vml" Requires="v">
                <p:oleObj spid="_x0000_s18658" name="Formel" r:id="rId9" imgW="1498320" imgH="253800" progId="Equation.DSMT4">
                  <p:embed/>
                </p:oleObj>
              </mc:Choice>
              <mc:Fallback>
                <p:oleObj name="Formel" r:id="rId9" imgW="1498320" imgH="253800" progId="Equation.DSMT4">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113" y="5605463"/>
                        <a:ext cx="30797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970" name="Text Box 26"/>
          <p:cNvSpPr txBox="1">
            <a:spLocks noChangeArrowheads="1"/>
          </p:cNvSpPr>
          <p:nvPr/>
        </p:nvSpPr>
        <p:spPr bwMode="auto">
          <a:xfrm>
            <a:off x="4090988" y="5537200"/>
            <a:ext cx="3516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latin typeface="Times New Roman" pitchFamily="18" charset="0"/>
              </a:rPr>
              <a:t>S</a:t>
            </a:r>
            <a:r>
              <a:rPr lang="de-DE"/>
              <a:t> </a:t>
            </a:r>
            <a:r>
              <a:rPr lang="de-DE" i="1"/>
              <a:t>ist Quetschfunktion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09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09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09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09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0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8" grpId="0"/>
      <p:bldP spid="210966" grpId="0"/>
      <p:bldP spid="21097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body" idx="1"/>
          </p:nvPr>
        </p:nvSpPr>
        <p:spPr>
          <a:xfrm>
            <a:off x="611188" y="1268413"/>
            <a:ext cx="7712075" cy="2251075"/>
          </a:xfrm>
        </p:spPr>
        <p:txBody>
          <a:bodyPr/>
          <a:lstStyle/>
          <a:p>
            <a:pPr marL="0" indent="0">
              <a:buFontTx/>
              <a:buNone/>
            </a:pPr>
            <a:r>
              <a:rPr lang="de-DE" smtClean="0"/>
              <a:t>Satz			</a:t>
            </a:r>
            <a:r>
              <a:rPr lang="de-DE" sz="2000" b="0" smtClean="0">
                <a:solidFill>
                  <a:schemeClr val="bg2"/>
                </a:solidFill>
              </a:rPr>
              <a:t>Hornik, Stinchkombe, White 1989</a:t>
            </a:r>
          </a:p>
          <a:p>
            <a:pPr marL="0" indent="0">
              <a:buFontTx/>
              <a:buNone/>
            </a:pPr>
            <a:r>
              <a:rPr lang="de-DE" sz="2000" b="0" smtClean="0">
                <a:solidFill>
                  <a:srgbClr val="000000"/>
                </a:solidFill>
                <a:cs typeface="Times New Roman" pitchFamily="18" charset="0"/>
              </a:rPr>
              <a:t>Für die Funktionswerte</a:t>
            </a:r>
            <a:r>
              <a:rPr lang="de-DE" sz="2000" b="0" i="1" smtClean="0">
                <a:solidFill>
                  <a:srgbClr val="000000"/>
                </a:solidFill>
                <a:cs typeface="Times New Roman" pitchFamily="18" charset="0"/>
              </a:rPr>
              <a:t> jeder beliebigen Funktion</a:t>
            </a:r>
            <a:r>
              <a:rPr lang="de-DE" sz="2000" b="0" smtClean="0">
                <a:solidFill>
                  <a:srgbClr val="000000"/>
                </a:solidFill>
                <a:cs typeface="Times New Roman" pitchFamily="18" charset="0"/>
              </a:rPr>
              <a:t> f(</a:t>
            </a:r>
            <a:r>
              <a:rPr lang="de-DE" sz="2000" smtClean="0">
                <a:solidFill>
                  <a:srgbClr val="000000"/>
                </a:solidFill>
                <a:cs typeface="Times New Roman" pitchFamily="18" charset="0"/>
              </a:rPr>
              <a:t>x</a:t>
            </a:r>
            <a:r>
              <a:rPr lang="de-DE" sz="2000" b="0" smtClean="0">
                <a:solidFill>
                  <a:srgbClr val="000000"/>
                </a:solidFill>
                <a:cs typeface="Times New Roman" pitchFamily="18" charset="0"/>
              </a:rPr>
              <a:t>) : </a:t>
            </a:r>
            <a:r>
              <a:rPr lang="de-DE" sz="2000" b="0" smtClean="0">
                <a:solidFill>
                  <a:srgbClr val="000000"/>
                </a:solidFill>
                <a:cs typeface="Times New Roman" pitchFamily="18" charset="0"/>
                <a:sym typeface="Symbol" pitchFamily="18" charset="2"/>
              </a:rPr>
              <a:t></a:t>
            </a:r>
            <a:r>
              <a:rPr lang="de-DE" sz="2000" b="0" baseline="30000" smtClean="0">
                <a:solidFill>
                  <a:srgbClr val="000000"/>
                </a:solidFill>
                <a:cs typeface="Times New Roman" pitchFamily="18" charset="0"/>
              </a:rPr>
              <a:t>n</a:t>
            </a:r>
            <a:r>
              <a:rPr lang="de-DE" sz="2000" b="0" smtClean="0">
                <a:solidFill>
                  <a:srgbClr val="000000"/>
                </a:solidFill>
                <a:cs typeface="Times New Roman" pitchFamily="18" charset="0"/>
                <a:sym typeface="Symbol" pitchFamily="18" charset="2"/>
              </a:rPr>
              <a:t></a:t>
            </a:r>
            <a:r>
              <a:rPr lang="de-DE" sz="2000" b="0" smtClean="0">
                <a:solidFill>
                  <a:srgbClr val="000000"/>
                </a:solidFill>
                <a:cs typeface="Times New Roman" pitchFamily="18" charset="0"/>
              </a:rPr>
              <a:t> von </a:t>
            </a:r>
            <a:r>
              <a:rPr lang="de-DE" sz="2000" b="0" i="1" smtClean="0">
                <a:solidFill>
                  <a:srgbClr val="000000"/>
                </a:solidFill>
                <a:cs typeface="Times New Roman" pitchFamily="18" charset="0"/>
              </a:rPr>
              <a:t>N</a:t>
            </a:r>
            <a:r>
              <a:rPr lang="de-DE" sz="2000" b="0" smtClean="0">
                <a:solidFill>
                  <a:srgbClr val="000000"/>
                </a:solidFill>
                <a:cs typeface="Times New Roman" pitchFamily="18" charset="0"/>
              </a:rPr>
              <a:t> Mustern </a:t>
            </a:r>
            <a:r>
              <a:rPr lang="de-DE" sz="2000" smtClean="0">
                <a:solidFill>
                  <a:srgbClr val="000000"/>
                </a:solidFill>
                <a:cs typeface="Times New Roman" pitchFamily="18" charset="0"/>
              </a:rPr>
              <a:t>x</a:t>
            </a:r>
            <a:r>
              <a:rPr lang="de-DE" sz="2000" b="0" i="1" baseline="30000" smtClean="0">
                <a:solidFill>
                  <a:srgbClr val="000000"/>
                </a:solidFill>
                <a:cs typeface="Times New Roman" pitchFamily="18" charset="0"/>
              </a:rPr>
              <a:t>1</a:t>
            </a:r>
            <a:r>
              <a:rPr lang="de-DE" sz="2000" smtClean="0">
                <a:solidFill>
                  <a:srgbClr val="000000"/>
                </a:solidFill>
                <a:cs typeface="Times New Roman" pitchFamily="18" charset="0"/>
              </a:rPr>
              <a:t> </a:t>
            </a:r>
            <a:r>
              <a:rPr lang="de-DE" sz="2000" b="0" smtClean="0">
                <a:solidFill>
                  <a:srgbClr val="000000"/>
                </a:solidFill>
                <a:cs typeface="Times New Roman" pitchFamily="18" charset="0"/>
              </a:rPr>
              <a:t>.. </a:t>
            </a:r>
            <a:r>
              <a:rPr lang="de-DE" sz="2000" smtClean="0">
                <a:solidFill>
                  <a:srgbClr val="000000"/>
                </a:solidFill>
                <a:cs typeface="Times New Roman" pitchFamily="18" charset="0"/>
              </a:rPr>
              <a:t>x</a:t>
            </a:r>
            <a:r>
              <a:rPr lang="de-DE" sz="2000" b="0" i="1" baseline="30000" smtClean="0">
                <a:solidFill>
                  <a:srgbClr val="000000"/>
                </a:solidFill>
                <a:cs typeface="Times New Roman" pitchFamily="18" charset="0"/>
              </a:rPr>
              <a:t>N</a:t>
            </a:r>
            <a:r>
              <a:rPr lang="de-DE" sz="2000" b="0" smtClean="0">
                <a:solidFill>
                  <a:srgbClr val="000000"/>
                </a:solidFill>
                <a:cs typeface="Times New Roman" pitchFamily="18" charset="0"/>
              </a:rPr>
              <a:t> ex. eine Sigma-Funktion F, so dass für alle Muster </a:t>
            </a:r>
            <a:r>
              <a:rPr lang="de-DE" sz="2000" smtClean="0">
                <a:solidFill>
                  <a:srgbClr val="000000"/>
                </a:solidFill>
                <a:cs typeface="Times New Roman" pitchFamily="18" charset="0"/>
              </a:rPr>
              <a:t>x</a:t>
            </a:r>
            <a:r>
              <a:rPr lang="de-DE" sz="2000" b="0" i="1" baseline="30000" smtClean="0">
                <a:solidFill>
                  <a:srgbClr val="000000"/>
                </a:solidFill>
                <a:cs typeface="Times New Roman" pitchFamily="18" charset="0"/>
              </a:rPr>
              <a:t>i</a:t>
            </a:r>
            <a:r>
              <a:rPr lang="de-DE" sz="2000" b="0" smtClean="0">
                <a:solidFill>
                  <a:srgbClr val="000000"/>
                </a:solidFill>
                <a:cs typeface="Times New Roman" pitchFamily="18" charset="0"/>
              </a:rPr>
              <a:t> mit i = 1..N gilt</a:t>
            </a:r>
          </a:p>
          <a:p>
            <a:pPr marL="0" indent="0">
              <a:buFontTx/>
              <a:buNone/>
            </a:pPr>
            <a:r>
              <a:rPr lang="de-DE" sz="2000" b="0" smtClean="0">
                <a:solidFill>
                  <a:srgbClr val="000000"/>
                </a:solidFill>
                <a:cs typeface="Times New Roman" pitchFamily="18" charset="0"/>
              </a:rPr>
              <a:t>	F(</a:t>
            </a:r>
            <a:r>
              <a:rPr lang="de-DE" sz="2000" smtClean="0">
                <a:solidFill>
                  <a:srgbClr val="000000"/>
                </a:solidFill>
                <a:cs typeface="Times New Roman" pitchFamily="18" charset="0"/>
              </a:rPr>
              <a:t>x</a:t>
            </a:r>
            <a:r>
              <a:rPr lang="de-DE" sz="2000" b="0" baseline="30000" smtClean="0">
                <a:solidFill>
                  <a:srgbClr val="000000"/>
                </a:solidFill>
                <a:cs typeface="Times New Roman" pitchFamily="18" charset="0"/>
              </a:rPr>
              <a:t>i</a:t>
            </a:r>
            <a:r>
              <a:rPr lang="de-DE" sz="2000" b="0" smtClean="0">
                <a:solidFill>
                  <a:srgbClr val="000000"/>
                </a:solidFill>
                <a:cs typeface="Times New Roman" pitchFamily="18" charset="0"/>
              </a:rPr>
              <a:t>) = f(</a:t>
            </a:r>
            <a:r>
              <a:rPr lang="de-DE" sz="2000" smtClean="0">
                <a:solidFill>
                  <a:srgbClr val="000000"/>
                </a:solidFill>
                <a:cs typeface="Times New Roman" pitchFamily="18" charset="0"/>
              </a:rPr>
              <a:t>x</a:t>
            </a:r>
            <a:r>
              <a:rPr lang="de-DE" sz="2000" b="0" baseline="30000" smtClean="0">
                <a:solidFill>
                  <a:srgbClr val="000000"/>
                </a:solidFill>
                <a:cs typeface="Times New Roman" pitchFamily="18" charset="0"/>
              </a:rPr>
              <a:t>i</a:t>
            </a:r>
            <a:r>
              <a:rPr lang="de-DE" sz="2000" b="0" smtClean="0">
                <a:solidFill>
                  <a:srgbClr val="000000"/>
                </a:solidFill>
                <a:cs typeface="Times New Roman" pitchFamily="18" charset="0"/>
              </a:rPr>
              <a:t>)		Gilt auch für Schicht {F</a:t>
            </a:r>
            <a:r>
              <a:rPr lang="de-DE" sz="2000" b="0" baseline="-25000" smtClean="0">
                <a:solidFill>
                  <a:srgbClr val="000000"/>
                </a:solidFill>
                <a:cs typeface="Times New Roman" pitchFamily="18" charset="0"/>
              </a:rPr>
              <a:t>i</a:t>
            </a:r>
            <a:r>
              <a:rPr lang="de-DE" sz="2000" b="0" smtClean="0">
                <a:solidFill>
                  <a:srgbClr val="000000"/>
                </a:solidFill>
                <a:cs typeface="Times New Roman" pitchFamily="18" charset="0"/>
              </a:rPr>
              <a:t>}</a:t>
            </a:r>
          </a:p>
          <a:p>
            <a:pPr marL="0" indent="0">
              <a:buFontTx/>
              <a:buNone/>
            </a:pPr>
            <a:r>
              <a:rPr lang="de-DE" sz="2000" b="0" i="1" smtClean="0">
                <a:solidFill>
                  <a:schemeClr val="bg2"/>
                </a:solidFill>
                <a:cs typeface="Times New Roman" pitchFamily="18" charset="0"/>
              </a:rPr>
              <a:t>				Assoziativspeicher</a:t>
            </a:r>
          </a:p>
        </p:txBody>
      </p:sp>
      <p:sp>
        <p:nvSpPr>
          <p:cNvPr id="56325" name="Rectangle 3"/>
          <p:cNvSpPr>
            <a:spLocks noGrp="1" noChangeArrowheads="1"/>
          </p:cNvSpPr>
          <p:nvPr>
            <p:ph type="title"/>
          </p:nvPr>
        </p:nvSpPr>
        <p:spPr/>
        <p:txBody>
          <a:bodyPr/>
          <a:lstStyle/>
          <a:p>
            <a:r>
              <a:rPr lang="de-DE" smtClean="0"/>
              <a:t>Fähigkeiten der Multilayer-Netzwerke</a:t>
            </a:r>
          </a:p>
        </p:txBody>
      </p:sp>
      <p:sp>
        <p:nvSpPr>
          <p:cNvPr id="219140" name="Text Box 4"/>
          <p:cNvSpPr txBox="1">
            <a:spLocks noChangeArrowheads="1"/>
          </p:cNvSpPr>
          <p:nvPr/>
        </p:nvSpPr>
        <p:spPr bwMode="auto">
          <a:xfrm>
            <a:off x="711200" y="3424238"/>
            <a:ext cx="759936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Satz</a:t>
            </a:r>
          </a:p>
          <a:p>
            <a:r>
              <a:rPr lang="de-DE">
                <a:solidFill>
                  <a:srgbClr val="000000"/>
                </a:solidFill>
                <a:latin typeface="TIMES" charset="0"/>
                <a:cs typeface="Times New Roman" pitchFamily="18" charset="0"/>
              </a:rPr>
              <a:t>Jede beliebige, stetige Funktion f(x) in einem kompakten Intervall </a:t>
            </a:r>
            <a:r>
              <a:rPr lang="de-DE">
                <a:solidFill>
                  <a:schemeClr val="bg2"/>
                </a:solidFill>
                <a:latin typeface="TIMES" charset="0"/>
                <a:cs typeface="Times New Roman" pitchFamily="18" charset="0"/>
              </a:rPr>
              <a:t>("kompakte Teilmenge des </a:t>
            </a:r>
            <a:r>
              <a:rPr lang="de-DE">
                <a:solidFill>
                  <a:schemeClr val="bg2"/>
                </a:solidFill>
                <a:cs typeface="Times New Roman" pitchFamily="18" charset="0"/>
                <a:sym typeface="Symbol" pitchFamily="18" charset="2"/>
              </a:rPr>
              <a:t></a:t>
            </a:r>
            <a:r>
              <a:rPr lang="de-DE" baseline="30000">
                <a:solidFill>
                  <a:schemeClr val="bg2"/>
                </a:solidFill>
                <a:latin typeface="TIMES" charset="0"/>
                <a:cs typeface="Times New Roman" pitchFamily="18" charset="0"/>
              </a:rPr>
              <a:t>n</a:t>
            </a:r>
            <a:r>
              <a:rPr lang="de-DE">
                <a:solidFill>
                  <a:schemeClr val="bg2"/>
                </a:solidFill>
                <a:latin typeface="TIMES" charset="0"/>
                <a:cs typeface="Times New Roman" pitchFamily="18" charset="0"/>
              </a:rPr>
              <a:t> ")</a:t>
            </a:r>
            <a:r>
              <a:rPr lang="de-DE">
                <a:solidFill>
                  <a:srgbClr val="000000"/>
                </a:solidFill>
                <a:latin typeface="TIMES" charset="0"/>
                <a:cs typeface="Times New Roman" pitchFamily="18" charset="0"/>
              </a:rPr>
              <a:t> kann </a:t>
            </a:r>
            <a:r>
              <a:rPr lang="de-DE">
                <a:solidFill>
                  <a:srgbClr val="D62900"/>
                </a:solidFill>
                <a:latin typeface="TIMES" charset="0"/>
                <a:cs typeface="Times New Roman" pitchFamily="18" charset="0"/>
              </a:rPr>
              <a:t>beliebig dicht</a:t>
            </a:r>
            <a:r>
              <a:rPr lang="de-DE">
                <a:solidFill>
                  <a:srgbClr val="000000"/>
                </a:solidFill>
                <a:latin typeface="TIMES" charset="0"/>
                <a:cs typeface="Times New Roman" pitchFamily="18" charset="0"/>
              </a:rPr>
              <a:t> </a:t>
            </a:r>
            <a:r>
              <a:rPr lang="de-DE">
                <a:solidFill>
                  <a:schemeClr val="bg2"/>
                </a:solidFill>
                <a:latin typeface="TIMES" charset="0"/>
                <a:cs typeface="Times New Roman" pitchFamily="18" charset="0"/>
              </a:rPr>
              <a:t>(</a:t>
            </a:r>
            <a:r>
              <a:rPr lang="de-DE" i="1">
                <a:solidFill>
                  <a:schemeClr val="bg2"/>
                </a:solidFill>
                <a:latin typeface="TIMES" charset="0"/>
                <a:cs typeface="Times New Roman" pitchFamily="18" charset="0"/>
              </a:rPr>
              <a:t>uniform dicht</a:t>
            </a:r>
            <a:r>
              <a:rPr lang="de-DE">
                <a:solidFill>
                  <a:schemeClr val="bg2"/>
                </a:solidFill>
                <a:latin typeface="TIMES" charset="0"/>
                <a:cs typeface="Times New Roman" pitchFamily="18" charset="0"/>
              </a:rPr>
              <a:t> im Sinne der L</a:t>
            </a:r>
            <a:r>
              <a:rPr lang="de-DE" baseline="-30000">
                <a:solidFill>
                  <a:schemeClr val="bg2"/>
                </a:solidFill>
                <a:latin typeface="TIMES" charset="0"/>
                <a:cs typeface="Times New Roman" pitchFamily="18" charset="0"/>
              </a:rPr>
              <a:t>s</a:t>
            </a:r>
            <a:r>
              <a:rPr lang="de-DE">
                <a:solidFill>
                  <a:schemeClr val="bg2"/>
                </a:solidFill>
                <a:latin typeface="TIMES" charset="0"/>
                <a:cs typeface="Times New Roman" pitchFamily="18" charset="0"/>
              </a:rPr>
              <a:t>-Norm in der Menge C</a:t>
            </a:r>
            <a:r>
              <a:rPr lang="de-DE" baseline="30000">
                <a:solidFill>
                  <a:schemeClr val="bg2"/>
                </a:solidFill>
                <a:latin typeface="TIMES" charset="0"/>
                <a:cs typeface="Times New Roman" pitchFamily="18" charset="0"/>
              </a:rPr>
              <a:t>n</a:t>
            </a:r>
            <a:r>
              <a:rPr lang="de-DE">
                <a:solidFill>
                  <a:schemeClr val="bg2"/>
                </a:solidFill>
                <a:latin typeface="TIMES" charset="0"/>
                <a:cs typeface="Times New Roman" pitchFamily="18" charset="0"/>
              </a:rPr>
              <a:t> aller stetigen Funktionen und </a:t>
            </a:r>
            <a:r>
              <a:rPr lang="de-DE">
                <a:solidFill>
                  <a:schemeClr val="bg2"/>
                </a:solidFill>
                <a:cs typeface="Times New Roman" pitchFamily="18" charset="0"/>
                <a:sym typeface="Symbol" pitchFamily="18" charset="2"/>
              </a:rPr>
              <a:t></a:t>
            </a:r>
            <a:r>
              <a:rPr lang="de-DE" baseline="-30000">
                <a:solidFill>
                  <a:schemeClr val="bg2"/>
                </a:solidFill>
                <a:latin typeface="TIMES" charset="0"/>
                <a:cs typeface="Times New Roman" pitchFamily="18" charset="0"/>
              </a:rPr>
              <a:t>p</a:t>
            </a:r>
            <a:r>
              <a:rPr lang="de-DE" i="1">
                <a:solidFill>
                  <a:schemeClr val="bg2"/>
                </a:solidFill>
                <a:latin typeface="TIMES" charset="0"/>
                <a:cs typeface="Times New Roman" pitchFamily="18" charset="0"/>
              </a:rPr>
              <a:t>-dicht </a:t>
            </a:r>
            <a:r>
              <a:rPr lang="de-DE">
                <a:solidFill>
                  <a:schemeClr val="bg2"/>
                </a:solidFill>
                <a:latin typeface="TIMES" charset="0"/>
                <a:cs typeface="Times New Roman" pitchFamily="18" charset="0"/>
              </a:rPr>
              <a:t>in der Menge der Borel meßbaren Funktionen)</a:t>
            </a:r>
            <a:r>
              <a:rPr lang="de-DE">
                <a:solidFill>
                  <a:srgbClr val="000000"/>
                </a:solidFill>
                <a:latin typeface="TIMES" charset="0"/>
                <a:cs typeface="Times New Roman" pitchFamily="18" charset="0"/>
              </a:rPr>
              <a:t> durch eine Sigma-Funktion F(x) approximiert werden</a:t>
            </a:r>
            <a:r>
              <a:rPr lang="de-DE" sz="2400" b="1"/>
              <a:t> </a:t>
            </a:r>
          </a:p>
        </p:txBody>
      </p:sp>
      <p:sp>
        <p:nvSpPr>
          <p:cNvPr id="219141" name="Text Box 5"/>
          <p:cNvSpPr txBox="1">
            <a:spLocks noChangeArrowheads="1"/>
          </p:cNvSpPr>
          <p:nvPr/>
        </p:nvSpPr>
        <p:spPr bwMode="auto">
          <a:xfrm>
            <a:off x="773113" y="5932488"/>
            <a:ext cx="791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Anmerkung</a:t>
            </a:r>
            <a:r>
              <a:rPr lang="de-DE"/>
              <a:t>: Gilt auch für S = stetig, begrenzt, nicht-konstant (RBF)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r>
              <a:rPr lang="de-DE" smtClean="0"/>
              <a:t>Fähigkeiten der Multilayer-Netzwerke</a:t>
            </a:r>
            <a:endParaRPr lang="en-US" smtClean="0"/>
          </a:p>
        </p:txBody>
      </p:sp>
      <p:sp>
        <p:nvSpPr>
          <p:cNvPr id="57349" name="Rectangle 3"/>
          <p:cNvSpPr>
            <a:spLocks noGrp="1" noChangeArrowheads="1"/>
          </p:cNvSpPr>
          <p:nvPr>
            <p:ph type="body" idx="1"/>
          </p:nvPr>
        </p:nvSpPr>
        <p:spPr>
          <a:xfrm>
            <a:off x="1119188" y="1268413"/>
            <a:ext cx="6869112" cy="5184775"/>
          </a:xfrm>
        </p:spPr>
        <p:txBody>
          <a:bodyPr/>
          <a:lstStyle/>
          <a:p>
            <a:pPr marL="177800" indent="-177800">
              <a:buFontTx/>
              <a:buNone/>
            </a:pPr>
            <a:r>
              <a:rPr lang="en-US" sz="2800" smtClean="0"/>
              <a:t>Frage</a:t>
            </a:r>
            <a:r>
              <a:rPr lang="en-US" smtClean="0"/>
              <a:t>:</a:t>
            </a:r>
          </a:p>
          <a:p>
            <a:pPr marL="177800" indent="-177800">
              <a:buFontTx/>
              <a:buNone/>
            </a:pPr>
            <a:r>
              <a:rPr lang="en-US" smtClean="0"/>
              <a:t>Wieviel Schichten</a:t>
            </a:r>
            <a:r>
              <a:rPr lang="en-US" b="0" smtClean="0"/>
              <a:t> muss ein Netzwerk mindestens haben, um eine beliebige Funktion beliebig gut zu approximieren?</a:t>
            </a:r>
          </a:p>
          <a:p>
            <a:pPr marL="177800" indent="-177800">
              <a:buFontTx/>
              <a:buNone/>
            </a:pPr>
            <a:endParaRPr lang="en-US" b="0" smtClean="0"/>
          </a:p>
          <a:p>
            <a:pPr marL="177800" indent="-177800">
              <a:buFontTx/>
              <a:buNone/>
            </a:pPr>
            <a:r>
              <a:rPr lang="en-US" smtClean="0"/>
              <a:t>? Antworten:</a:t>
            </a:r>
          </a:p>
          <a:p>
            <a:pPr marL="177800" indent="-177800">
              <a:buFontTx/>
              <a:buBlip>
                <a:blip r:embed="rId2"/>
              </a:buBlip>
            </a:pPr>
            <a:r>
              <a:rPr lang="en-US" smtClean="0"/>
              <a:t> </a:t>
            </a:r>
            <a:r>
              <a:rPr lang="en-US" b="0" smtClean="0"/>
              <a:t>eine</a:t>
            </a:r>
          </a:p>
          <a:p>
            <a:pPr marL="177800" indent="-177800">
              <a:buFontTx/>
              <a:buBlip>
                <a:blip r:embed="rId2"/>
              </a:buBlip>
            </a:pPr>
            <a:r>
              <a:rPr lang="en-US" b="0" smtClean="0"/>
              <a:t> zwei</a:t>
            </a:r>
          </a:p>
          <a:p>
            <a:pPr marL="177800" indent="-177800">
              <a:buFontTx/>
              <a:buBlip>
                <a:blip r:embed="rId2"/>
              </a:buBlip>
            </a:pPr>
            <a:r>
              <a:rPr lang="en-US" b="0" smtClean="0"/>
              <a:t> drei</a:t>
            </a:r>
          </a:p>
          <a:p>
            <a:pPr marL="177800" indent="-177800">
              <a:buFontTx/>
              <a:buBlip>
                <a:blip r:embed="rId2"/>
              </a:buBlip>
            </a:pPr>
            <a:r>
              <a:rPr lang="en-US" b="0" smtClean="0"/>
              <a:t> unendlich viele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2"/>
          <p:cNvSpPr>
            <a:spLocks noGrp="1" noChangeArrowheads="1"/>
          </p:cNvSpPr>
          <p:nvPr>
            <p:ph type="body" idx="1"/>
          </p:nvPr>
        </p:nvSpPr>
        <p:spPr>
          <a:xfrm>
            <a:off x="609600" y="1238250"/>
            <a:ext cx="8054975" cy="3257550"/>
          </a:xfrm>
        </p:spPr>
        <p:txBody>
          <a:bodyPr/>
          <a:lstStyle/>
          <a:p>
            <a:pPr>
              <a:buFontTx/>
              <a:buNone/>
            </a:pPr>
            <a:r>
              <a:rPr lang="de-DE" sz="2800" smtClean="0"/>
              <a:t>Fähigkeiten von Mehrschicht-Netzen</a:t>
            </a:r>
          </a:p>
          <a:p>
            <a:pPr>
              <a:buFontTx/>
              <a:buNone/>
            </a:pPr>
            <a:endParaRPr lang="de-DE" sz="2800" smtClean="0"/>
          </a:p>
          <a:p>
            <a:pPr>
              <a:buFontTx/>
              <a:buNone/>
            </a:pPr>
            <a:endParaRPr lang="de-DE" sz="2000" smtClean="0"/>
          </a:p>
          <a:p>
            <a:pPr>
              <a:buFontTx/>
              <a:buNone/>
            </a:pPr>
            <a:endParaRPr lang="de-DE" sz="2000" smtClean="0"/>
          </a:p>
          <a:p>
            <a:pPr>
              <a:buFontTx/>
              <a:buNone/>
            </a:pPr>
            <a:endParaRPr lang="de-DE" sz="2000" smtClean="0"/>
          </a:p>
          <a:p>
            <a:pPr>
              <a:buFontTx/>
              <a:buNone/>
            </a:pPr>
            <a:endParaRPr lang="de-DE" sz="2000" smtClean="0"/>
          </a:p>
          <a:p>
            <a:pPr>
              <a:lnSpc>
                <a:spcPct val="140000"/>
              </a:lnSpc>
              <a:buFontTx/>
              <a:buNone/>
            </a:pPr>
            <a:r>
              <a:rPr lang="de-DE" sz="2000" smtClean="0"/>
              <a:t>	</a:t>
            </a:r>
            <a:r>
              <a:rPr lang="de-DE" sz="1600" smtClean="0"/>
              <a:t>		        nicht-linear	   	      linear</a:t>
            </a:r>
          </a:p>
        </p:txBody>
      </p:sp>
      <p:sp>
        <p:nvSpPr>
          <p:cNvPr id="58373" name="Rectangle 3"/>
          <p:cNvSpPr>
            <a:spLocks noGrp="1" noChangeArrowheads="1"/>
          </p:cNvSpPr>
          <p:nvPr>
            <p:ph type="title"/>
          </p:nvPr>
        </p:nvSpPr>
        <p:spPr/>
        <p:txBody>
          <a:bodyPr/>
          <a:lstStyle/>
          <a:p>
            <a:r>
              <a:rPr lang="de-DE" smtClean="0"/>
              <a:t>Mehrschichten-Netze</a:t>
            </a:r>
          </a:p>
        </p:txBody>
      </p:sp>
      <p:grpSp>
        <p:nvGrpSpPr>
          <p:cNvPr id="58374" name="Group 4"/>
          <p:cNvGrpSpPr>
            <a:grpSpLocks/>
          </p:cNvGrpSpPr>
          <p:nvPr/>
        </p:nvGrpSpPr>
        <p:grpSpPr bwMode="auto">
          <a:xfrm>
            <a:off x="1643063" y="1881188"/>
            <a:ext cx="5654675" cy="2532062"/>
            <a:chOff x="1037" y="1181"/>
            <a:chExt cx="3562" cy="1595"/>
          </a:xfrm>
        </p:grpSpPr>
        <p:sp>
          <p:nvSpPr>
            <p:cNvPr id="58379" name="Rectangle 5"/>
            <p:cNvSpPr>
              <a:spLocks noChangeArrowheads="1"/>
            </p:cNvSpPr>
            <p:nvPr/>
          </p:nvSpPr>
          <p:spPr bwMode="auto">
            <a:xfrm>
              <a:off x="2076" y="2545"/>
              <a:ext cx="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endParaRPr lang="de-DE" sz="2400">
                <a:latin typeface="Times New Roman" pitchFamily="18" charset="0"/>
              </a:endParaRPr>
            </a:p>
          </p:txBody>
        </p:sp>
        <p:sp>
          <p:nvSpPr>
            <p:cNvPr id="58380" name="Rectangle 6"/>
            <p:cNvSpPr>
              <a:spLocks noChangeArrowheads="1"/>
            </p:cNvSpPr>
            <p:nvPr/>
          </p:nvSpPr>
          <p:spPr bwMode="auto">
            <a:xfrm>
              <a:off x="2137" y="2527"/>
              <a:ext cx="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endParaRPr lang="de-DE" sz="2400">
                <a:latin typeface="Times New Roman" pitchFamily="18" charset="0"/>
              </a:endParaRPr>
            </a:p>
          </p:txBody>
        </p:sp>
        <p:sp>
          <p:nvSpPr>
            <p:cNvPr id="58381" name="Rectangle 7"/>
            <p:cNvSpPr>
              <a:spLocks noChangeArrowheads="1"/>
            </p:cNvSpPr>
            <p:nvPr/>
          </p:nvSpPr>
          <p:spPr bwMode="auto">
            <a:xfrm>
              <a:off x="2188" y="2545"/>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i="1">
                  <a:solidFill>
                    <a:srgbClr val="000000"/>
                  </a:solidFill>
                  <a:latin typeface="Times New Roman" pitchFamily="18" charset="0"/>
                </a:rPr>
                <a:t> </a:t>
              </a:r>
              <a:endParaRPr lang="de-DE" sz="2400">
                <a:latin typeface="Times New Roman" pitchFamily="18" charset="0"/>
              </a:endParaRPr>
            </a:p>
          </p:txBody>
        </p:sp>
        <p:sp>
          <p:nvSpPr>
            <p:cNvPr id="58382" name="Rectangle 8"/>
            <p:cNvSpPr>
              <a:spLocks noChangeArrowheads="1"/>
            </p:cNvSpPr>
            <p:nvPr/>
          </p:nvSpPr>
          <p:spPr bwMode="auto">
            <a:xfrm>
              <a:off x="2218" y="2545"/>
              <a:ext cx="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endParaRPr lang="de-DE" sz="2400">
                <a:latin typeface="Times New Roman" pitchFamily="18" charset="0"/>
              </a:endParaRPr>
            </a:p>
          </p:txBody>
        </p:sp>
        <p:grpSp>
          <p:nvGrpSpPr>
            <p:cNvPr id="58383" name="Group 9"/>
            <p:cNvGrpSpPr>
              <a:grpSpLocks/>
            </p:cNvGrpSpPr>
            <p:nvPr/>
          </p:nvGrpSpPr>
          <p:grpSpPr bwMode="auto">
            <a:xfrm>
              <a:off x="3075" y="2532"/>
              <a:ext cx="723" cy="244"/>
              <a:chOff x="2604" y="2448"/>
              <a:chExt cx="708" cy="232"/>
            </a:xfrm>
          </p:grpSpPr>
          <p:sp>
            <p:nvSpPr>
              <p:cNvPr id="58652" name="Rectangle 10"/>
              <p:cNvSpPr>
                <a:spLocks noChangeArrowheads="1"/>
              </p:cNvSpPr>
              <p:nvPr/>
            </p:nvSpPr>
            <p:spPr bwMode="auto">
              <a:xfrm>
                <a:off x="2604" y="2461"/>
                <a:ext cx="70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0"/>
                  </a:spcBef>
                </a:pPr>
                <a:endParaRPr lang="de-DE" sz="2400">
                  <a:latin typeface="Times New Roman" pitchFamily="18" charset="0"/>
                </a:endParaRPr>
              </a:p>
            </p:txBody>
          </p:sp>
          <p:sp>
            <p:nvSpPr>
              <p:cNvPr id="58653" name="Rectangle 11"/>
              <p:cNvSpPr>
                <a:spLocks noChangeArrowheads="1"/>
              </p:cNvSpPr>
              <p:nvPr/>
            </p:nvSpPr>
            <p:spPr bwMode="auto">
              <a:xfrm>
                <a:off x="3216" y="2448"/>
                <a:ext cx="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endParaRPr lang="de-DE" sz="2400">
                  <a:latin typeface="Times New Roman" pitchFamily="18" charset="0"/>
                </a:endParaRPr>
              </a:p>
            </p:txBody>
          </p:sp>
          <p:sp>
            <p:nvSpPr>
              <p:cNvPr id="58654" name="Rectangle 12"/>
              <p:cNvSpPr>
                <a:spLocks noChangeArrowheads="1"/>
              </p:cNvSpPr>
              <p:nvPr/>
            </p:nvSpPr>
            <p:spPr bwMode="auto">
              <a:xfrm>
                <a:off x="3312" y="2448"/>
                <a:ext cx="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endParaRPr lang="de-DE" sz="2400">
                  <a:latin typeface="Times New Roman" pitchFamily="18" charset="0"/>
                </a:endParaRPr>
              </a:p>
            </p:txBody>
          </p:sp>
        </p:grpSp>
        <p:grpSp>
          <p:nvGrpSpPr>
            <p:cNvPr id="58384" name="Group 13"/>
            <p:cNvGrpSpPr>
              <a:grpSpLocks/>
            </p:cNvGrpSpPr>
            <p:nvPr/>
          </p:nvGrpSpPr>
          <p:grpSpPr bwMode="auto">
            <a:xfrm>
              <a:off x="3271" y="1217"/>
              <a:ext cx="939" cy="1301"/>
              <a:chOff x="3029" y="1204"/>
              <a:chExt cx="920" cy="1235"/>
            </a:xfrm>
          </p:grpSpPr>
          <p:sp>
            <p:nvSpPr>
              <p:cNvPr id="58559" name="Rectangle 14"/>
              <p:cNvSpPr>
                <a:spLocks noChangeArrowheads="1"/>
              </p:cNvSpPr>
              <p:nvPr/>
            </p:nvSpPr>
            <p:spPr bwMode="auto">
              <a:xfrm>
                <a:off x="3033" y="1208"/>
                <a:ext cx="912" cy="1226"/>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60" name="Freeform 15"/>
              <p:cNvSpPr>
                <a:spLocks/>
              </p:cNvSpPr>
              <p:nvPr/>
            </p:nvSpPr>
            <p:spPr bwMode="auto">
              <a:xfrm>
                <a:off x="3029" y="1204"/>
                <a:ext cx="24" cy="38"/>
              </a:xfrm>
              <a:custGeom>
                <a:avLst/>
                <a:gdLst>
                  <a:gd name="T0" fmla="*/ 8 w 24"/>
                  <a:gd name="T1" fmla="*/ 4 h 38"/>
                  <a:gd name="T2" fmla="*/ 4 w 24"/>
                  <a:gd name="T3" fmla="*/ 4 h 38"/>
                  <a:gd name="T4" fmla="*/ 4 w 24"/>
                  <a:gd name="T5" fmla="*/ 8 h 38"/>
                  <a:gd name="T6" fmla="*/ 24 w 24"/>
                  <a:gd name="T7" fmla="*/ 8 h 38"/>
                  <a:gd name="T8" fmla="*/ 24 w 24"/>
                  <a:gd name="T9" fmla="*/ 0 h 38"/>
                  <a:gd name="T10" fmla="*/ 4 w 24"/>
                  <a:gd name="T11" fmla="*/ 0 h 38"/>
                  <a:gd name="T12" fmla="*/ 0 w 24"/>
                  <a:gd name="T13" fmla="*/ 0 h 38"/>
                  <a:gd name="T14" fmla="*/ 0 w 24"/>
                  <a:gd name="T15" fmla="*/ 4 h 38"/>
                  <a:gd name="T16" fmla="*/ 0 w 24"/>
                  <a:gd name="T17" fmla="*/ 38 h 38"/>
                  <a:gd name="T18" fmla="*/ 8 w 24"/>
                  <a:gd name="T19" fmla="*/ 38 h 38"/>
                  <a:gd name="T20" fmla="*/ 8 w 24"/>
                  <a:gd name="T21" fmla="*/ 4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8"/>
                  <a:gd name="T35" fmla="*/ 24 w 2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8">
                    <a:moveTo>
                      <a:pt x="8" y="4"/>
                    </a:moveTo>
                    <a:lnTo>
                      <a:pt x="4" y="4"/>
                    </a:lnTo>
                    <a:lnTo>
                      <a:pt x="4" y="8"/>
                    </a:lnTo>
                    <a:lnTo>
                      <a:pt x="24" y="8"/>
                    </a:lnTo>
                    <a:lnTo>
                      <a:pt x="24" y="0"/>
                    </a:lnTo>
                    <a:lnTo>
                      <a:pt x="4" y="0"/>
                    </a:lnTo>
                    <a:lnTo>
                      <a:pt x="0" y="0"/>
                    </a:lnTo>
                    <a:lnTo>
                      <a:pt x="0" y="4"/>
                    </a:lnTo>
                    <a:lnTo>
                      <a:pt x="0" y="38"/>
                    </a:lnTo>
                    <a:lnTo>
                      <a:pt x="8" y="38"/>
                    </a:lnTo>
                    <a:lnTo>
                      <a:pt x="8" y="4"/>
                    </a:lnTo>
                    <a:close/>
                  </a:path>
                </a:pathLst>
              </a:custGeom>
              <a:solidFill>
                <a:srgbClr val="FFFFCC"/>
              </a:solidFill>
              <a:ln w="9525">
                <a:solidFill>
                  <a:schemeClr val="tx1"/>
                </a:solidFill>
                <a:prstDash val="dashDot"/>
                <a:round/>
                <a:headEnd/>
                <a:tailEnd/>
              </a:ln>
            </p:spPr>
            <p:txBody>
              <a:bodyPr/>
              <a:lstStyle/>
              <a:p>
                <a:endParaRPr lang="de-DE"/>
              </a:p>
            </p:txBody>
          </p:sp>
          <p:sp>
            <p:nvSpPr>
              <p:cNvPr id="58561" name="Rectangle 16"/>
              <p:cNvSpPr>
                <a:spLocks noChangeArrowheads="1"/>
              </p:cNvSpPr>
              <p:nvPr/>
            </p:nvSpPr>
            <p:spPr bwMode="auto">
              <a:xfrm>
                <a:off x="3029" y="126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62" name="Rectangle 17"/>
              <p:cNvSpPr>
                <a:spLocks noChangeArrowheads="1"/>
              </p:cNvSpPr>
              <p:nvPr/>
            </p:nvSpPr>
            <p:spPr bwMode="auto">
              <a:xfrm>
                <a:off x="3029" y="1301"/>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63" name="Rectangle 18"/>
              <p:cNvSpPr>
                <a:spLocks noChangeArrowheads="1"/>
              </p:cNvSpPr>
              <p:nvPr/>
            </p:nvSpPr>
            <p:spPr bwMode="auto">
              <a:xfrm>
                <a:off x="3029" y="1359"/>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64" name="Rectangle 19"/>
              <p:cNvSpPr>
                <a:spLocks noChangeArrowheads="1"/>
              </p:cNvSpPr>
              <p:nvPr/>
            </p:nvSpPr>
            <p:spPr bwMode="auto">
              <a:xfrm>
                <a:off x="3029" y="1393"/>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65" name="Rectangle 20"/>
              <p:cNvSpPr>
                <a:spLocks noChangeArrowheads="1"/>
              </p:cNvSpPr>
              <p:nvPr/>
            </p:nvSpPr>
            <p:spPr bwMode="auto">
              <a:xfrm>
                <a:off x="3029" y="1452"/>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66" name="Rectangle 21"/>
              <p:cNvSpPr>
                <a:spLocks noChangeArrowheads="1"/>
              </p:cNvSpPr>
              <p:nvPr/>
            </p:nvSpPr>
            <p:spPr bwMode="auto">
              <a:xfrm>
                <a:off x="3029" y="1486"/>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67" name="Rectangle 22"/>
              <p:cNvSpPr>
                <a:spLocks noChangeArrowheads="1"/>
              </p:cNvSpPr>
              <p:nvPr/>
            </p:nvSpPr>
            <p:spPr bwMode="auto">
              <a:xfrm>
                <a:off x="3029" y="1544"/>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68" name="Rectangle 23"/>
              <p:cNvSpPr>
                <a:spLocks noChangeArrowheads="1"/>
              </p:cNvSpPr>
              <p:nvPr/>
            </p:nvSpPr>
            <p:spPr bwMode="auto">
              <a:xfrm>
                <a:off x="3029" y="1578"/>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69" name="Rectangle 24"/>
              <p:cNvSpPr>
                <a:spLocks noChangeArrowheads="1"/>
              </p:cNvSpPr>
              <p:nvPr/>
            </p:nvSpPr>
            <p:spPr bwMode="auto">
              <a:xfrm>
                <a:off x="3029" y="163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0" name="Rectangle 25"/>
              <p:cNvSpPr>
                <a:spLocks noChangeArrowheads="1"/>
              </p:cNvSpPr>
              <p:nvPr/>
            </p:nvSpPr>
            <p:spPr bwMode="auto">
              <a:xfrm>
                <a:off x="3029" y="1671"/>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1" name="Rectangle 26"/>
              <p:cNvSpPr>
                <a:spLocks noChangeArrowheads="1"/>
              </p:cNvSpPr>
              <p:nvPr/>
            </p:nvSpPr>
            <p:spPr bwMode="auto">
              <a:xfrm>
                <a:off x="3029" y="1729"/>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2" name="Rectangle 27"/>
              <p:cNvSpPr>
                <a:spLocks noChangeArrowheads="1"/>
              </p:cNvSpPr>
              <p:nvPr/>
            </p:nvSpPr>
            <p:spPr bwMode="auto">
              <a:xfrm>
                <a:off x="3029" y="1763"/>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3" name="Rectangle 28"/>
              <p:cNvSpPr>
                <a:spLocks noChangeArrowheads="1"/>
              </p:cNvSpPr>
              <p:nvPr/>
            </p:nvSpPr>
            <p:spPr bwMode="auto">
              <a:xfrm>
                <a:off x="3029" y="1822"/>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4" name="Rectangle 29"/>
              <p:cNvSpPr>
                <a:spLocks noChangeArrowheads="1"/>
              </p:cNvSpPr>
              <p:nvPr/>
            </p:nvSpPr>
            <p:spPr bwMode="auto">
              <a:xfrm>
                <a:off x="3029" y="1856"/>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5" name="Rectangle 30"/>
              <p:cNvSpPr>
                <a:spLocks noChangeArrowheads="1"/>
              </p:cNvSpPr>
              <p:nvPr/>
            </p:nvSpPr>
            <p:spPr bwMode="auto">
              <a:xfrm>
                <a:off x="3029" y="1914"/>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6" name="Rectangle 31"/>
              <p:cNvSpPr>
                <a:spLocks noChangeArrowheads="1"/>
              </p:cNvSpPr>
              <p:nvPr/>
            </p:nvSpPr>
            <p:spPr bwMode="auto">
              <a:xfrm>
                <a:off x="3029" y="1948"/>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7" name="Rectangle 32"/>
              <p:cNvSpPr>
                <a:spLocks noChangeArrowheads="1"/>
              </p:cNvSpPr>
              <p:nvPr/>
            </p:nvSpPr>
            <p:spPr bwMode="auto">
              <a:xfrm>
                <a:off x="3029" y="200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8" name="Rectangle 33"/>
              <p:cNvSpPr>
                <a:spLocks noChangeArrowheads="1"/>
              </p:cNvSpPr>
              <p:nvPr/>
            </p:nvSpPr>
            <p:spPr bwMode="auto">
              <a:xfrm>
                <a:off x="3029" y="2041"/>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79" name="Rectangle 34"/>
              <p:cNvSpPr>
                <a:spLocks noChangeArrowheads="1"/>
              </p:cNvSpPr>
              <p:nvPr/>
            </p:nvSpPr>
            <p:spPr bwMode="auto">
              <a:xfrm>
                <a:off x="3029" y="2099"/>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80" name="Rectangle 35"/>
              <p:cNvSpPr>
                <a:spLocks noChangeArrowheads="1"/>
              </p:cNvSpPr>
              <p:nvPr/>
            </p:nvSpPr>
            <p:spPr bwMode="auto">
              <a:xfrm>
                <a:off x="3029" y="2133"/>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81" name="Rectangle 36"/>
              <p:cNvSpPr>
                <a:spLocks noChangeArrowheads="1"/>
              </p:cNvSpPr>
              <p:nvPr/>
            </p:nvSpPr>
            <p:spPr bwMode="auto">
              <a:xfrm>
                <a:off x="3029" y="2192"/>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82" name="Rectangle 37"/>
              <p:cNvSpPr>
                <a:spLocks noChangeArrowheads="1"/>
              </p:cNvSpPr>
              <p:nvPr/>
            </p:nvSpPr>
            <p:spPr bwMode="auto">
              <a:xfrm>
                <a:off x="3029" y="2226"/>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83" name="Rectangle 38"/>
              <p:cNvSpPr>
                <a:spLocks noChangeArrowheads="1"/>
              </p:cNvSpPr>
              <p:nvPr/>
            </p:nvSpPr>
            <p:spPr bwMode="auto">
              <a:xfrm>
                <a:off x="3029" y="2284"/>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84" name="Rectangle 39"/>
              <p:cNvSpPr>
                <a:spLocks noChangeArrowheads="1"/>
              </p:cNvSpPr>
              <p:nvPr/>
            </p:nvSpPr>
            <p:spPr bwMode="auto">
              <a:xfrm>
                <a:off x="3029" y="2318"/>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85" name="Rectangle 40"/>
              <p:cNvSpPr>
                <a:spLocks noChangeArrowheads="1"/>
              </p:cNvSpPr>
              <p:nvPr/>
            </p:nvSpPr>
            <p:spPr bwMode="auto">
              <a:xfrm>
                <a:off x="3029" y="237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86" name="Freeform 41"/>
              <p:cNvSpPr>
                <a:spLocks/>
              </p:cNvSpPr>
              <p:nvPr/>
            </p:nvSpPr>
            <p:spPr bwMode="auto">
              <a:xfrm>
                <a:off x="3029" y="2411"/>
                <a:ext cx="14" cy="28"/>
              </a:xfrm>
              <a:custGeom>
                <a:avLst/>
                <a:gdLst>
                  <a:gd name="T0" fmla="*/ 8 w 14"/>
                  <a:gd name="T1" fmla="*/ 0 h 28"/>
                  <a:gd name="T2" fmla="*/ 0 w 14"/>
                  <a:gd name="T3" fmla="*/ 0 h 28"/>
                  <a:gd name="T4" fmla="*/ 0 w 14"/>
                  <a:gd name="T5" fmla="*/ 23 h 28"/>
                  <a:gd name="T6" fmla="*/ 0 w 14"/>
                  <a:gd name="T7" fmla="*/ 28 h 28"/>
                  <a:gd name="T8" fmla="*/ 4 w 14"/>
                  <a:gd name="T9" fmla="*/ 28 h 28"/>
                  <a:gd name="T10" fmla="*/ 14 w 14"/>
                  <a:gd name="T11" fmla="*/ 28 h 28"/>
                  <a:gd name="T12" fmla="*/ 14 w 14"/>
                  <a:gd name="T13" fmla="*/ 19 h 28"/>
                  <a:gd name="T14" fmla="*/ 4 w 14"/>
                  <a:gd name="T15" fmla="*/ 19 h 28"/>
                  <a:gd name="T16" fmla="*/ 4 w 14"/>
                  <a:gd name="T17" fmla="*/ 23 h 28"/>
                  <a:gd name="T18" fmla="*/ 8 w 14"/>
                  <a:gd name="T19" fmla="*/ 23 h 28"/>
                  <a:gd name="T20" fmla="*/ 8 w 14"/>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8" y="0"/>
                    </a:moveTo>
                    <a:lnTo>
                      <a:pt x="0" y="0"/>
                    </a:lnTo>
                    <a:lnTo>
                      <a:pt x="0" y="23"/>
                    </a:lnTo>
                    <a:lnTo>
                      <a:pt x="0" y="28"/>
                    </a:lnTo>
                    <a:lnTo>
                      <a:pt x="4" y="28"/>
                    </a:lnTo>
                    <a:lnTo>
                      <a:pt x="14" y="28"/>
                    </a:lnTo>
                    <a:lnTo>
                      <a:pt x="14" y="19"/>
                    </a:lnTo>
                    <a:lnTo>
                      <a:pt x="4" y="19"/>
                    </a:lnTo>
                    <a:lnTo>
                      <a:pt x="4" y="23"/>
                    </a:lnTo>
                    <a:lnTo>
                      <a:pt x="8" y="23"/>
                    </a:lnTo>
                    <a:lnTo>
                      <a:pt x="8" y="0"/>
                    </a:lnTo>
                    <a:close/>
                  </a:path>
                </a:pathLst>
              </a:custGeom>
              <a:solidFill>
                <a:srgbClr val="FFFFCC"/>
              </a:solidFill>
              <a:ln w="9525">
                <a:solidFill>
                  <a:schemeClr val="tx1"/>
                </a:solidFill>
                <a:prstDash val="dashDot"/>
                <a:round/>
                <a:headEnd/>
                <a:tailEnd/>
              </a:ln>
            </p:spPr>
            <p:txBody>
              <a:bodyPr/>
              <a:lstStyle/>
              <a:p>
                <a:endParaRPr lang="de-DE"/>
              </a:p>
            </p:txBody>
          </p:sp>
          <p:sp>
            <p:nvSpPr>
              <p:cNvPr id="58587" name="Rectangle 42"/>
              <p:cNvSpPr>
                <a:spLocks noChangeArrowheads="1"/>
              </p:cNvSpPr>
              <p:nvPr/>
            </p:nvSpPr>
            <p:spPr bwMode="auto">
              <a:xfrm>
                <a:off x="3068" y="2430"/>
                <a:ext cx="9"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88" name="Rectangle 43"/>
              <p:cNvSpPr>
                <a:spLocks noChangeArrowheads="1"/>
              </p:cNvSpPr>
              <p:nvPr/>
            </p:nvSpPr>
            <p:spPr bwMode="auto">
              <a:xfrm>
                <a:off x="3102" y="2430"/>
                <a:ext cx="33"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89" name="Rectangle 44"/>
              <p:cNvSpPr>
                <a:spLocks noChangeArrowheads="1"/>
              </p:cNvSpPr>
              <p:nvPr/>
            </p:nvSpPr>
            <p:spPr bwMode="auto">
              <a:xfrm>
                <a:off x="3161" y="2430"/>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0" name="Rectangle 45"/>
              <p:cNvSpPr>
                <a:spLocks noChangeArrowheads="1"/>
              </p:cNvSpPr>
              <p:nvPr/>
            </p:nvSpPr>
            <p:spPr bwMode="auto">
              <a:xfrm>
                <a:off x="3194" y="2430"/>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1" name="Rectangle 46"/>
              <p:cNvSpPr>
                <a:spLocks noChangeArrowheads="1"/>
              </p:cNvSpPr>
              <p:nvPr/>
            </p:nvSpPr>
            <p:spPr bwMode="auto">
              <a:xfrm>
                <a:off x="3253" y="2430"/>
                <a:ext cx="9"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2" name="Rectangle 47"/>
              <p:cNvSpPr>
                <a:spLocks noChangeArrowheads="1"/>
              </p:cNvSpPr>
              <p:nvPr/>
            </p:nvSpPr>
            <p:spPr bwMode="auto">
              <a:xfrm>
                <a:off x="3287" y="2430"/>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3" name="Rectangle 48"/>
              <p:cNvSpPr>
                <a:spLocks noChangeArrowheads="1"/>
              </p:cNvSpPr>
              <p:nvPr/>
            </p:nvSpPr>
            <p:spPr bwMode="auto">
              <a:xfrm>
                <a:off x="3346" y="2430"/>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4" name="Rectangle 49"/>
              <p:cNvSpPr>
                <a:spLocks noChangeArrowheads="1"/>
              </p:cNvSpPr>
              <p:nvPr/>
            </p:nvSpPr>
            <p:spPr bwMode="auto">
              <a:xfrm>
                <a:off x="3380" y="2430"/>
                <a:ext cx="33"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5" name="Rectangle 50"/>
              <p:cNvSpPr>
                <a:spLocks noChangeArrowheads="1"/>
              </p:cNvSpPr>
              <p:nvPr/>
            </p:nvSpPr>
            <p:spPr bwMode="auto">
              <a:xfrm>
                <a:off x="3438" y="2430"/>
                <a:ext cx="9"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6" name="Rectangle 51"/>
              <p:cNvSpPr>
                <a:spLocks noChangeArrowheads="1"/>
              </p:cNvSpPr>
              <p:nvPr/>
            </p:nvSpPr>
            <p:spPr bwMode="auto">
              <a:xfrm>
                <a:off x="3472" y="2430"/>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7" name="Rectangle 52"/>
              <p:cNvSpPr>
                <a:spLocks noChangeArrowheads="1"/>
              </p:cNvSpPr>
              <p:nvPr/>
            </p:nvSpPr>
            <p:spPr bwMode="auto">
              <a:xfrm>
                <a:off x="3531" y="2430"/>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8" name="Rectangle 53"/>
              <p:cNvSpPr>
                <a:spLocks noChangeArrowheads="1"/>
              </p:cNvSpPr>
              <p:nvPr/>
            </p:nvSpPr>
            <p:spPr bwMode="auto">
              <a:xfrm>
                <a:off x="3565" y="2430"/>
                <a:ext cx="33"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99" name="Rectangle 54"/>
              <p:cNvSpPr>
                <a:spLocks noChangeArrowheads="1"/>
              </p:cNvSpPr>
              <p:nvPr/>
            </p:nvSpPr>
            <p:spPr bwMode="auto">
              <a:xfrm>
                <a:off x="3624" y="2430"/>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00" name="Rectangle 55"/>
              <p:cNvSpPr>
                <a:spLocks noChangeArrowheads="1"/>
              </p:cNvSpPr>
              <p:nvPr/>
            </p:nvSpPr>
            <p:spPr bwMode="auto">
              <a:xfrm>
                <a:off x="3657" y="2430"/>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01" name="Rectangle 56"/>
              <p:cNvSpPr>
                <a:spLocks noChangeArrowheads="1"/>
              </p:cNvSpPr>
              <p:nvPr/>
            </p:nvSpPr>
            <p:spPr bwMode="auto">
              <a:xfrm>
                <a:off x="3716" y="2430"/>
                <a:ext cx="9"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02" name="Rectangle 57"/>
              <p:cNvSpPr>
                <a:spLocks noChangeArrowheads="1"/>
              </p:cNvSpPr>
              <p:nvPr/>
            </p:nvSpPr>
            <p:spPr bwMode="auto">
              <a:xfrm>
                <a:off x="3750" y="2430"/>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03" name="Rectangle 58"/>
              <p:cNvSpPr>
                <a:spLocks noChangeArrowheads="1"/>
              </p:cNvSpPr>
              <p:nvPr/>
            </p:nvSpPr>
            <p:spPr bwMode="auto">
              <a:xfrm>
                <a:off x="3809" y="2430"/>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04" name="Rectangle 59"/>
              <p:cNvSpPr>
                <a:spLocks noChangeArrowheads="1"/>
              </p:cNvSpPr>
              <p:nvPr/>
            </p:nvSpPr>
            <p:spPr bwMode="auto">
              <a:xfrm>
                <a:off x="3842" y="2430"/>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05" name="Rectangle 60"/>
              <p:cNvSpPr>
                <a:spLocks noChangeArrowheads="1"/>
              </p:cNvSpPr>
              <p:nvPr/>
            </p:nvSpPr>
            <p:spPr bwMode="auto">
              <a:xfrm>
                <a:off x="3901" y="2430"/>
                <a:ext cx="9"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06" name="Freeform 61"/>
              <p:cNvSpPr>
                <a:spLocks/>
              </p:cNvSpPr>
              <p:nvPr/>
            </p:nvSpPr>
            <p:spPr bwMode="auto">
              <a:xfrm>
                <a:off x="3935" y="2411"/>
                <a:ext cx="14" cy="28"/>
              </a:xfrm>
              <a:custGeom>
                <a:avLst/>
                <a:gdLst>
                  <a:gd name="T0" fmla="*/ 0 w 14"/>
                  <a:gd name="T1" fmla="*/ 19 h 28"/>
                  <a:gd name="T2" fmla="*/ 0 w 14"/>
                  <a:gd name="T3" fmla="*/ 28 h 28"/>
                  <a:gd name="T4" fmla="*/ 10 w 14"/>
                  <a:gd name="T5" fmla="*/ 28 h 28"/>
                  <a:gd name="T6" fmla="*/ 14 w 14"/>
                  <a:gd name="T7" fmla="*/ 28 h 28"/>
                  <a:gd name="T8" fmla="*/ 14 w 14"/>
                  <a:gd name="T9" fmla="*/ 23 h 28"/>
                  <a:gd name="T10" fmla="*/ 14 w 14"/>
                  <a:gd name="T11" fmla="*/ 0 h 28"/>
                  <a:gd name="T12" fmla="*/ 6 w 14"/>
                  <a:gd name="T13" fmla="*/ 0 h 28"/>
                  <a:gd name="T14" fmla="*/ 6 w 14"/>
                  <a:gd name="T15" fmla="*/ 23 h 28"/>
                  <a:gd name="T16" fmla="*/ 10 w 14"/>
                  <a:gd name="T17" fmla="*/ 23 h 28"/>
                  <a:gd name="T18" fmla="*/ 10 w 14"/>
                  <a:gd name="T19" fmla="*/ 19 h 28"/>
                  <a:gd name="T20" fmla="*/ 0 w 14"/>
                  <a:gd name="T21" fmla="*/ 19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0" y="19"/>
                    </a:moveTo>
                    <a:lnTo>
                      <a:pt x="0" y="28"/>
                    </a:lnTo>
                    <a:lnTo>
                      <a:pt x="10" y="28"/>
                    </a:lnTo>
                    <a:lnTo>
                      <a:pt x="14" y="28"/>
                    </a:lnTo>
                    <a:lnTo>
                      <a:pt x="14" y="23"/>
                    </a:lnTo>
                    <a:lnTo>
                      <a:pt x="14" y="0"/>
                    </a:lnTo>
                    <a:lnTo>
                      <a:pt x="6" y="0"/>
                    </a:lnTo>
                    <a:lnTo>
                      <a:pt x="6" y="23"/>
                    </a:lnTo>
                    <a:lnTo>
                      <a:pt x="10" y="23"/>
                    </a:lnTo>
                    <a:lnTo>
                      <a:pt x="10" y="19"/>
                    </a:lnTo>
                    <a:lnTo>
                      <a:pt x="0" y="19"/>
                    </a:lnTo>
                    <a:close/>
                  </a:path>
                </a:pathLst>
              </a:custGeom>
              <a:solidFill>
                <a:srgbClr val="FFFFCC"/>
              </a:solidFill>
              <a:ln w="9525">
                <a:solidFill>
                  <a:schemeClr val="tx1"/>
                </a:solidFill>
                <a:prstDash val="dashDot"/>
                <a:round/>
                <a:headEnd/>
                <a:tailEnd/>
              </a:ln>
            </p:spPr>
            <p:txBody>
              <a:bodyPr/>
              <a:lstStyle/>
              <a:p>
                <a:endParaRPr lang="de-DE"/>
              </a:p>
            </p:txBody>
          </p:sp>
          <p:sp>
            <p:nvSpPr>
              <p:cNvPr id="58607" name="Rectangle 62"/>
              <p:cNvSpPr>
                <a:spLocks noChangeArrowheads="1"/>
              </p:cNvSpPr>
              <p:nvPr/>
            </p:nvSpPr>
            <p:spPr bwMode="auto">
              <a:xfrm>
                <a:off x="3941" y="237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08" name="Rectangle 63"/>
              <p:cNvSpPr>
                <a:spLocks noChangeArrowheads="1"/>
              </p:cNvSpPr>
              <p:nvPr/>
            </p:nvSpPr>
            <p:spPr bwMode="auto">
              <a:xfrm>
                <a:off x="3941" y="2318"/>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09" name="Rectangle 64"/>
              <p:cNvSpPr>
                <a:spLocks noChangeArrowheads="1"/>
              </p:cNvSpPr>
              <p:nvPr/>
            </p:nvSpPr>
            <p:spPr bwMode="auto">
              <a:xfrm>
                <a:off x="3941" y="2284"/>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0" name="Rectangle 65"/>
              <p:cNvSpPr>
                <a:spLocks noChangeArrowheads="1"/>
              </p:cNvSpPr>
              <p:nvPr/>
            </p:nvSpPr>
            <p:spPr bwMode="auto">
              <a:xfrm>
                <a:off x="3941" y="2226"/>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1" name="Rectangle 66"/>
              <p:cNvSpPr>
                <a:spLocks noChangeArrowheads="1"/>
              </p:cNvSpPr>
              <p:nvPr/>
            </p:nvSpPr>
            <p:spPr bwMode="auto">
              <a:xfrm>
                <a:off x="3941" y="2192"/>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2" name="Rectangle 67"/>
              <p:cNvSpPr>
                <a:spLocks noChangeArrowheads="1"/>
              </p:cNvSpPr>
              <p:nvPr/>
            </p:nvSpPr>
            <p:spPr bwMode="auto">
              <a:xfrm>
                <a:off x="3941" y="2133"/>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3" name="Rectangle 68"/>
              <p:cNvSpPr>
                <a:spLocks noChangeArrowheads="1"/>
              </p:cNvSpPr>
              <p:nvPr/>
            </p:nvSpPr>
            <p:spPr bwMode="auto">
              <a:xfrm>
                <a:off x="3941" y="2099"/>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4" name="Rectangle 69"/>
              <p:cNvSpPr>
                <a:spLocks noChangeArrowheads="1"/>
              </p:cNvSpPr>
              <p:nvPr/>
            </p:nvSpPr>
            <p:spPr bwMode="auto">
              <a:xfrm>
                <a:off x="3941" y="2041"/>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5" name="Rectangle 70"/>
              <p:cNvSpPr>
                <a:spLocks noChangeArrowheads="1"/>
              </p:cNvSpPr>
              <p:nvPr/>
            </p:nvSpPr>
            <p:spPr bwMode="auto">
              <a:xfrm>
                <a:off x="3941" y="200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6" name="Rectangle 71"/>
              <p:cNvSpPr>
                <a:spLocks noChangeArrowheads="1"/>
              </p:cNvSpPr>
              <p:nvPr/>
            </p:nvSpPr>
            <p:spPr bwMode="auto">
              <a:xfrm>
                <a:off x="3941" y="1948"/>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7" name="Rectangle 72"/>
              <p:cNvSpPr>
                <a:spLocks noChangeArrowheads="1"/>
              </p:cNvSpPr>
              <p:nvPr/>
            </p:nvSpPr>
            <p:spPr bwMode="auto">
              <a:xfrm>
                <a:off x="3941" y="1914"/>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8" name="Rectangle 73"/>
              <p:cNvSpPr>
                <a:spLocks noChangeArrowheads="1"/>
              </p:cNvSpPr>
              <p:nvPr/>
            </p:nvSpPr>
            <p:spPr bwMode="auto">
              <a:xfrm>
                <a:off x="3941" y="1856"/>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19" name="Rectangle 74"/>
              <p:cNvSpPr>
                <a:spLocks noChangeArrowheads="1"/>
              </p:cNvSpPr>
              <p:nvPr/>
            </p:nvSpPr>
            <p:spPr bwMode="auto">
              <a:xfrm>
                <a:off x="3941" y="1822"/>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0" name="Rectangle 75"/>
              <p:cNvSpPr>
                <a:spLocks noChangeArrowheads="1"/>
              </p:cNvSpPr>
              <p:nvPr/>
            </p:nvSpPr>
            <p:spPr bwMode="auto">
              <a:xfrm>
                <a:off x="3941" y="1763"/>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1" name="Rectangle 76"/>
              <p:cNvSpPr>
                <a:spLocks noChangeArrowheads="1"/>
              </p:cNvSpPr>
              <p:nvPr/>
            </p:nvSpPr>
            <p:spPr bwMode="auto">
              <a:xfrm>
                <a:off x="3941" y="1729"/>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2" name="Rectangle 77"/>
              <p:cNvSpPr>
                <a:spLocks noChangeArrowheads="1"/>
              </p:cNvSpPr>
              <p:nvPr/>
            </p:nvSpPr>
            <p:spPr bwMode="auto">
              <a:xfrm>
                <a:off x="3941" y="1671"/>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3" name="Rectangle 78"/>
              <p:cNvSpPr>
                <a:spLocks noChangeArrowheads="1"/>
              </p:cNvSpPr>
              <p:nvPr/>
            </p:nvSpPr>
            <p:spPr bwMode="auto">
              <a:xfrm>
                <a:off x="3941" y="163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4" name="Rectangle 79"/>
              <p:cNvSpPr>
                <a:spLocks noChangeArrowheads="1"/>
              </p:cNvSpPr>
              <p:nvPr/>
            </p:nvSpPr>
            <p:spPr bwMode="auto">
              <a:xfrm>
                <a:off x="3941" y="1578"/>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5" name="Rectangle 80"/>
              <p:cNvSpPr>
                <a:spLocks noChangeArrowheads="1"/>
              </p:cNvSpPr>
              <p:nvPr/>
            </p:nvSpPr>
            <p:spPr bwMode="auto">
              <a:xfrm>
                <a:off x="3941" y="1544"/>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6" name="Rectangle 81"/>
              <p:cNvSpPr>
                <a:spLocks noChangeArrowheads="1"/>
              </p:cNvSpPr>
              <p:nvPr/>
            </p:nvSpPr>
            <p:spPr bwMode="auto">
              <a:xfrm>
                <a:off x="3941" y="1486"/>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7" name="Rectangle 82"/>
              <p:cNvSpPr>
                <a:spLocks noChangeArrowheads="1"/>
              </p:cNvSpPr>
              <p:nvPr/>
            </p:nvSpPr>
            <p:spPr bwMode="auto">
              <a:xfrm>
                <a:off x="3941" y="1452"/>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8" name="Rectangle 83"/>
              <p:cNvSpPr>
                <a:spLocks noChangeArrowheads="1"/>
              </p:cNvSpPr>
              <p:nvPr/>
            </p:nvSpPr>
            <p:spPr bwMode="auto">
              <a:xfrm>
                <a:off x="3941" y="1393"/>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29" name="Rectangle 84"/>
              <p:cNvSpPr>
                <a:spLocks noChangeArrowheads="1"/>
              </p:cNvSpPr>
              <p:nvPr/>
            </p:nvSpPr>
            <p:spPr bwMode="auto">
              <a:xfrm>
                <a:off x="3941" y="1359"/>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0" name="Rectangle 85"/>
              <p:cNvSpPr>
                <a:spLocks noChangeArrowheads="1"/>
              </p:cNvSpPr>
              <p:nvPr/>
            </p:nvSpPr>
            <p:spPr bwMode="auto">
              <a:xfrm>
                <a:off x="3941" y="1301"/>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1" name="Rectangle 86"/>
              <p:cNvSpPr>
                <a:spLocks noChangeArrowheads="1"/>
              </p:cNvSpPr>
              <p:nvPr/>
            </p:nvSpPr>
            <p:spPr bwMode="auto">
              <a:xfrm>
                <a:off x="3941" y="126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2" name="Rectangle 87"/>
              <p:cNvSpPr>
                <a:spLocks noChangeArrowheads="1"/>
              </p:cNvSpPr>
              <p:nvPr/>
            </p:nvSpPr>
            <p:spPr bwMode="auto">
              <a:xfrm>
                <a:off x="3941" y="1208"/>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3" name="Rectangle 88"/>
              <p:cNvSpPr>
                <a:spLocks noChangeArrowheads="1"/>
              </p:cNvSpPr>
              <p:nvPr/>
            </p:nvSpPr>
            <p:spPr bwMode="auto">
              <a:xfrm>
                <a:off x="3911" y="1204"/>
                <a:ext cx="9"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4" name="Rectangle 89"/>
              <p:cNvSpPr>
                <a:spLocks noChangeArrowheads="1"/>
              </p:cNvSpPr>
              <p:nvPr/>
            </p:nvSpPr>
            <p:spPr bwMode="auto">
              <a:xfrm>
                <a:off x="3852" y="1204"/>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5" name="Rectangle 90"/>
              <p:cNvSpPr>
                <a:spLocks noChangeArrowheads="1"/>
              </p:cNvSpPr>
              <p:nvPr/>
            </p:nvSpPr>
            <p:spPr bwMode="auto">
              <a:xfrm>
                <a:off x="3819" y="1204"/>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6" name="Rectangle 91"/>
              <p:cNvSpPr>
                <a:spLocks noChangeArrowheads="1"/>
              </p:cNvSpPr>
              <p:nvPr/>
            </p:nvSpPr>
            <p:spPr bwMode="auto">
              <a:xfrm>
                <a:off x="3760" y="1204"/>
                <a:ext cx="33"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7" name="Rectangle 92"/>
              <p:cNvSpPr>
                <a:spLocks noChangeArrowheads="1"/>
              </p:cNvSpPr>
              <p:nvPr/>
            </p:nvSpPr>
            <p:spPr bwMode="auto">
              <a:xfrm>
                <a:off x="3726" y="1204"/>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8" name="Rectangle 93"/>
              <p:cNvSpPr>
                <a:spLocks noChangeArrowheads="1"/>
              </p:cNvSpPr>
              <p:nvPr/>
            </p:nvSpPr>
            <p:spPr bwMode="auto">
              <a:xfrm>
                <a:off x="3667" y="1204"/>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39" name="Rectangle 94"/>
              <p:cNvSpPr>
                <a:spLocks noChangeArrowheads="1"/>
              </p:cNvSpPr>
              <p:nvPr/>
            </p:nvSpPr>
            <p:spPr bwMode="auto">
              <a:xfrm>
                <a:off x="3633" y="1204"/>
                <a:ext cx="9"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0" name="Rectangle 95"/>
              <p:cNvSpPr>
                <a:spLocks noChangeArrowheads="1"/>
              </p:cNvSpPr>
              <p:nvPr/>
            </p:nvSpPr>
            <p:spPr bwMode="auto">
              <a:xfrm>
                <a:off x="3575" y="1204"/>
                <a:ext cx="33"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1" name="Rectangle 96"/>
              <p:cNvSpPr>
                <a:spLocks noChangeArrowheads="1"/>
              </p:cNvSpPr>
              <p:nvPr/>
            </p:nvSpPr>
            <p:spPr bwMode="auto">
              <a:xfrm>
                <a:off x="3541" y="1204"/>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2" name="Rectangle 97"/>
              <p:cNvSpPr>
                <a:spLocks noChangeArrowheads="1"/>
              </p:cNvSpPr>
              <p:nvPr/>
            </p:nvSpPr>
            <p:spPr bwMode="auto">
              <a:xfrm>
                <a:off x="3482" y="1204"/>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3" name="Rectangle 98"/>
              <p:cNvSpPr>
                <a:spLocks noChangeArrowheads="1"/>
              </p:cNvSpPr>
              <p:nvPr/>
            </p:nvSpPr>
            <p:spPr bwMode="auto">
              <a:xfrm>
                <a:off x="3448" y="1204"/>
                <a:ext cx="9"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4" name="Rectangle 99"/>
              <p:cNvSpPr>
                <a:spLocks noChangeArrowheads="1"/>
              </p:cNvSpPr>
              <p:nvPr/>
            </p:nvSpPr>
            <p:spPr bwMode="auto">
              <a:xfrm>
                <a:off x="3389" y="1204"/>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5" name="Rectangle 100"/>
              <p:cNvSpPr>
                <a:spLocks noChangeArrowheads="1"/>
              </p:cNvSpPr>
              <p:nvPr/>
            </p:nvSpPr>
            <p:spPr bwMode="auto">
              <a:xfrm>
                <a:off x="3356" y="1204"/>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6" name="Rectangle 101"/>
              <p:cNvSpPr>
                <a:spLocks noChangeArrowheads="1"/>
              </p:cNvSpPr>
              <p:nvPr/>
            </p:nvSpPr>
            <p:spPr bwMode="auto">
              <a:xfrm>
                <a:off x="3297" y="1204"/>
                <a:ext cx="33"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7" name="Rectangle 102"/>
              <p:cNvSpPr>
                <a:spLocks noChangeArrowheads="1"/>
              </p:cNvSpPr>
              <p:nvPr/>
            </p:nvSpPr>
            <p:spPr bwMode="auto">
              <a:xfrm>
                <a:off x="3263" y="1204"/>
                <a:ext cx="9"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8" name="Rectangle 103"/>
              <p:cNvSpPr>
                <a:spLocks noChangeArrowheads="1"/>
              </p:cNvSpPr>
              <p:nvPr/>
            </p:nvSpPr>
            <p:spPr bwMode="auto">
              <a:xfrm>
                <a:off x="3204" y="1204"/>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49" name="Rectangle 104"/>
              <p:cNvSpPr>
                <a:spLocks noChangeArrowheads="1"/>
              </p:cNvSpPr>
              <p:nvPr/>
            </p:nvSpPr>
            <p:spPr bwMode="auto">
              <a:xfrm>
                <a:off x="3171" y="1204"/>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50" name="Rectangle 105"/>
              <p:cNvSpPr>
                <a:spLocks noChangeArrowheads="1"/>
              </p:cNvSpPr>
              <p:nvPr/>
            </p:nvSpPr>
            <p:spPr bwMode="auto">
              <a:xfrm>
                <a:off x="3112" y="1204"/>
                <a:ext cx="33"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651" name="Rectangle 106"/>
              <p:cNvSpPr>
                <a:spLocks noChangeArrowheads="1"/>
              </p:cNvSpPr>
              <p:nvPr/>
            </p:nvSpPr>
            <p:spPr bwMode="auto">
              <a:xfrm>
                <a:off x="3078" y="1204"/>
                <a:ext cx="8" cy="8"/>
              </a:xfrm>
              <a:prstGeom prst="rect">
                <a:avLst/>
              </a:prstGeom>
              <a:solidFill>
                <a:srgbClr val="FFFFCC"/>
              </a:solidFill>
              <a:ln w="9525">
                <a:solidFill>
                  <a:schemeClr val="tx1"/>
                </a:solidFill>
                <a:prstDash val="dashDot"/>
                <a:miter lim="800000"/>
                <a:headEnd/>
                <a:tailEnd/>
              </a:ln>
            </p:spPr>
            <p:txBody>
              <a:bodyPr/>
              <a:lstStyle/>
              <a:p>
                <a:endParaRPr lang="de-DE"/>
              </a:p>
            </p:txBody>
          </p:sp>
        </p:grpSp>
        <p:grpSp>
          <p:nvGrpSpPr>
            <p:cNvPr id="58385" name="Group 107"/>
            <p:cNvGrpSpPr>
              <a:grpSpLocks/>
            </p:cNvGrpSpPr>
            <p:nvPr/>
          </p:nvGrpSpPr>
          <p:grpSpPr bwMode="auto">
            <a:xfrm>
              <a:off x="1737" y="1214"/>
              <a:ext cx="1033" cy="1301"/>
              <a:chOff x="1858" y="1197"/>
              <a:chExt cx="1011" cy="1235"/>
            </a:xfrm>
          </p:grpSpPr>
          <p:sp>
            <p:nvSpPr>
              <p:cNvPr id="58462" name="Rectangle 108"/>
              <p:cNvSpPr>
                <a:spLocks noChangeArrowheads="1"/>
              </p:cNvSpPr>
              <p:nvPr/>
            </p:nvSpPr>
            <p:spPr bwMode="auto">
              <a:xfrm>
                <a:off x="1862" y="1201"/>
                <a:ext cx="1003" cy="1226"/>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63" name="Freeform 109"/>
              <p:cNvSpPr>
                <a:spLocks/>
              </p:cNvSpPr>
              <p:nvPr/>
            </p:nvSpPr>
            <p:spPr bwMode="auto">
              <a:xfrm>
                <a:off x="1858" y="1197"/>
                <a:ext cx="21" cy="38"/>
              </a:xfrm>
              <a:custGeom>
                <a:avLst/>
                <a:gdLst>
                  <a:gd name="T0" fmla="*/ 8 w 21"/>
                  <a:gd name="T1" fmla="*/ 4 h 38"/>
                  <a:gd name="T2" fmla="*/ 4 w 21"/>
                  <a:gd name="T3" fmla="*/ 4 h 38"/>
                  <a:gd name="T4" fmla="*/ 4 w 21"/>
                  <a:gd name="T5" fmla="*/ 8 h 38"/>
                  <a:gd name="T6" fmla="*/ 21 w 21"/>
                  <a:gd name="T7" fmla="*/ 8 h 38"/>
                  <a:gd name="T8" fmla="*/ 21 w 21"/>
                  <a:gd name="T9" fmla="*/ 0 h 38"/>
                  <a:gd name="T10" fmla="*/ 4 w 21"/>
                  <a:gd name="T11" fmla="*/ 0 h 38"/>
                  <a:gd name="T12" fmla="*/ 0 w 21"/>
                  <a:gd name="T13" fmla="*/ 0 h 38"/>
                  <a:gd name="T14" fmla="*/ 0 w 21"/>
                  <a:gd name="T15" fmla="*/ 4 h 38"/>
                  <a:gd name="T16" fmla="*/ 0 w 21"/>
                  <a:gd name="T17" fmla="*/ 38 h 38"/>
                  <a:gd name="T18" fmla="*/ 8 w 21"/>
                  <a:gd name="T19" fmla="*/ 38 h 38"/>
                  <a:gd name="T20" fmla="*/ 8 w 21"/>
                  <a:gd name="T21" fmla="*/ 4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38"/>
                  <a:gd name="T35" fmla="*/ 21 w 2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38">
                    <a:moveTo>
                      <a:pt x="8" y="4"/>
                    </a:moveTo>
                    <a:lnTo>
                      <a:pt x="4" y="4"/>
                    </a:lnTo>
                    <a:lnTo>
                      <a:pt x="4" y="8"/>
                    </a:lnTo>
                    <a:lnTo>
                      <a:pt x="21" y="8"/>
                    </a:lnTo>
                    <a:lnTo>
                      <a:pt x="21" y="0"/>
                    </a:lnTo>
                    <a:lnTo>
                      <a:pt x="4" y="0"/>
                    </a:lnTo>
                    <a:lnTo>
                      <a:pt x="0" y="0"/>
                    </a:lnTo>
                    <a:lnTo>
                      <a:pt x="0" y="4"/>
                    </a:lnTo>
                    <a:lnTo>
                      <a:pt x="0" y="38"/>
                    </a:lnTo>
                    <a:lnTo>
                      <a:pt x="8" y="38"/>
                    </a:lnTo>
                    <a:lnTo>
                      <a:pt x="8" y="4"/>
                    </a:lnTo>
                    <a:close/>
                  </a:path>
                </a:pathLst>
              </a:custGeom>
              <a:solidFill>
                <a:srgbClr val="FFFFCC"/>
              </a:solidFill>
              <a:ln w="9525">
                <a:solidFill>
                  <a:schemeClr val="tx1"/>
                </a:solidFill>
                <a:prstDash val="dashDot"/>
                <a:round/>
                <a:headEnd/>
                <a:tailEnd/>
              </a:ln>
            </p:spPr>
            <p:txBody>
              <a:bodyPr/>
              <a:lstStyle/>
              <a:p>
                <a:endParaRPr lang="de-DE"/>
              </a:p>
            </p:txBody>
          </p:sp>
          <p:sp>
            <p:nvSpPr>
              <p:cNvPr id="58464" name="Rectangle 110"/>
              <p:cNvSpPr>
                <a:spLocks noChangeArrowheads="1"/>
              </p:cNvSpPr>
              <p:nvPr/>
            </p:nvSpPr>
            <p:spPr bwMode="auto">
              <a:xfrm>
                <a:off x="1858" y="1260"/>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65" name="Rectangle 111"/>
              <p:cNvSpPr>
                <a:spLocks noChangeArrowheads="1"/>
              </p:cNvSpPr>
              <p:nvPr/>
            </p:nvSpPr>
            <p:spPr bwMode="auto">
              <a:xfrm>
                <a:off x="1858" y="1294"/>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66" name="Rectangle 112"/>
              <p:cNvSpPr>
                <a:spLocks noChangeArrowheads="1"/>
              </p:cNvSpPr>
              <p:nvPr/>
            </p:nvSpPr>
            <p:spPr bwMode="auto">
              <a:xfrm>
                <a:off x="1858" y="1352"/>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67" name="Rectangle 113"/>
              <p:cNvSpPr>
                <a:spLocks noChangeArrowheads="1"/>
              </p:cNvSpPr>
              <p:nvPr/>
            </p:nvSpPr>
            <p:spPr bwMode="auto">
              <a:xfrm>
                <a:off x="1858" y="1386"/>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68" name="Rectangle 114"/>
              <p:cNvSpPr>
                <a:spLocks noChangeArrowheads="1"/>
              </p:cNvSpPr>
              <p:nvPr/>
            </p:nvSpPr>
            <p:spPr bwMode="auto">
              <a:xfrm>
                <a:off x="1858" y="1445"/>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69" name="Rectangle 115"/>
              <p:cNvSpPr>
                <a:spLocks noChangeArrowheads="1"/>
              </p:cNvSpPr>
              <p:nvPr/>
            </p:nvSpPr>
            <p:spPr bwMode="auto">
              <a:xfrm>
                <a:off x="1858" y="1479"/>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0" name="Rectangle 116"/>
              <p:cNvSpPr>
                <a:spLocks noChangeArrowheads="1"/>
              </p:cNvSpPr>
              <p:nvPr/>
            </p:nvSpPr>
            <p:spPr bwMode="auto">
              <a:xfrm>
                <a:off x="1858" y="1537"/>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1" name="Rectangle 117"/>
              <p:cNvSpPr>
                <a:spLocks noChangeArrowheads="1"/>
              </p:cNvSpPr>
              <p:nvPr/>
            </p:nvSpPr>
            <p:spPr bwMode="auto">
              <a:xfrm>
                <a:off x="1858" y="1571"/>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2" name="Rectangle 118"/>
              <p:cNvSpPr>
                <a:spLocks noChangeArrowheads="1"/>
              </p:cNvSpPr>
              <p:nvPr/>
            </p:nvSpPr>
            <p:spPr bwMode="auto">
              <a:xfrm>
                <a:off x="1858" y="1630"/>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3" name="Rectangle 119"/>
              <p:cNvSpPr>
                <a:spLocks noChangeArrowheads="1"/>
              </p:cNvSpPr>
              <p:nvPr/>
            </p:nvSpPr>
            <p:spPr bwMode="auto">
              <a:xfrm>
                <a:off x="1858" y="1664"/>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4" name="Rectangle 120"/>
              <p:cNvSpPr>
                <a:spLocks noChangeArrowheads="1"/>
              </p:cNvSpPr>
              <p:nvPr/>
            </p:nvSpPr>
            <p:spPr bwMode="auto">
              <a:xfrm>
                <a:off x="1858" y="1722"/>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5" name="Rectangle 121"/>
              <p:cNvSpPr>
                <a:spLocks noChangeArrowheads="1"/>
              </p:cNvSpPr>
              <p:nvPr/>
            </p:nvSpPr>
            <p:spPr bwMode="auto">
              <a:xfrm>
                <a:off x="1858" y="1756"/>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6" name="Rectangle 122"/>
              <p:cNvSpPr>
                <a:spLocks noChangeArrowheads="1"/>
              </p:cNvSpPr>
              <p:nvPr/>
            </p:nvSpPr>
            <p:spPr bwMode="auto">
              <a:xfrm>
                <a:off x="1858" y="1815"/>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7" name="Rectangle 123"/>
              <p:cNvSpPr>
                <a:spLocks noChangeArrowheads="1"/>
              </p:cNvSpPr>
              <p:nvPr/>
            </p:nvSpPr>
            <p:spPr bwMode="auto">
              <a:xfrm>
                <a:off x="1858" y="1849"/>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8" name="Rectangle 124"/>
              <p:cNvSpPr>
                <a:spLocks noChangeArrowheads="1"/>
              </p:cNvSpPr>
              <p:nvPr/>
            </p:nvSpPr>
            <p:spPr bwMode="auto">
              <a:xfrm>
                <a:off x="1858" y="1907"/>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79" name="Rectangle 125"/>
              <p:cNvSpPr>
                <a:spLocks noChangeArrowheads="1"/>
              </p:cNvSpPr>
              <p:nvPr/>
            </p:nvSpPr>
            <p:spPr bwMode="auto">
              <a:xfrm>
                <a:off x="1858" y="1941"/>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0" name="Rectangle 126"/>
              <p:cNvSpPr>
                <a:spLocks noChangeArrowheads="1"/>
              </p:cNvSpPr>
              <p:nvPr/>
            </p:nvSpPr>
            <p:spPr bwMode="auto">
              <a:xfrm>
                <a:off x="1858" y="2000"/>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1" name="Rectangle 127"/>
              <p:cNvSpPr>
                <a:spLocks noChangeArrowheads="1"/>
              </p:cNvSpPr>
              <p:nvPr/>
            </p:nvSpPr>
            <p:spPr bwMode="auto">
              <a:xfrm>
                <a:off x="1858" y="2034"/>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2" name="Rectangle 128"/>
              <p:cNvSpPr>
                <a:spLocks noChangeArrowheads="1"/>
              </p:cNvSpPr>
              <p:nvPr/>
            </p:nvSpPr>
            <p:spPr bwMode="auto">
              <a:xfrm>
                <a:off x="1858" y="2092"/>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3" name="Rectangle 129"/>
              <p:cNvSpPr>
                <a:spLocks noChangeArrowheads="1"/>
              </p:cNvSpPr>
              <p:nvPr/>
            </p:nvSpPr>
            <p:spPr bwMode="auto">
              <a:xfrm>
                <a:off x="1858" y="2126"/>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4" name="Rectangle 130"/>
              <p:cNvSpPr>
                <a:spLocks noChangeArrowheads="1"/>
              </p:cNvSpPr>
              <p:nvPr/>
            </p:nvSpPr>
            <p:spPr bwMode="auto">
              <a:xfrm>
                <a:off x="1858" y="2185"/>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5" name="Rectangle 131"/>
              <p:cNvSpPr>
                <a:spLocks noChangeArrowheads="1"/>
              </p:cNvSpPr>
              <p:nvPr/>
            </p:nvSpPr>
            <p:spPr bwMode="auto">
              <a:xfrm>
                <a:off x="1858" y="2219"/>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6" name="Rectangle 132"/>
              <p:cNvSpPr>
                <a:spLocks noChangeArrowheads="1"/>
              </p:cNvSpPr>
              <p:nvPr/>
            </p:nvSpPr>
            <p:spPr bwMode="auto">
              <a:xfrm>
                <a:off x="1858" y="2277"/>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7" name="Rectangle 133"/>
              <p:cNvSpPr>
                <a:spLocks noChangeArrowheads="1"/>
              </p:cNvSpPr>
              <p:nvPr/>
            </p:nvSpPr>
            <p:spPr bwMode="auto">
              <a:xfrm>
                <a:off x="1858" y="2311"/>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8" name="Rectangle 134"/>
              <p:cNvSpPr>
                <a:spLocks noChangeArrowheads="1"/>
              </p:cNvSpPr>
              <p:nvPr/>
            </p:nvSpPr>
            <p:spPr bwMode="auto">
              <a:xfrm>
                <a:off x="1858" y="2370"/>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89" name="Freeform 135"/>
              <p:cNvSpPr>
                <a:spLocks/>
              </p:cNvSpPr>
              <p:nvPr/>
            </p:nvSpPr>
            <p:spPr bwMode="auto">
              <a:xfrm>
                <a:off x="1858" y="2404"/>
                <a:ext cx="14" cy="28"/>
              </a:xfrm>
              <a:custGeom>
                <a:avLst/>
                <a:gdLst>
                  <a:gd name="T0" fmla="*/ 8 w 14"/>
                  <a:gd name="T1" fmla="*/ 0 h 28"/>
                  <a:gd name="T2" fmla="*/ 0 w 14"/>
                  <a:gd name="T3" fmla="*/ 0 h 28"/>
                  <a:gd name="T4" fmla="*/ 0 w 14"/>
                  <a:gd name="T5" fmla="*/ 23 h 28"/>
                  <a:gd name="T6" fmla="*/ 0 w 14"/>
                  <a:gd name="T7" fmla="*/ 28 h 28"/>
                  <a:gd name="T8" fmla="*/ 4 w 14"/>
                  <a:gd name="T9" fmla="*/ 28 h 28"/>
                  <a:gd name="T10" fmla="*/ 14 w 14"/>
                  <a:gd name="T11" fmla="*/ 28 h 28"/>
                  <a:gd name="T12" fmla="*/ 14 w 14"/>
                  <a:gd name="T13" fmla="*/ 19 h 28"/>
                  <a:gd name="T14" fmla="*/ 4 w 14"/>
                  <a:gd name="T15" fmla="*/ 19 h 28"/>
                  <a:gd name="T16" fmla="*/ 4 w 14"/>
                  <a:gd name="T17" fmla="*/ 23 h 28"/>
                  <a:gd name="T18" fmla="*/ 8 w 14"/>
                  <a:gd name="T19" fmla="*/ 23 h 28"/>
                  <a:gd name="T20" fmla="*/ 8 w 14"/>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8" y="0"/>
                    </a:moveTo>
                    <a:lnTo>
                      <a:pt x="0" y="0"/>
                    </a:lnTo>
                    <a:lnTo>
                      <a:pt x="0" y="23"/>
                    </a:lnTo>
                    <a:lnTo>
                      <a:pt x="0" y="28"/>
                    </a:lnTo>
                    <a:lnTo>
                      <a:pt x="4" y="28"/>
                    </a:lnTo>
                    <a:lnTo>
                      <a:pt x="14" y="28"/>
                    </a:lnTo>
                    <a:lnTo>
                      <a:pt x="14" y="19"/>
                    </a:lnTo>
                    <a:lnTo>
                      <a:pt x="4" y="19"/>
                    </a:lnTo>
                    <a:lnTo>
                      <a:pt x="4" y="23"/>
                    </a:lnTo>
                    <a:lnTo>
                      <a:pt x="8" y="23"/>
                    </a:lnTo>
                    <a:lnTo>
                      <a:pt x="8" y="0"/>
                    </a:lnTo>
                    <a:close/>
                  </a:path>
                </a:pathLst>
              </a:custGeom>
              <a:solidFill>
                <a:srgbClr val="FFFFCC"/>
              </a:solidFill>
              <a:ln w="9525">
                <a:solidFill>
                  <a:schemeClr val="tx1"/>
                </a:solidFill>
                <a:prstDash val="dashDot"/>
                <a:round/>
                <a:headEnd/>
                <a:tailEnd/>
              </a:ln>
            </p:spPr>
            <p:txBody>
              <a:bodyPr/>
              <a:lstStyle/>
              <a:p>
                <a:endParaRPr lang="de-DE"/>
              </a:p>
            </p:txBody>
          </p:sp>
          <p:sp>
            <p:nvSpPr>
              <p:cNvPr id="58490" name="Rectangle 136"/>
              <p:cNvSpPr>
                <a:spLocks noChangeArrowheads="1"/>
              </p:cNvSpPr>
              <p:nvPr/>
            </p:nvSpPr>
            <p:spPr bwMode="auto">
              <a:xfrm>
                <a:off x="1897" y="2423"/>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91" name="Rectangle 137"/>
              <p:cNvSpPr>
                <a:spLocks noChangeArrowheads="1"/>
              </p:cNvSpPr>
              <p:nvPr/>
            </p:nvSpPr>
            <p:spPr bwMode="auto">
              <a:xfrm>
                <a:off x="1931" y="2423"/>
                <a:ext cx="33"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92" name="Rectangle 138"/>
              <p:cNvSpPr>
                <a:spLocks noChangeArrowheads="1"/>
              </p:cNvSpPr>
              <p:nvPr/>
            </p:nvSpPr>
            <p:spPr bwMode="auto">
              <a:xfrm>
                <a:off x="1989" y="2423"/>
                <a:ext cx="9"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93" name="Rectangle 139"/>
              <p:cNvSpPr>
                <a:spLocks noChangeArrowheads="1"/>
              </p:cNvSpPr>
              <p:nvPr/>
            </p:nvSpPr>
            <p:spPr bwMode="auto">
              <a:xfrm>
                <a:off x="2023" y="2423"/>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94" name="Rectangle 140"/>
              <p:cNvSpPr>
                <a:spLocks noChangeArrowheads="1"/>
              </p:cNvSpPr>
              <p:nvPr/>
            </p:nvSpPr>
            <p:spPr bwMode="auto">
              <a:xfrm>
                <a:off x="2082" y="2423"/>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95" name="Rectangle 141"/>
              <p:cNvSpPr>
                <a:spLocks noChangeArrowheads="1"/>
              </p:cNvSpPr>
              <p:nvPr/>
            </p:nvSpPr>
            <p:spPr bwMode="auto">
              <a:xfrm>
                <a:off x="2116" y="2423"/>
                <a:ext cx="33"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96" name="Rectangle 142"/>
              <p:cNvSpPr>
                <a:spLocks noChangeArrowheads="1"/>
              </p:cNvSpPr>
              <p:nvPr/>
            </p:nvSpPr>
            <p:spPr bwMode="auto">
              <a:xfrm>
                <a:off x="2175" y="2423"/>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97" name="Rectangle 143"/>
              <p:cNvSpPr>
                <a:spLocks noChangeArrowheads="1"/>
              </p:cNvSpPr>
              <p:nvPr/>
            </p:nvSpPr>
            <p:spPr bwMode="auto">
              <a:xfrm>
                <a:off x="2208" y="2423"/>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98" name="Rectangle 144"/>
              <p:cNvSpPr>
                <a:spLocks noChangeArrowheads="1"/>
              </p:cNvSpPr>
              <p:nvPr/>
            </p:nvSpPr>
            <p:spPr bwMode="auto">
              <a:xfrm>
                <a:off x="2267" y="2423"/>
                <a:ext cx="9"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499" name="Rectangle 145"/>
              <p:cNvSpPr>
                <a:spLocks noChangeArrowheads="1"/>
              </p:cNvSpPr>
              <p:nvPr/>
            </p:nvSpPr>
            <p:spPr bwMode="auto">
              <a:xfrm>
                <a:off x="2301" y="2423"/>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0" name="Rectangle 146"/>
              <p:cNvSpPr>
                <a:spLocks noChangeArrowheads="1"/>
              </p:cNvSpPr>
              <p:nvPr/>
            </p:nvSpPr>
            <p:spPr bwMode="auto">
              <a:xfrm>
                <a:off x="2360" y="2423"/>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1" name="Rectangle 147"/>
              <p:cNvSpPr>
                <a:spLocks noChangeArrowheads="1"/>
              </p:cNvSpPr>
              <p:nvPr/>
            </p:nvSpPr>
            <p:spPr bwMode="auto">
              <a:xfrm>
                <a:off x="2393" y="2423"/>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2" name="Rectangle 148"/>
              <p:cNvSpPr>
                <a:spLocks noChangeArrowheads="1"/>
              </p:cNvSpPr>
              <p:nvPr/>
            </p:nvSpPr>
            <p:spPr bwMode="auto">
              <a:xfrm>
                <a:off x="2452" y="2423"/>
                <a:ext cx="9"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3" name="Rectangle 149"/>
              <p:cNvSpPr>
                <a:spLocks noChangeArrowheads="1"/>
              </p:cNvSpPr>
              <p:nvPr/>
            </p:nvSpPr>
            <p:spPr bwMode="auto">
              <a:xfrm>
                <a:off x="2486" y="2423"/>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4" name="Rectangle 150"/>
              <p:cNvSpPr>
                <a:spLocks noChangeArrowheads="1"/>
              </p:cNvSpPr>
              <p:nvPr/>
            </p:nvSpPr>
            <p:spPr bwMode="auto">
              <a:xfrm>
                <a:off x="2545" y="2423"/>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5" name="Rectangle 151"/>
              <p:cNvSpPr>
                <a:spLocks noChangeArrowheads="1"/>
              </p:cNvSpPr>
              <p:nvPr/>
            </p:nvSpPr>
            <p:spPr bwMode="auto">
              <a:xfrm>
                <a:off x="2579" y="2423"/>
                <a:ext cx="33"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6" name="Rectangle 152"/>
              <p:cNvSpPr>
                <a:spLocks noChangeArrowheads="1"/>
              </p:cNvSpPr>
              <p:nvPr/>
            </p:nvSpPr>
            <p:spPr bwMode="auto">
              <a:xfrm>
                <a:off x="2638" y="2423"/>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7" name="Rectangle 153"/>
              <p:cNvSpPr>
                <a:spLocks noChangeArrowheads="1"/>
              </p:cNvSpPr>
              <p:nvPr/>
            </p:nvSpPr>
            <p:spPr bwMode="auto">
              <a:xfrm>
                <a:off x="2671" y="2423"/>
                <a:ext cx="34"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8" name="Rectangle 154"/>
              <p:cNvSpPr>
                <a:spLocks noChangeArrowheads="1"/>
              </p:cNvSpPr>
              <p:nvPr/>
            </p:nvSpPr>
            <p:spPr bwMode="auto">
              <a:xfrm>
                <a:off x="2730" y="2423"/>
                <a:ext cx="9"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09" name="Rectangle 155"/>
              <p:cNvSpPr>
                <a:spLocks noChangeArrowheads="1"/>
              </p:cNvSpPr>
              <p:nvPr/>
            </p:nvSpPr>
            <p:spPr bwMode="auto">
              <a:xfrm>
                <a:off x="2764" y="2423"/>
                <a:ext cx="33"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10" name="Rectangle 156"/>
              <p:cNvSpPr>
                <a:spLocks noChangeArrowheads="1"/>
              </p:cNvSpPr>
              <p:nvPr/>
            </p:nvSpPr>
            <p:spPr bwMode="auto">
              <a:xfrm>
                <a:off x="2823" y="2423"/>
                <a:ext cx="8" cy="9"/>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11" name="Freeform 157"/>
              <p:cNvSpPr>
                <a:spLocks/>
              </p:cNvSpPr>
              <p:nvPr/>
            </p:nvSpPr>
            <p:spPr bwMode="auto">
              <a:xfrm>
                <a:off x="2856" y="2402"/>
                <a:ext cx="13" cy="30"/>
              </a:xfrm>
              <a:custGeom>
                <a:avLst/>
                <a:gdLst>
                  <a:gd name="T0" fmla="*/ 0 w 13"/>
                  <a:gd name="T1" fmla="*/ 21 h 30"/>
                  <a:gd name="T2" fmla="*/ 0 w 13"/>
                  <a:gd name="T3" fmla="*/ 30 h 30"/>
                  <a:gd name="T4" fmla="*/ 9 w 13"/>
                  <a:gd name="T5" fmla="*/ 30 h 30"/>
                  <a:gd name="T6" fmla="*/ 13 w 13"/>
                  <a:gd name="T7" fmla="*/ 30 h 30"/>
                  <a:gd name="T8" fmla="*/ 13 w 13"/>
                  <a:gd name="T9" fmla="*/ 25 h 30"/>
                  <a:gd name="T10" fmla="*/ 13 w 13"/>
                  <a:gd name="T11" fmla="*/ 0 h 30"/>
                  <a:gd name="T12" fmla="*/ 5 w 13"/>
                  <a:gd name="T13" fmla="*/ 0 h 30"/>
                  <a:gd name="T14" fmla="*/ 5 w 13"/>
                  <a:gd name="T15" fmla="*/ 25 h 30"/>
                  <a:gd name="T16" fmla="*/ 9 w 13"/>
                  <a:gd name="T17" fmla="*/ 25 h 30"/>
                  <a:gd name="T18" fmla="*/ 9 w 13"/>
                  <a:gd name="T19" fmla="*/ 21 h 30"/>
                  <a:gd name="T20" fmla="*/ 0 w 13"/>
                  <a:gd name="T21" fmla="*/ 2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30"/>
                  <a:gd name="T35" fmla="*/ 13 w 13"/>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30">
                    <a:moveTo>
                      <a:pt x="0" y="21"/>
                    </a:moveTo>
                    <a:lnTo>
                      <a:pt x="0" y="30"/>
                    </a:lnTo>
                    <a:lnTo>
                      <a:pt x="9" y="30"/>
                    </a:lnTo>
                    <a:lnTo>
                      <a:pt x="13" y="30"/>
                    </a:lnTo>
                    <a:lnTo>
                      <a:pt x="13" y="25"/>
                    </a:lnTo>
                    <a:lnTo>
                      <a:pt x="13" y="0"/>
                    </a:lnTo>
                    <a:lnTo>
                      <a:pt x="5" y="0"/>
                    </a:lnTo>
                    <a:lnTo>
                      <a:pt x="5" y="25"/>
                    </a:lnTo>
                    <a:lnTo>
                      <a:pt x="9" y="25"/>
                    </a:lnTo>
                    <a:lnTo>
                      <a:pt x="9" y="21"/>
                    </a:lnTo>
                    <a:lnTo>
                      <a:pt x="0" y="21"/>
                    </a:lnTo>
                    <a:close/>
                  </a:path>
                </a:pathLst>
              </a:custGeom>
              <a:solidFill>
                <a:srgbClr val="FFFFCC"/>
              </a:solidFill>
              <a:ln w="9525">
                <a:solidFill>
                  <a:schemeClr val="tx1"/>
                </a:solidFill>
                <a:prstDash val="dashDot"/>
                <a:round/>
                <a:headEnd/>
                <a:tailEnd/>
              </a:ln>
            </p:spPr>
            <p:txBody>
              <a:bodyPr/>
              <a:lstStyle/>
              <a:p>
                <a:endParaRPr lang="de-DE"/>
              </a:p>
            </p:txBody>
          </p:sp>
          <p:sp>
            <p:nvSpPr>
              <p:cNvPr id="58512" name="Rectangle 158"/>
              <p:cNvSpPr>
                <a:spLocks noChangeArrowheads="1"/>
              </p:cNvSpPr>
              <p:nvPr/>
            </p:nvSpPr>
            <p:spPr bwMode="auto">
              <a:xfrm>
                <a:off x="2861" y="2369"/>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13" name="Rectangle 159"/>
              <p:cNvSpPr>
                <a:spLocks noChangeArrowheads="1"/>
              </p:cNvSpPr>
              <p:nvPr/>
            </p:nvSpPr>
            <p:spPr bwMode="auto">
              <a:xfrm>
                <a:off x="2861" y="2310"/>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14" name="Rectangle 160"/>
              <p:cNvSpPr>
                <a:spLocks noChangeArrowheads="1"/>
              </p:cNvSpPr>
              <p:nvPr/>
            </p:nvSpPr>
            <p:spPr bwMode="auto">
              <a:xfrm>
                <a:off x="2861" y="2276"/>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15" name="Rectangle 161"/>
              <p:cNvSpPr>
                <a:spLocks noChangeArrowheads="1"/>
              </p:cNvSpPr>
              <p:nvPr/>
            </p:nvSpPr>
            <p:spPr bwMode="auto">
              <a:xfrm>
                <a:off x="2861" y="2217"/>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16" name="Rectangle 162"/>
              <p:cNvSpPr>
                <a:spLocks noChangeArrowheads="1"/>
              </p:cNvSpPr>
              <p:nvPr/>
            </p:nvSpPr>
            <p:spPr bwMode="auto">
              <a:xfrm>
                <a:off x="2861" y="2184"/>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17" name="Rectangle 163"/>
              <p:cNvSpPr>
                <a:spLocks noChangeArrowheads="1"/>
              </p:cNvSpPr>
              <p:nvPr/>
            </p:nvSpPr>
            <p:spPr bwMode="auto">
              <a:xfrm>
                <a:off x="2861" y="2125"/>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18" name="Rectangle 164"/>
              <p:cNvSpPr>
                <a:spLocks noChangeArrowheads="1"/>
              </p:cNvSpPr>
              <p:nvPr/>
            </p:nvSpPr>
            <p:spPr bwMode="auto">
              <a:xfrm>
                <a:off x="2861" y="2091"/>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19" name="Rectangle 165"/>
              <p:cNvSpPr>
                <a:spLocks noChangeArrowheads="1"/>
              </p:cNvSpPr>
              <p:nvPr/>
            </p:nvSpPr>
            <p:spPr bwMode="auto">
              <a:xfrm>
                <a:off x="2861" y="2032"/>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0" name="Rectangle 166"/>
              <p:cNvSpPr>
                <a:spLocks noChangeArrowheads="1"/>
              </p:cNvSpPr>
              <p:nvPr/>
            </p:nvSpPr>
            <p:spPr bwMode="auto">
              <a:xfrm>
                <a:off x="2861" y="1999"/>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1" name="Rectangle 167"/>
              <p:cNvSpPr>
                <a:spLocks noChangeArrowheads="1"/>
              </p:cNvSpPr>
              <p:nvPr/>
            </p:nvSpPr>
            <p:spPr bwMode="auto">
              <a:xfrm>
                <a:off x="2861" y="1940"/>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2" name="Rectangle 168"/>
              <p:cNvSpPr>
                <a:spLocks noChangeArrowheads="1"/>
              </p:cNvSpPr>
              <p:nvPr/>
            </p:nvSpPr>
            <p:spPr bwMode="auto">
              <a:xfrm>
                <a:off x="2861" y="1906"/>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3" name="Rectangle 169"/>
              <p:cNvSpPr>
                <a:spLocks noChangeArrowheads="1"/>
              </p:cNvSpPr>
              <p:nvPr/>
            </p:nvSpPr>
            <p:spPr bwMode="auto">
              <a:xfrm>
                <a:off x="2861" y="1847"/>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4" name="Rectangle 170"/>
              <p:cNvSpPr>
                <a:spLocks noChangeArrowheads="1"/>
              </p:cNvSpPr>
              <p:nvPr/>
            </p:nvSpPr>
            <p:spPr bwMode="auto">
              <a:xfrm>
                <a:off x="2861" y="1814"/>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5" name="Rectangle 171"/>
              <p:cNvSpPr>
                <a:spLocks noChangeArrowheads="1"/>
              </p:cNvSpPr>
              <p:nvPr/>
            </p:nvSpPr>
            <p:spPr bwMode="auto">
              <a:xfrm>
                <a:off x="2861" y="1755"/>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6" name="Rectangle 172"/>
              <p:cNvSpPr>
                <a:spLocks noChangeArrowheads="1"/>
              </p:cNvSpPr>
              <p:nvPr/>
            </p:nvSpPr>
            <p:spPr bwMode="auto">
              <a:xfrm>
                <a:off x="2861" y="1721"/>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7" name="Rectangle 173"/>
              <p:cNvSpPr>
                <a:spLocks noChangeArrowheads="1"/>
              </p:cNvSpPr>
              <p:nvPr/>
            </p:nvSpPr>
            <p:spPr bwMode="auto">
              <a:xfrm>
                <a:off x="2861" y="1662"/>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8" name="Rectangle 174"/>
              <p:cNvSpPr>
                <a:spLocks noChangeArrowheads="1"/>
              </p:cNvSpPr>
              <p:nvPr/>
            </p:nvSpPr>
            <p:spPr bwMode="auto">
              <a:xfrm>
                <a:off x="2861" y="1629"/>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29" name="Rectangle 175"/>
              <p:cNvSpPr>
                <a:spLocks noChangeArrowheads="1"/>
              </p:cNvSpPr>
              <p:nvPr/>
            </p:nvSpPr>
            <p:spPr bwMode="auto">
              <a:xfrm>
                <a:off x="2861" y="1570"/>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30" name="Rectangle 176"/>
              <p:cNvSpPr>
                <a:spLocks noChangeArrowheads="1"/>
              </p:cNvSpPr>
              <p:nvPr/>
            </p:nvSpPr>
            <p:spPr bwMode="auto">
              <a:xfrm>
                <a:off x="2861" y="1536"/>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31" name="Rectangle 177"/>
              <p:cNvSpPr>
                <a:spLocks noChangeArrowheads="1"/>
              </p:cNvSpPr>
              <p:nvPr/>
            </p:nvSpPr>
            <p:spPr bwMode="auto">
              <a:xfrm>
                <a:off x="2861" y="1477"/>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32" name="Rectangle 178"/>
              <p:cNvSpPr>
                <a:spLocks noChangeArrowheads="1"/>
              </p:cNvSpPr>
              <p:nvPr/>
            </p:nvSpPr>
            <p:spPr bwMode="auto">
              <a:xfrm>
                <a:off x="2861" y="1444"/>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33" name="Rectangle 179"/>
              <p:cNvSpPr>
                <a:spLocks noChangeArrowheads="1"/>
              </p:cNvSpPr>
              <p:nvPr/>
            </p:nvSpPr>
            <p:spPr bwMode="auto">
              <a:xfrm>
                <a:off x="2861" y="1385"/>
                <a:ext cx="8" cy="33"/>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34" name="Rectangle 180"/>
              <p:cNvSpPr>
                <a:spLocks noChangeArrowheads="1"/>
              </p:cNvSpPr>
              <p:nvPr/>
            </p:nvSpPr>
            <p:spPr bwMode="auto">
              <a:xfrm>
                <a:off x="2861" y="1351"/>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35" name="Rectangle 181"/>
              <p:cNvSpPr>
                <a:spLocks noChangeArrowheads="1"/>
              </p:cNvSpPr>
              <p:nvPr/>
            </p:nvSpPr>
            <p:spPr bwMode="auto">
              <a:xfrm>
                <a:off x="2861" y="1292"/>
                <a:ext cx="8" cy="34"/>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36" name="Rectangle 182"/>
              <p:cNvSpPr>
                <a:spLocks noChangeArrowheads="1"/>
              </p:cNvSpPr>
              <p:nvPr/>
            </p:nvSpPr>
            <p:spPr bwMode="auto">
              <a:xfrm>
                <a:off x="2861" y="1259"/>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37" name="Freeform 183"/>
              <p:cNvSpPr>
                <a:spLocks/>
              </p:cNvSpPr>
              <p:nvPr/>
            </p:nvSpPr>
            <p:spPr bwMode="auto">
              <a:xfrm>
                <a:off x="2861" y="1197"/>
                <a:ext cx="8" cy="36"/>
              </a:xfrm>
              <a:custGeom>
                <a:avLst/>
                <a:gdLst>
                  <a:gd name="T0" fmla="*/ 0 w 8"/>
                  <a:gd name="T1" fmla="*/ 36 h 36"/>
                  <a:gd name="T2" fmla="*/ 8 w 8"/>
                  <a:gd name="T3" fmla="*/ 36 h 36"/>
                  <a:gd name="T4" fmla="*/ 8 w 8"/>
                  <a:gd name="T5" fmla="*/ 4 h 36"/>
                  <a:gd name="T6" fmla="*/ 8 w 8"/>
                  <a:gd name="T7" fmla="*/ 0 h 36"/>
                  <a:gd name="T8" fmla="*/ 4 w 8"/>
                  <a:gd name="T9" fmla="*/ 0 h 36"/>
                  <a:gd name="T10" fmla="*/ 2 w 8"/>
                  <a:gd name="T11" fmla="*/ 0 h 36"/>
                  <a:gd name="T12" fmla="*/ 2 w 8"/>
                  <a:gd name="T13" fmla="*/ 8 h 36"/>
                  <a:gd name="T14" fmla="*/ 4 w 8"/>
                  <a:gd name="T15" fmla="*/ 8 h 36"/>
                  <a:gd name="T16" fmla="*/ 4 w 8"/>
                  <a:gd name="T17" fmla="*/ 4 h 36"/>
                  <a:gd name="T18" fmla="*/ 0 w 8"/>
                  <a:gd name="T19" fmla="*/ 4 h 36"/>
                  <a:gd name="T20" fmla="*/ 0 w 8"/>
                  <a:gd name="T21" fmla="*/ 3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36"/>
                  <a:gd name="T35" fmla="*/ 8 w 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36">
                    <a:moveTo>
                      <a:pt x="0" y="36"/>
                    </a:moveTo>
                    <a:lnTo>
                      <a:pt x="8" y="36"/>
                    </a:lnTo>
                    <a:lnTo>
                      <a:pt x="8" y="4"/>
                    </a:lnTo>
                    <a:lnTo>
                      <a:pt x="8" y="0"/>
                    </a:lnTo>
                    <a:lnTo>
                      <a:pt x="4" y="0"/>
                    </a:lnTo>
                    <a:lnTo>
                      <a:pt x="2" y="0"/>
                    </a:lnTo>
                    <a:lnTo>
                      <a:pt x="2" y="8"/>
                    </a:lnTo>
                    <a:lnTo>
                      <a:pt x="4" y="8"/>
                    </a:lnTo>
                    <a:lnTo>
                      <a:pt x="4" y="4"/>
                    </a:lnTo>
                    <a:lnTo>
                      <a:pt x="0" y="4"/>
                    </a:lnTo>
                    <a:lnTo>
                      <a:pt x="0" y="36"/>
                    </a:lnTo>
                    <a:close/>
                  </a:path>
                </a:pathLst>
              </a:custGeom>
              <a:solidFill>
                <a:srgbClr val="FFFFCC"/>
              </a:solidFill>
              <a:ln w="9525">
                <a:solidFill>
                  <a:schemeClr val="tx1"/>
                </a:solidFill>
                <a:prstDash val="dashDot"/>
                <a:round/>
                <a:headEnd/>
                <a:tailEnd/>
              </a:ln>
            </p:spPr>
            <p:txBody>
              <a:bodyPr/>
              <a:lstStyle/>
              <a:p>
                <a:endParaRPr lang="de-DE"/>
              </a:p>
            </p:txBody>
          </p:sp>
          <p:sp>
            <p:nvSpPr>
              <p:cNvPr id="58538" name="Rectangle 184"/>
              <p:cNvSpPr>
                <a:spLocks noChangeArrowheads="1"/>
              </p:cNvSpPr>
              <p:nvPr/>
            </p:nvSpPr>
            <p:spPr bwMode="auto">
              <a:xfrm>
                <a:off x="2830" y="119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39" name="Rectangle 185"/>
              <p:cNvSpPr>
                <a:spLocks noChangeArrowheads="1"/>
              </p:cNvSpPr>
              <p:nvPr/>
            </p:nvSpPr>
            <p:spPr bwMode="auto">
              <a:xfrm>
                <a:off x="2771" y="1197"/>
                <a:ext cx="33"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0" name="Rectangle 186"/>
              <p:cNvSpPr>
                <a:spLocks noChangeArrowheads="1"/>
              </p:cNvSpPr>
              <p:nvPr/>
            </p:nvSpPr>
            <p:spPr bwMode="auto">
              <a:xfrm>
                <a:off x="2737" y="1197"/>
                <a:ext cx="9"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1" name="Rectangle 187"/>
              <p:cNvSpPr>
                <a:spLocks noChangeArrowheads="1"/>
              </p:cNvSpPr>
              <p:nvPr/>
            </p:nvSpPr>
            <p:spPr bwMode="auto">
              <a:xfrm>
                <a:off x="2678" y="1197"/>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2" name="Rectangle 188"/>
              <p:cNvSpPr>
                <a:spLocks noChangeArrowheads="1"/>
              </p:cNvSpPr>
              <p:nvPr/>
            </p:nvSpPr>
            <p:spPr bwMode="auto">
              <a:xfrm>
                <a:off x="2645" y="119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3" name="Rectangle 189"/>
              <p:cNvSpPr>
                <a:spLocks noChangeArrowheads="1"/>
              </p:cNvSpPr>
              <p:nvPr/>
            </p:nvSpPr>
            <p:spPr bwMode="auto">
              <a:xfrm>
                <a:off x="2586" y="1197"/>
                <a:ext cx="33"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4" name="Rectangle 190"/>
              <p:cNvSpPr>
                <a:spLocks noChangeArrowheads="1"/>
              </p:cNvSpPr>
              <p:nvPr/>
            </p:nvSpPr>
            <p:spPr bwMode="auto">
              <a:xfrm>
                <a:off x="2552" y="119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5" name="Rectangle 191"/>
              <p:cNvSpPr>
                <a:spLocks noChangeArrowheads="1"/>
              </p:cNvSpPr>
              <p:nvPr/>
            </p:nvSpPr>
            <p:spPr bwMode="auto">
              <a:xfrm>
                <a:off x="2493" y="1197"/>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6" name="Rectangle 192"/>
              <p:cNvSpPr>
                <a:spLocks noChangeArrowheads="1"/>
              </p:cNvSpPr>
              <p:nvPr/>
            </p:nvSpPr>
            <p:spPr bwMode="auto">
              <a:xfrm>
                <a:off x="2459" y="1197"/>
                <a:ext cx="9"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7" name="Rectangle 193"/>
              <p:cNvSpPr>
                <a:spLocks noChangeArrowheads="1"/>
              </p:cNvSpPr>
              <p:nvPr/>
            </p:nvSpPr>
            <p:spPr bwMode="auto">
              <a:xfrm>
                <a:off x="2400" y="1197"/>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8" name="Rectangle 194"/>
              <p:cNvSpPr>
                <a:spLocks noChangeArrowheads="1"/>
              </p:cNvSpPr>
              <p:nvPr/>
            </p:nvSpPr>
            <p:spPr bwMode="auto">
              <a:xfrm>
                <a:off x="2367" y="119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49" name="Rectangle 195"/>
              <p:cNvSpPr>
                <a:spLocks noChangeArrowheads="1"/>
              </p:cNvSpPr>
              <p:nvPr/>
            </p:nvSpPr>
            <p:spPr bwMode="auto">
              <a:xfrm>
                <a:off x="2308" y="1197"/>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50" name="Rectangle 196"/>
              <p:cNvSpPr>
                <a:spLocks noChangeArrowheads="1"/>
              </p:cNvSpPr>
              <p:nvPr/>
            </p:nvSpPr>
            <p:spPr bwMode="auto">
              <a:xfrm>
                <a:off x="2274" y="1197"/>
                <a:ext cx="9"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51" name="Rectangle 197"/>
              <p:cNvSpPr>
                <a:spLocks noChangeArrowheads="1"/>
              </p:cNvSpPr>
              <p:nvPr/>
            </p:nvSpPr>
            <p:spPr bwMode="auto">
              <a:xfrm>
                <a:off x="2215" y="1197"/>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52" name="Rectangle 198"/>
              <p:cNvSpPr>
                <a:spLocks noChangeArrowheads="1"/>
              </p:cNvSpPr>
              <p:nvPr/>
            </p:nvSpPr>
            <p:spPr bwMode="auto">
              <a:xfrm>
                <a:off x="2182" y="119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53" name="Rectangle 199"/>
              <p:cNvSpPr>
                <a:spLocks noChangeArrowheads="1"/>
              </p:cNvSpPr>
              <p:nvPr/>
            </p:nvSpPr>
            <p:spPr bwMode="auto">
              <a:xfrm>
                <a:off x="2123" y="1197"/>
                <a:ext cx="33"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54" name="Rectangle 200"/>
              <p:cNvSpPr>
                <a:spLocks noChangeArrowheads="1"/>
              </p:cNvSpPr>
              <p:nvPr/>
            </p:nvSpPr>
            <p:spPr bwMode="auto">
              <a:xfrm>
                <a:off x="2089" y="119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55" name="Rectangle 201"/>
              <p:cNvSpPr>
                <a:spLocks noChangeArrowheads="1"/>
              </p:cNvSpPr>
              <p:nvPr/>
            </p:nvSpPr>
            <p:spPr bwMode="auto">
              <a:xfrm>
                <a:off x="2030" y="1197"/>
                <a:ext cx="34"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56" name="Rectangle 202"/>
              <p:cNvSpPr>
                <a:spLocks noChangeArrowheads="1"/>
              </p:cNvSpPr>
              <p:nvPr/>
            </p:nvSpPr>
            <p:spPr bwMode="auto">
              <a:xfrm>
                <a:off x="1996" y="1197"/>
                <a:ext cx="9"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57" name="Rectangle 203"/>
              <p:cNvSpPr>
                <a:spLocks noChangeArrowheads="1"/>
              </p:cNvSpPr>
              <p:nvPr/>
            </p:nvSpPr>
            <p:spPr bwMode="auto">
              <a:xfrm>
                <a:off x="1938" y="1197"/>
                <a:ext cx="33" cy="8"/>
              </a:xfrm>
              <a:prstGeom prst="rect">
                <a:avLst/>
              </a:prstGeom>
              <a:solidFill>
                <a:srgbClr val="FFFFCC"/>
              </a:solidFill>
              <a:ln w="9525">
                <a:solidFill>
                  <a:schemeClr val="tx1"/>
                </a:solidFill>
                <a:prstDash val="dashDot"/>
                <a:miter lim="800000"/>
                <a:headEnd/>
                <a:tailEnd/>
              </a:ln>
            </p:spPr>
            <p:txBody>
              <a:bodyPr/>
              <a:lstStyle/>
              <a:p>
                <a:endParaRPr lang="de-DE"/>
              </a:p>
            </p:txBody>
          </p:sp>
          <p:sp>
            <p:nvSpPr>
              <p:cNvPr id="58558" name="Rectangle 204"/>
              <p:cNvSpPr>
                <a:spLocks noChangeArrowheads="1"/>
              </p:cNvSpPr>
              <p:nvPr/>
            </p:nvSpPr>
            <p:spPr bwMode="auto">
              <a:xfrm>
                <a:off x="1904" y="1197"/>
                <a:ext cx="8" cy="8"/>
              </a:xfrm>
              <a:prstGeom prst="rect">
                <a:avLst/>
              </a:prstGeom>
              <a:solidFill>
                <a:srgbClr val="FFFFCC"/>
              </a:solidFill>
              <a:ln w="9525">
                <a:solidFill>
                  <a:schemeClr val="tx1"/>
                </a:solidFill>
                <a:prstDash val="dashDot"/>
                <a:miter lim="800000"/>
                <a:headEnd/>
                <a:tailEnd/>
              </a:ln>
            </p:spPr>
            <p:txBody>
              <a:bodyPr/>
              <a:lstStyle/>
              <a:p>
                <a:endParaRPr lang="de-DE"/>
              </a:p>
            </p:txBody>
          </p:sp>
        </p:grpSp>
        <p:sp>
          <p:nvSpPr>
            <p:cNvPr id="58386" name="Oval 205"/>
            <p:cNvSpPr>
              <a:spLocks noChangeArrowheads="1"/>
            </p:cNvSpPr>
            <p:nvPr/>
          </p:nvSpPr>
          <p:spPr bwMode="auto">
            <a:xfrm>
              <a:off x="2166" y="1292"/>
              <a:ext cx="211" cy="235"/>
            </a:xfrm>
            <a:prstGeom prst="ellipse">
              <a:avLst/>
            </a:prstGeom>
            <a:solidFill>
              <a:srgbClr val="FF9900"/>
            </a:solidFill>
            <a:ln w="28575">
              <a:solidFill>
                <a:srgbClr val="000000"/>
              </a:solidFill>
              <a:round/>
              <a:headEnd/>
              <a:tailEnd/>
            </a:ln>
          </p:spPr>
          <p:txBody>
            <a:bodyPr/>
            <a:lstStyle/>
            <a:p>
              <a:endParaRPr lang="de-DE"/>
            </a:p>
          </p:txBody>
        </p:sp>
        <p:sp>
          <p:nvSpPr>
            <p:cNvPr id="58387" name="Oval 206"/>
            <p:cNvSpPr>
              <a:spLocks noChangeArrowheads="1"/>
            </p:cNvSpPr>
            <p:nvPr/>
          </p:nvSpPr>
          <p:spPr bwMode="auto">
            <a:xfrm>
              <a:off x="2176" y="1570"/>
              <a:ext cx="213" cy="236"/>
            </a:xfrm>
            <a:prstGeom prst="ellipse">
              <a:avLst/>
            </a:prstGeom>
            <a:solidFill>
              <a:srgbClr val="FF9900"/>
            </a:solidFill>
            <a:ln w="28575">
              <a:solidFill>
                <a:srgbClr val="000000"/>
              </a:solidFill>
              <a:round/>
              <a:headEnd/>
              <a:tailEnd/>
            </a:ln>
          </p:spPr>
          <p:txBody>
            <a:bodyPr/>
            <a:lstStyle/>
            <a:p>
              <a:endParaRPr lang="de-DE"/>
            </a:p>
          </p:txBody>
        </p:sp>
        <p:sp>
          <p:nvSpPr>
            <p:cNvPr id="58388" name="Oval 207"/>
            <p:cNvSpPr>
              <a:spLocks noChangeArrowheads="1"/>
            </p:cNvSpPr>
            <p:nvPr/>
          </p:nvSpPr>
          <p:spPr bwMode="auto">
            <a:xfrm>
              <a:off x="2176" y="2126"/>
              <a:ext cx="213" cy="236"/>
            </a:xfrm>
            <a:prstGeom prst="ellipse">
              <a:avLst/>
            </a:prstGeom>
            <a:solidFill>
              <a:srgbClr val="FF9900"/>
            </a:solidFill>
            <a:ln w="28575">
              <a:solidFill>
                <a:srgbClr val="000000"/>
              </a:solidFill>
              <a:round/>
              <a:headEnd/>
              <a:tailEnd/>
            </a:ln>
          </p:spPr>
          <p:txBody>
            <a:bodyPr/>
            <a:lstStyle/>
            <a:p>
              <a:endParaRPr lang="de-DE"/>
            </a:p>
          </p:txBody>
        </p:sp>
        <p:sp>
          <p:nvSpPr>
            <p:cNvPr id="58389" name="Oval 208"/>
            <p:cNvSpPr>
              <a:spLocks noChangeArrowheads="1"/>
            </p:cNvSpPr>
            <p:nvPr/>
          </p:nvSpPr>
          <p:spPr bwMode="auto">
            <a:xfrm>
              <a:off x="3613" y="1844"/>
              <a:ext cx="212" cy="235"/>
            </a:xfrm>
            <a:prstGeom prst="ellipse">
              <a:avLst/>
            </a:prstGeom>
            <a:solidFill>
              <a:srgbClr val="FF9900"/>
            </a:solidFill>
            <a:ln w="28575">
              <a:solidFill>
                <a:srgbClr val="000000"/>
              </a:solidFill>
              <a:round/>
              <a:headEnd/>
              <a:tailEnd/>
            </a:ln>
          </p:spPr>
          <p:txBody>
            <a:bodyPr/>
            <a:lstStyle/>
            <a:p>
              <a:endParaRPr lang="de-DE"/>
            </a:p>
          </p:txBody>
        </p:sp>
        <p:sp>
          <p:nvSpPr>
            <p:cNvPr id="58390" name="Oval 209"/>
            <p:cNvSpPr>
              <a:spLocks noChangeArrowheads="1"/>
            </p:cNvSpPr>
            <p:nvPr/>
          </p:nvSpPr>
          <p:spPr bwMode="auto">
            <a:xfrm>
              <a:off x="3579" y="1311"/>
              <a:ext cx="210" cy="237"/>
            </a:xfrm>
            <a:prstGeom prst="ellipse">
              <a:avLst/>
            </a:prstGeom>
            <a:solidFill>
              <a:srgbClr val="FF9900"/>
            </a:solidFill>
            <a:ln w="28575">
              <a:solidFill>
                <a:srgbClr val="000000"/>
              </a:solidFill>
              <a:round/>
              <a:headEnd/>
              <a:tailEnd/>
            </a:ln>
          </p:spPr>
          <p:txBody>
            <a:bodyPr/>
            <a:lstStyle/>
            <a:p>
              <a:endParaRPr lang="de-DE"/>
            </a:p>
          </p:txBody>
        </p:sp>
        <p:sp>
          <p:nvSpPr>
            <p:cNvPr id="58391" name="Oval 210"/>
            <p:cNvSpPr>
              <a:spLocks noChangeArrowheads="1"/>
            </p:cNvSpPr>
            <p:nvPr/>
          </p:nvSpPr>
          <p:spPr bwMode="auto">
            <a:xfrm>
              <a:off x="1222" y="1279"/>
              <a:ext cx="47" cy="54"/>
            </a:xfrm>
            <a:prstGeom prst="ellipse">
              <a:avLst/>
            </a:prstGeom>
            <a:solidFill>
              <a:srgbClr val="000000"/>
            </a:solidFill>
            <a:ln w="12700">
              <a:solidFill>
                <a:srgbClr val="000000"/>
              </a:solidFill>
              <a:round/>
              <a:headEnd/>
              <a:tailEnd/>
            </a:ln>
          </p:spPr>
          <p:txBody>
            <a:bodyPr/>
            <a:lstStyle/>
            <a:p>
              <a:endParaRPr lang="de-DE"/>
            </a:p>
          </p:txBody>
        </p:sp>
        <p:sp>
          <p:nvSpPr>
            <p:cNvPr id="58392" name="Oval 211"/>
            <p:cNvSpPr>
              <a:spLocks noChangeArrowheads="1"/>
            </p:cNvSpPr>
            <p:nvPr/>
          </p:nvSpPr>
          <p:spPr bwMode="auto">
            <a:xfrm>
              <a:off x="1222" y="1512"/>
              <a:ext cx="47" cy="55"/>
            </a:xfrm>
            <a:prstGeom prst="ellipse">
              <a:avLst/>
            </a:prstGeom>
            <a:solidFill>
              <a:srgbClr val="000000"/>
            </a:solidFill>
            <a:ln w="12700">
              <a:solidFill>
                <a:srgbClr val="000000"/>
              </a:solidFill>
              <a:round/>
              <a:headEnd/>
              <a:tailEnd/>
            </a:ln>
          </p:spPr>
          <p:txBody>
            <a:bodyPr/>
            <a:lstStyle/>
            <a:p>
              <a:endParaRPr lang="de-DE"/>
            </a:p>
          </p:txBody>
        </p:sp>
        <p:sp>
          <p:nvSpPr>
            <p:cNvPr id="58393" name="Oval 212"/>
            <p:cNvSpPr>
              <a:spLocks noChangeArrowheads="1"/>
            </p:cNvSpPr>
            <p:nvPr/>
          </p:nvSpPr>
          <p:spPr bwMode="auto">
            <a:xfrm>
              <a:off x="1222" y="2303"/>
              <a:ext cx="47" cy="55"/>
            </a:xfrm>
            <a:prstGeom prst="ellipse">
              <a:avLst/>
            </a:prstGeom>
            <a:solidFill>
              <a:srgbClr val="000000"/>
            </a:solidFill>
            <a:ln w="12700">
              <a:solidFill>
                <a:srgbClr val="000000"/>
              </a:solidFill>
              <a:round/>
              <a:headEnd/>
              <a:tailEnd/>
            </a:ln>
          </p:spPr>
          <p:txBody>
            <a:bodyPr/>
            <a:lstStyle/>
            <a:p>
              <a:endParaRPr lang="de-DE"/>
            </a:p>
          </p:txBody>
        </p:sp>
        <p:grpSp>
          <p:nvGrpSpPr>
            <p:cNvPr id="58394" name="Group 213"/>
            <p:cNvGrpSpPr>
              <a:grpSpLocks/>
            </p:cNvGrpSpPr>
            <p:nvPr/>
          </p:nvGrpSpPr>
          <p:grpSpPr bwMode="auto">
            <a:xfrm>
              <a:off x="1252" y="1317"/>
              <a:ext cx="895" cy="104"/>
              <a:chOff x="1383" y="1295"/>
              <a:chExt cx="876" cy="99"/>
            </a:xfrm>
          </p:grpSpPr>
          <p:sp>
            <p:nvSpPr>
              <p:cNvPr id="58460" name="Line 214"/>
              <p:cNvSpPr>
                <a:spLocks noChangeShapeType="1"/>
              </p:cNvSpPr>
              <p:nvPr/>
            </p:nvSpPr>
            <p:spPr bwMode="auto">
              <a:xfrm>
                <a:off x="1383" y="1295"/>
                <a:ext cx="787" cy="5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61" name="Freeform 215"/>
              <p:cNvSpPr>
                <a:spLocks/>
              </p:cNvSpPr>
              <p:nvPr/>
            </p:nvSpPr>
            <p:spPr bwMode="auto">
              <a:xfrm>
                <a:off x="2165" y="1303"/>
                <a:ext cx="94" cy="91"/>
              </a:xfrm>
              <a:custGeom>
                <a:avLst/>
                <a:gdLst>
                  <a:gd name="T0" fmla="*/ 0 w 94"/>
                  <a:gd name="T1" fmla="*/ 91 h 91"/>
                  <a:gd name="T2" fmla="*/ 94 w 94"/>
                  <a:gd name="T3" fmla="*/ 51 h 91"/>
                  <a:gd name="T4" fmla="*/ 5 w 94"/>
                  <a:gd name="T5" fmla="*/ 0 h 91"/>
                  <a:gd name="T6" fmla="*/ 0 w 94"/>
                  <a:gd name="T7" fmla="*/ 91 h 91"/>
                  <a:gd name="T8" fmla="*/ 0 60000 65536"/>
                  <a:gd name="T9" fmla="*/ 0 60000 65536"/>
                  <a:gd name="T10" fmla="*/ 0 60000 65536"/>
                  <a:gd name="T11" fmla="*/ 0 60000 65536"/>
                  <a:gd name="T12" fmla="*/ 0 w 94"/>
                  <a:gd name="T13" fmla="*/ 0 h 91"/>
                  <a:gd name="T14" fmla="*/ 94 w 94"/>
                  <a:gd name="T15" fmla="*/ 91 h 91"/>
                </a:gdLst>
                <a:ahLst/>
                <a:cxnLst>
                  <a:cxn ang="T8">
                    <a:pos x="T0" y="T1"/>
                  </a:cxn>
                  <a:cxn ang="T9">
                    <a:pos x="T2" y="T3"/>
                  </a:cxn>
                  <a:cxn ang="T10">
                    <a:pos x="T4" y="T5"/>
                  </a:cxn>
                  <a:cxn ang="T11">
                    <a:pos x="T6" y="T7"/>
                  </a:cxn>
                </a:cxnLst>
                <a:rect l="T12" t="T13" r="T14" b="T15"/>
                <a:pathLst>
                  <a:path w="94" h="91">
                    <a:moveTo>
                      <a:pt x="0" y="91"/>
                    </a:moveTo>
                    <a:lnTo>
                      <a:pt x="94" y="51"/>
                    </a:lnTo>
                    <a:lnTo>
                      <a:pt x="5"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395" name="Group 216"/>
            <p:cNvGrpSpPr>
              <a:grpSpLocks/>
            </p:cNvGrpSpPr>
            <p:nvPr/>
          </p:nvGrpSpPr>
          <p:grpSpPr bwMode="auto">
            <a:xfrm>
              <a:off x="1252" y="1310"/>
              <a:ext cx="899" cy="359"/>
              <a:chOff x="1383" y="1288"/>
              <a:chExt cx="880" cy="341"/>
            </a:xfrm>
          </p:grpSpPr>
          <p:sp>
            <p:nvSpPr>
              <p:cNvPr id="58458" name="Line 217"/>
              <p:cNvSpPr>
                <a:spLocks noChangeShapeType="1"/>
              </p:cNvSpPr>
              <p:nvPr/>
            </p:nvSpPr>
            <p:spPr bwMode="auto">
              <a:xfrm>
                <a:off x="1383" y="1288"/>
                <a:ext cx="797" cy="29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59" name="Freeform 218"/>
              <p:cNvSpPr>
                <a:spLocks/>
              </p:cNvSpPr>
              <p:nvPr/>
            </p:nvSpPr>
            <p:spPr bwMode="auto">
              <a:xfrm>
                <a:off x="2162" y="1543"/>
                <a:ext cx="101" cy="86"/>
              </a:xfrm>
              <a:custGeom>
                <a:avLst/>
                <a:gdLst>
                  <a:gd name="T0" fmla="*/ 0 w 101"/>
                  <a:gd name="T1" fmla="*/ 86 h 86"/>
                  <a:gd name="T2" fmla="*/ 101 w 101"/>
                  <a:gd name="T3" fmla="*/ 74 h 86"/>
                  <a:gd name="T4" fmla="*/ 31 w 101"/>
                  <a:gd name="T5" fmla="*/ 0 h 86"/>
                  <a:gd name="T6" fmla="*/ 0 w 101"/>
                  <a:gd name="T7" fmla="*/ 86 h 86"/>
                  <a:gd name="T8" fmla="*/ 0 60000 65536"/>
                  <a:gd name="T9" fmla="*/ 0 60000 65536"/>
                  <a:gd name="T10" fmla="*/ 0 60000 65536"/>
                  <a:gd name="T11" fmla="*/ 0 60000 65536"/>
                  <a:gd name="T12" fmla="*/ 0 w 101"/>
                  <a:gd name="T13" fmla="*/ 0 h 86"/>
                  <a:gd name="T14" fmla="*/ 101 w 101"/>
                  <a:gd name="T15" fmla="*/ 86 h 86"/>
                </a:gdLst>
                <a:ahLst/>
                <a:cxnLst>
                  <a:cxn ang="T8">
                    <a:pos x="T0" y="T1"/>
                  </a:cxn>
                  <a:cxn ang="T9">
                    <a:pos x="T2" y="T3"/>
                  </a:cxn>
                  <a:cxn ang="T10">
                    <a:pos x="T4" y="T5"/>
                  </a:cxn>
                  <a:cxn ang="T11">
                    <a:pos x="T6" y="T7"/>
                  </a:cxn>
                </a:cxnLst>
                <a:rect l="T12" t="T13" r="T14" b="T15"/>
                <a:pathLst>
                  <a:path w="101" h="86">
                    <a:moveTo>
                      <a:pt x="0" y="86"/>
                    </a:moveTo>
                    <a:lnTo>
                      <a:pt x="101" y="74"/>
                    </a:lnTo>
                    <a:lnTo>
                      <a:pt x="31" y="0"/>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396" name="Group 219"/>
            <p:cNvGrpSpPr>
              <a:grpSpLocks/>
            </p:cNvGrpSpPr>
            <p:nvPr/>
          </p:nvGrpSpPr>
          <p:grpSpPr bwMode="auto">
            <a:xfrm>
              <a:off x="1244" y="1298"/>
              <a:ext cx="913" cy="879"/>
              <a:chOff x="1375" y="1277"/>
              <a:chExt cx="894" cy="834"/>
            </a:xfrm>
          </p:grpSpPr>
          <p:sp>
            <p:nvSpPr>
              <p:cNvPr id="58456" name="Line 220"/>
              <p:cNvSpPr>
                <a:spLocks noChangeShapeType="1"/>
              </p:cNvSpPr>
              <p:nvPr/>
            </p:nvSpPr>
            <p:spPr bwMode="auto">
              <a:xfrm>
                <a:off x="1375" y="1277"/>
                <a:ext cx="829" cy="7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57" name="Freeform 221"/>
              <p:cNvSpPr>
                <a:spLocks/>
              </p:cNvSpPr>
              <p:nvPr/>
            </p:nvSpPr>
            <p:spPr bwMode="auto">
              <a:xfrm>
                <a:off x="2170" y="2015"/>
                <a:ext cx="99" cy="96"/>
              </a:xfrm>
              <a:custGeom>
                <a:avLst/>
                <a:gdLst>
                  <a:gd name="T0" fmla="*/ 0 w 99"/>
                  <a:gd name="T1" fmla="*/ 68 h 96"/>
                  <a:gd name="T2" fmla="*/ 99 w 99"/>
                  <a:gd name="T3" fmla="*/ 96 h 96"/>
                  <a:gd name="T4" fmla="*/ 62 w 99"/>
                  <a:gd name="T5" fmla="*/ 0 h 96"/>
                  <a:gd name="T6" fmla="*/ 0 w 99"/>
                  <a:gd name="T7" fmla="*/ 68 h 96"/>
                  <a:gd name="T8" fmla="*/ 0 60000 65536"/>
                  <a:gd name="T9" fmla="*/ 0 60000 65536"/>
                  <a:gd name="T10" fmla="*/ 0 60000 65536"/>
                  <a:gd name="T11" fmla="*/ 0 60000 65536"/>
                  <a:gd name="T12" fmla="*/ 0 w 99"/>
                  <a:gd name="T13" fmla="*/ 0 h 96"/>
                  <a:gd name="T14" fmla="*/ 99 w 99"/>
                  <a:gd name="T15" fmla="*/ 96 h 96"/>
                </a:gdLst>
                <a:ahLst/>
                <a:cxnLst>
                  <a:cxn ang="T8">
                    <a:pos x="T0" y="T1"/>
                  </a:cxn>
                  <a:cxn ang="T9">
                    <a:pos x="T2" y="T3"/>
                  </a:cxn>
                  <a:cxn ang="T10">
                    <a:pos x="T4" y="T5"/>
                  </a:cxn>
                  <a:cxn ang="T11">
                    <a:pos x="T6" y="T7"/>
                  </a:cxn>
                </a:cxnLst>
                <a:rect l="T12" t="T13" r="T14" b="T15"/>
                <a:pathLst>
                  <a:path w="99" h="96">
                    <a:moveTo>
                      <a:pt x="0" y="68"/>
                    </a:moveTo>
                    <a:lnTo>
                      <a:pt x="99" y="96"/>
                    </a:lnTo>
                    <a:lnTo>
                      <a:pt x="62" y="0"/>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397" name="Group 222"/>
            <p:cNvGrpSpPr>
              <a:grpSpLocks/>
            </p:cNvGrpSpPr>
            <p:nvPr/>
          </p:nvGrpSpPr>
          <p:grpSpPr bwMode="auto">
            <a:xfrm>
              <a:off x="1259" y="2210"/>
              <a:ext cx="893" cy="108"/>
              <a:chOff x="1389" y="2143"/>
              <a:chExt cx="875" cy="102"/>
            </a:xfrm>
          </p:grpSpPr>
          <p:sp>
            <p:nvSpPr>
              <p:cNvPr id="58454" name="Line 223"/>
              <p:cNvSpPr>
                <a:spLocks noChangeShapeType="1"/>
              </p:cNvSpPr>
              <p:nvPr/>
            </p:nvSpPr>
            <p:spPr bwMode="auto">
              <a:xfrm flipV="1">
                <a:off x="1389" y="2188"/>
                <a:ext cx="787"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55" name="Freeform 224"/>
              <p:cNvSpPr>
                <a:spLocks/>
              </p:cNvSpPr>
              <p:nvPr/>
            </p:nvSpPr>
            <p:spPr bwMode="auto">
              <a:xfrm>
                <a:off x="2170" y="2143"/>
                <a:ext cx="94" cy="91"/>
              </a:xfrm>
              <a:custGeom>
                <a:avLst/>
                <a:gdLst>
                  <a:gd name="T0" fmla="*/ 7 w 94"/>
                  <a:gd name="T1" fmla="*/ 91 h 91"/>
                  <a:gd name="T2" fmla="*/ 94 w 94"/>
                  <a:gd name="T3" fmla="*/ 38 h 91"/>
                  <a:gd name="T4" fmla="*/ 0 w 94"/>
                  <a:gd name="T5" fmla="*/ 0 h 91"/>
                  <a:gd name="T6" fmla="*/ 7 w 94"/>
                  <a:gd name="T7" fmla="*/ 91 h 91"/>
                  <a:gd name="T8" fmla="*/ 0 60000 65536"/>
                  <a:gd name="T9" fmla="*/ 0 60000 65536"/>
                  <a:gd name="T10" fmla="*/ 0 60000 65536"/>
                  <a:gd name="T11" fmla="*/ 0 60000 65536"/>
                  <a:gd name="T12" fmla="*/ 0 w 94"/>
                  <a:gd name="T13" fmla="*/ 0 h 91"/>
                  <a:gd name="T14" fmla="*/ 94 w 94"/>
                  <a:gd name="T15" fmla="*/ 91 h 91"/>
                </a:gdLst>
                <a:ahLst/>
                <a:cxnLst>
                  <a:cxn ang="T8">
                    <a:pos x="T0" y="T1"/>
                  </a:cxn>
                  <a:cxn ang="T9">
                    <a:pos x="T2" y="T3"/>
                  </a:cxn>
                  <a:cxn ang="T10">
                    <a:pos x="T4" y="T5"/>
                  </a:cxn>
                  <a:cxn ang="T11">
                    <a:pos x="T6" y="T7"/>
                  </a:cxn>
                </a:cxnLst>
                <a:rect l="T12" t="T13" r="T14" b="T15"/>
                <a:pathLst>
                  <a:path w="94" h="91">
                    <a:moveTo>
                      <a:pt x="7" y="91"/>
                    </a:moveTo>
                    <a:lnTo>
                      <a:pt x="94" y="38"/>
                    </a:lnTo>
                    <a:lnTo>
                      <a:pt x="0" y="0"/>
                    </a:lnTo>
                    <a:lnTo>
                      <a:pt x="7"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398" name="Group 225"/>
            <p:cNvGrpSpPr>
              <a:grpSpLocks/>
            </p:cNvGrpSpPr>
            <p:nvPr/>
          </p:nvGrpSpPr>
          <p:grpSpPr bwMode="auto">
            <a:xfrm>
              <a:off x="1252" y="1750"/>
              <a:ext cx="913" cy="550"/>
              <a:chOff x="1383" y="1706"/>
              <a:chExt cx="894" cy="522"/>
            </a:xfrm>
          </p:grpSpPr>
          <p:sp>
            <p:nvSpPr>
              <p:cNvPr id="58452" name="Line 226"/>
              <p:cNvSpPr>
                <a:spLocks noChangeShapeType="1"/>
              </p:cNvSpPr>
              <p:nvPr/>
            </p:nvSpPr>
            <p:spPr bwMode="auto">
              <a:xfrm flipV="1">
                <a:off x="1383" y="1749"/>
                <a:ext cx="818" cy="4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53" name="Freeform 227"/>
              <p:cNvSpPr>
                <a:spLocks/>
              </p:cNvSpPr>
              <p:nvPr/>
            </p:nvSpPr>
            <p:spPr bwMode="auto">
              <a:xfrm>
                <a:off x="2176" y="1706"/>
                <a:ext cx="101" cy="85"/>
              </a:xfrm>
              <a:custGeom>
                <a:avLst/>
                <a:gdLst>
                  <a:gd name="T0" fmla="*/ 46 w 101"/>
                  <a:gd name="T1" fmla="*/ 85 h 85"/>
                  <a:gd name="T2" fmla="*/ 101 w 101"/>
                  <a:gd name="T3" fmla="*/ 0 h 85"/>
                  <a:gd name="T4" fmla="*/ 0 w 101"/>
                  <a:gd name="T5" fmla="*/ 7 h 85"/>
                  <a:gd name="T6" fmla="*/ 46 w 101"/>
                  <a:gd name="T7" fmla="*/ 85 h 85"/>
                  <a:gd name="T8" fmla="*/ 0 60000 65536"/>
                  <a:gd name="T9" fmla="*/ 0 60000 65536"/>
                  <a:gd name="T10" fmla="*/ 0 60000 65536"/>
                  <a:gd name="T11" fmla="*/ 0 60000 65536"/>
                  <a:gd name="T12" fmla="*/ 0 w 101"/>
                  <a:gd name="T13" fmla="*/ 0 h 85"/>
                  <a:gd name="T14" fmla="*/ 101 w 101"/>
                  <a:gd name="T15" fmla="*/ 85 h 85"/>
                </a:gdLst>
                <a:ahLst/>
                <a:cxnLst>
                  <a:cxn ang="T8">
                    <a:pos x="T0" y="T1"/>
                  </a:cxn>
                  <a:cxn ang="T9">
                    <a:pos x="T2" y="T3"/>
                  </a:cxn>
                  <a:cxn ang="T10">
                    <a:pos x="T4" y="T5"/>
                  </a:cxn>
                  <a:cxn ang="T11">
                    <a:pos x="T6" y="T7"/>
                  </a:cxn>
                </a:cxnLst>
                <a:rect l="T12" t="T13" r="T14" b="T15"/>
                <a:pathLst>
                  <a:path w="101" h="85">
                    <a:moveTo>
                      <a:pt x="46" y="85"/>
                    </a:moveTo>
                    <a:lnTo>
                      <a:pt x="101" y="0"/>
                    </a:lnTo>
                    <a:lnTo>
                      <a:pt x="0" y="7"/>
                    </a:lnTo>
                    <a:lnTo>
                      <a:pt x="46"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399" name="Group 228"/>
            <p:cNvGrpSpPr>
              <a:grpSpLocks/>
            </p:cNvGrpSpPr>
            <p:nvPr/>
          </p:nvGrpSpPr>
          <p:grpSpPr bwMode="auto">
            <a:xfrm>
              <a:off x="1244" y="1483"/>
              <a:ext cx="908" cy="835"/>
              <a:chOff x="1375" y="1453"/>
              <a:chExt cx="889" cy="792"/>
            </a:xfrm>
          </p:grpSpPr>
          <p:sp>
            <p:nvSpPr>
              <p:cNvPr id="58450" name="Line 229"/>
              <p:cNvSpPr>
                <a:spLocks noChangeShapeType="1"/>
              </p:cNvSpPr>
              <p:nvPr/>
            </p:nvSpPr>
            <p:spPr bwMode="auto">
              <a:xfrm flipV="1">
                <a:off x="1375" y="1511"/>
                <a:ext cx="823" cy="7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51" name="Freeform 230"/>
              <p:cNvSpPr>
                <a:spLocks/>
              </p:cNvSpPr>
              <p:nvPr/>
            </p:nvSpPr>
            <p:spPr bwMode="auto">
              <a:xfrm>
                <a:off x="2166" y="1453"/>
                <a:ext cx="98" cy="96"/>
              </a:xfrm>
              <a:custGeom>
                <a:avLst/>
                <a:gdLst>
                  <a:gd name="T0" fmla="*/ 61 w 98"/>
                  <a:gd name="T1" fmla="*/ 96 h 96"/>
                  <a:gd name="T2" fmla="*/ 98 w 98"/>
                  <a:gd name="T3" fmla="*/ 0 h 96"/>
                  <a:gd name="T4" fmla="*/ 0 w 98"/>
                  <a:gd name="T5" fmla="*/ 27 h 96"/>
                  <a:gd name="T6" fmla="*/ 61 w 98"/>
                  <a:gd name="T7" fmla="*/ 96 h 96"/>
                  <a:gd name="T8" fmla="*/ 0 60000 65536"/>
                  <a:gd name="T9" fmla="*/ 0 60000 65536"/>
                  <a:gd name="T10" fmla="*/ 0 60000 65536"/>
                  <a:gd name="T11" fmla="*/ 0 60000 65536"/>
                  <a:gd name="T12" fmla="*/ 0 w 98"/>
                  <a:gd name="T13" fmla="*/ 0 h 96"/>
                  <a:gd name="T14" fmla="*/ 98 w 98"/>
                  <a:gd name="T15" fmla="*/ 96 h 96"/>
                </a:gdLst>
                <a:ahLst/>
                <a:cxnLst>
                  <a:cxn ang="T8">
                    <a:pos x="T0" y="T1"/>
                  </a:cxn>
                  <a:cxn ang="T9">
                    <a:pos x="T2" y="T3"/>
                  </a:cxn>
                  <a:cxn ang="T10">
                    <a:pos x="T4" y="T5"/>
                  </a:cxn>
                  <a:cxn ang="T11">
                    <a:pos x="T6" y="T7"/>
                  </a:cxn>
                </a:cxnLst>
                <a:rect l="T12" t="T13" r="T14" b="T15"/>
                <a:pathLst>
                  <a:path w="98" h="96">
                    <a:moveTo>
                      <a:pt x="61" y="96"/>
                    </a:moveTo>
                    <a:lnTo>
                      <a:pt x="98" y="0"/>
                    </a:lnTo>
                    <a:lnTo>
                      <a:pt x="0" y="27"/>
                    </a:lnTo>
                    <a:lnTo>
                      <a:pt x="61"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0" name="Group 231"/>
            <p:cNvGrpSpPr>
              <a:grpSpLocks/>
            </p:cNvGrpSpPr>
            <p:nvPr/>
          </p:nvGrpSpPr>
          <p:grpSpPr bwMode="auto">
            <a:xfrm>
              <a:off x="1259" y="1392"/>
              <a:ext cx="888" cy="154"/>
              <a:chOff x="1389" y="1366"/>
              <a:chExt cx="870" cy="146"/>
            </a:xfrm>
          </p:grpSpPr>
          <p:sp>
            <p:nvSpPr>
              <p:cNvPr id="58448" name="Line 232"/>
              <p:cNvSpPr>
                <a:spLocks noChangeShapeType="1"/>
              </p:cNvSpPr>
              <p:nvPr/>
            </p:nvSpPr>
            <p:spPr bwMode="auto">
              <a:xfrm flipV="1">
                <a:off x="1389" y="1411"/>
                <a:ext cx="783"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49" name="Freeform 233"/>
              <p:cNvSpPr>
                <a:spLocks/>
              </p:cNvSpPr>
              <p:nvPr/>
            </p:nvSpPr>
            <p:spPr bwMode="auto">
              <a:xfrm>
                <a:off x="2163" y="1366"/>
                <a:ext cx="96" cy="92"/>
              </a:xfrm>
              <a:custGeom>
                <a:avLst/>
                <a:gdLst>
                  <a:gd name="T0" fmla="*/ 12 w 96"/>
                  <a:gd name="T1" fmla="*/ 92 h 92"/>
                  <a:gd name="T2" fmla="*/ 96 w 96"/>
                  <a:gd name="T3" fmla="*/ 34 h 92"/>
                  <a:gd name="T4" fmla="*/ 0 w 96"/>
                  <a:gd name="T5" fmla="*/ 0 h 92"/>
                  <a:gd name="T6" fmla="*/ 12 w 96"/>
                  <a:gd name="T7" fmla="*/ 92 h 92"/>
                  <a:gd name="T8" fmla="*/ 0 60000 65536"/>
                  <a:gd name="T9" fmla="*/ 0 60000 65536"/>
                  <a:gd name="T10" fmla="*/ 0 60000 65536"/>
                  <a:gd name="T11" fmla="*/ 0 60000 65536"/>
                  <a:gd name="T12" fmla="*/ 0 w 96"/>
                  <a:gd name="T13" fmla="*/ 0 h 92"/>
                  <a:gd name="T14" fmla="*/ 96 w 96"/>
                  <a:gd name="T15" fmla="*/ 92 h 92"/>
                </a:gdLst>
                <a:ahLst/>
                <a:cxnLst>
                  <a:cxn ang="T8">
                    <a:pos x="T0" y="T1"/>
                  </a:cxn>
                  <a:cxn ang="T9">
                    <a:pos x="T2" y="T3"/>
                  </a:cxn>
                  <a:cxn ang="T10">
                    <a:pos x="T4" y="T5"/>
                  </a:cxn>
                  <a:cxn ang="T11">
                    <a:pos x="T6" y="T7"/>
                  </a:cxn>
                </a:cxnLst>
                <a:rect l="T12" t="T13" r="T14" b="T15"/>
                <a:pathLst>
                  <a:path w="96" h="92">
                    <a:moveTo>
                      <a:pt x="12" y="92"/>
                    </a:moveTo>
                    <a:lnTo>
                      <a:pt x="96" y="34"/>
                    </a:lnTo>
                    <a:lnTo>
                      <a:pt x="0" y="0"/>
                    </a:lnTo>
                    <a:lnTo>
                      <a:pt x="12"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1" name="Group 234"/>
            <p:cNvGrpSpPr>
              <a:grpSpLocks/>
            </p:cNvGrpSpPr>
            <p:nvPr/>
          </p:nvGrpSpPr>
          <p:grpSpPr bwMode="auto">
            <a:xfrm>
              <a:off x="1263" y="1552"/>
              <a:ext cx="888" cy="187"/>
              <a:chOff x="1393" y="1518"/>
              <a:chExt cx="870" cy="178"/>
            </a:xfrm>
          </p:grpSpPr>
          <p:sp>
            <p:nvSpPr>
              <p:cNvPr id="58446" name="Line 235"/>
              <p:cNvSpPr>
                <a:spLocks noChangeShapeType="1"/>
              </p:cNvSpPr>
              <p:nvPr/>
            </p:nvSpPr>
            <p:spPr bwMode="auto">
              <a:xfrm>
                <a:off x="1393" y="1518"/>
                <a:ext cx="783" cy="1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47" name="Freeform 236"/>
              <p:cNvSpPr>
                <a:spLocks/>
              </p:cNvSpPr>
              <p:nvPr/>
            </p:nvSpPr>
            <p:spPr bwMode="auto">
              <a:xfrm>
                <a:off x="2165" y="1605"/>
                <a:ext cx="98" cy="91"/>
              </a:xfrm>
              <a:custGeom>
                <a:avLst/>
                <a:gdLst>
                  <a:gd name="T0" fmla="*/ 0 w 98"/>
                  <a:gd name="T1" fmla="*/ 91 h 91"/>
                  <a:gd name="T2" fmla="*/ 98 w 98"/>
                  <a:gd name="T3" fmla="*/ 60 h 91"/>
                  <a:gd name="T4" fmla="*/ 15 w 98"/>
                  <a:gd name="T5" fmla="*/ 0 h 91"/>
                  <a:gd name="T6" fmla="*/ 0 w 98"/>
                  <a:gd name="T7" fmla="*/ 91 h 91"/>
                  <a:gd name="T8" fmla="*/ 0 60000 65536"/>
                  <a:gd name="T9" fmla="*/ 0 60000 65536"/>
                  <a:gd name="T10" fmla="*/ 0 60000 65536"/>
                  <a:gd name="T11" fmla="*/ 0 60000 65536"/>
                  <a:gd name="T12" fmla="*/ 0 w 98"/>
                  <a:gd name="T13" fmla="*/ 0 h 91"/>
                  <a:gd name="T14" fmla="*/ 98 w 98"/>
                  <a:gd name="T15" fmla="*/ 91 h 91"/>
                </a:gdLst>
                <a:ahLst/>
                <a:cxnLst>
                  <a:cxn ang="T8">
                    <a:pos x="T0" y="T1"/>
                  </a:cxn>
                  <a:cxn ang="T9">
                    <a:pos x="T2" y="T3"/>
                  </a:cxn>
                  <a:cxn ang="T10">
                    <a:pos x="T4" y="T5"/>
                  </a:cxn>
                  <a:cxn ang="T11">
                    <a:pos x="T6" y="T7"/>
                  </a:cxn>
                </a:cxnLst>
                <a:rect l="T12" t="T13" r="T14" b="T15"/>
                <a:pathLst>
                  <a:path w="98" h="91">
                    <a:moveTo>
                      <a:pt x="0" y="91"/>
                    </a:moveTo>
                    <a:lnTo>
                      <a:pt x="98" y="60"/>
                    </a:lnTo>
                    <a:lnTo>
                      <a:pt x="15"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2" name="Group 237"/>
            <p:cNvGrpSpPr>
              <a:grpSpLocks/>
            </p:cNvGrpSpPr>
            <p:nvPr/>
          </p:nvGrpSpPr>
          <p:grpSpPr bwMode="auto">
            <a:xfrm>
              <a:off x="1248" y="1557"/>
              <a:ext cx="904" cy="656"/>
              <a:chOff x="1379" y="1523"/>
              <a:chExt cx="885" cy="623"/>
            </a:xfrm>
          </p:grpSpPr>
          <p:sp>
            <p:nvSpPr>
              <p:cNvPr id="58444" name="Line 238"/>
              <p:cNvSpPr>
                <a:spLocks noChangeShapeType="1"/>
              </p:cNvSpPr>
              <p:nvPr/>
            </p:nvSpPr>
            <p:spPr bwMode="auto">
              <a:xfrm>
                <a:off x="1379" y="1523"/>
                <a:ext cx="814" cy="5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45" name="Freeform 239"/>
              <p:cNvSpPr>
                <a:spLocks/>
              </p:cNvSpPr>
              <p:nvPr/>
            </p:nvSpPr>
            <p:spPr bwMode="auto">
              <a:xfrm>
                <a:off x="2163" y="2057"/>
                <a:ext cx="101" cy="89"/>
              </a:xfrm>
              <a:custGeom>
                <a:avLst/>
                <a:gdLst>
                  <a:gd name="T0" fmla="*/ 0 w 101"/>
                  <a:gd name="T1" fmla="*/ 75 h 89"/>
                  <a:gd name="T2" fmla="*/ 101 w 101"/>
                  <a:gd name="T3" fmla="*/ 89 h 89"/>
                  <a:gd name="T4" fmla="*/ 52 w 101"/>
                  <a:gd name="T5" fmla="*/ 0 h 89"/>
                  <a:gd name="T6" fmla="*/ 0 w 101"/>
                  <a:gd name="T7" fmla="*/ 75 h 89"/>
                  <a:gd name="T8" fmla="*/ 0 60000 65536"/>
                  <a:gd name="T9" fmla="*/ 0 60000 65536"/>
                  <a:gd name="T10" fmla="*/ 0 60000 65536"/>
                  <a:gd name="T11" fmla="*/ 0 60000 65536"/>
                  <a:gd name="T12" fmla="*/ 0 w 101"/>
                  <a:gd name="T13" fmla="*/ 0 h 89"/>
                  <a:gd name="T14" fmla="*/ 101 w 101"/>
                  <a:gd name="T15" fmla="*/ 89 h 89"/>
                </a:gdLst>
                <a:ahLst/>
                <a:cxnLst>
                  <a:cxn ang="T8">
                    <a:pos x="T0" y="T1"/>
                  </a:cxn>
                  <a:cxn ang="T9">
                    <a:pos x="T2" y="T3"/>
                  </a:cxn>
                  <a:cxn ang="T10">
                    <a:pos x="T4" y="T5"/>
                  </a:cxn>
                  <a:cxn ang="T11">
                    <a:pos x="T6" y="T7"/>
                  </a:cxn>
                </a:cxnLst>
                <a:rect l="T12" t="T13" r="T14" b="T15"/>
                <a:pathLst>
                  <a:path w="101" h="89">
                    <a:moveTo>
                      <a:pt x="0" y="75"/>
                    </a:moveTo>
                    <a:lnTo>
                      <a:pt x="101" y="89"/>
                    </a:lnTo>
                    <a:lnTo>
                      <a:pt x="52" y="0"/>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3" name="Group 240"/>
            <p:cNvGrpSpPr>
              <a:grpSpLocks/>
            </p:cNvGrpSpPr>
            <p:nvPr/>
          </p:nvGrpSpPr>
          <p:grpSpPr bwMode="auto">
            <a:xfrm>
              <a:off x="2403" y="1367"/>
              <a:ext cx="1145" cy="96"/>
              <a:chOff x="2510" y="1343"/>
              <a:chExt cx="1122" cy="91"/>
            </a:xfrm>
          </p:grpSpPr>
          <p:sp>
            <p:nvSpPr>
              <p:cNvPr id="58442" name="Line 241"/>
              <p:cNvSpPr>
                <a:spLocks noChangeShapeType="1"/>
              </p:cNvSpPr>
              <p:nvPr/>
            </p:nvSpPr>
            <p:spPr bwMode="auto">
              <a:xfrm>
                <a:off x="2510" y="1371"/>
                <a:ext cx="1034"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43" name="Freeform 242"/>
              <p:cNvSpPr>
                <a:spLocks/>
              </p:cNvSpPr>
              <p:nvPr/>
            </p:nvSpPr>
            <p:spPr bwMode="auto">
              <a:xfrm>
                <a:off x="3541" y="1343"/>
                <a:ext cx="91" cy="91"/>
              </a:xfrm>
              <a:custGeom>
                <a:avLst/>
                <a:gdLst>
                  <a:gd name="T0" fmla="*/ 0 w 91"/>
                  <a:gd name="T1" fmla="*/ 91 h 91"/>
                  <a:gd name="T2" fmla="*/ 91 w 91"/>
                  <a:gd name="T3" fmla="*/ 46 h 91"/>
                  <a:gd name="T4" fmla="*/ 0 w 91"/>
                  <a:gd name="T5" fmla="*/ 0 h 91"/>
                  <a:gd name="T6" fmla="*/ 0 w 91"/>
                  <a:gd name="T7" fmla="*/ 91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0" y="91"/>
                    </a:moveTo>
                    <a:lnTo>
                      <a:pt x="91" y="46"/>
                    </a:lnTo>
                    <a:lnTo>
                      <a:pt x="0"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4" name="Group 243"/>
            <p:cNvGrpSpPr>
              <a:grpSpLocks/>
            </p:cNvGrpSpPr>
            <p:nvPr/>
          </p:nvGrpSpPr>
          <p:grpSpPr bwMode="auto">
            <a:xfrm>
              <a:off x="2394" y="1397"/>
              <a:ext cx="1211" cy="545"/>
              <a:chOff x="2501" y="1371"/>
              <a:chExt cx="1186" cy="517"/>
            </a:xfrm>
          </p:grpSpPr>
          <p:sp>
            <p:nvSpPr>
              <p:cNvPr id="58440" name="Line 244"/>
              <p:cNvSpPr>
                <a:spLocks noChangeShapeType="1"/>
              </p:cNvSpPr>
              <p:nvPr/>
            </p:nvSpPr>
            <p:spPr bwMode="auto">
              <a:xfrm>
                <a:off x="2501" y="1371"/>
                <a:ext cx="1104" cy="4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41" name="Freeform 245"/>
              <p:cNvSpPr>
                <a:spLocks/>
              </p:cNvSpPr>
              <p:nvPr/>
            </p:nvSpPr>
            <p:spPr bwMode="auto">
              <a:xfrm>
                <a:off x="3584" y="1805"/>
                <a:ext cx="103" cy="83"/>
              </a:xfrm>
              <a:custGeom>
                <a:avLst/>
                <a:gdLst>
                  <a:gd name="T0" fmla="*/ 0 w 103"/>
                  <a:gd name="T1" fmla="*/ 83 h 83"/>
                  <a:gd name="T2" fmla="*/ 103 w 103"/>
                  <a:gd name="T3" fmla="*/ 77 h 83"/>
                  <a:gd name="T4" fmla="*/ 37 w 103"/>
                  <a:gd name="T5" fmla="*/ 0 h 83"/>
                  <a:gd name="T6" fmla="*/ 0 w 103"/>
                  <a:gd name="T7" fmla="*/ 83 h 83"/>
                  <a:gd name="T8" fmla="*/ 0 60000 65536"/>
                  <a:gd name="T9" fmla="*/ 0 60000 65536"/>
                  <a:gd name="T10" fmla="*/ 0 60000 65536"/>
                  <a:gd name="T11" fmla="*/ 0 60000 65536"/>
                  <a:gd name="T12" fmla="*/ 0 w 103"/>
                  <a:gd name="T13" fmla="*/ 0 h 83"/>
                  <a:gd name="T14" fmla="*/ 103 w 103"/>
                  <a:gd name="T15" fmla="*/ 83 h 83"/>
                </a:gdLst>
                <a:ahLst/>
                <a:cxnLst>
                  <a:cxn ang="T8">
                    <a:pos x="T0" y="T1"/>
                  </a:cxn>
                  <a:cxn ang="T9">
                    <a:pos x="T2" y="T3"/>
                  </a:cxn>
                  <a:cxn ang="T10">
                    <a:pos x="T4" y="T5"/>
                  </a:cxn>
                  <a:cxn ang="T11">
                    <a:pos x="T6" y="T7"/>
                  </a:cxn>
                </a:cxnLst>
                <a:rect l="T12" t="T13" r="T14" b="T15"/>
                <a:pathLst>
                  <a:path w="103" h="83">
                    <a:moveTo>
                      <a:pt x="0" y="83"/>
                    </a:moveTo>
                    <a:lnTo>
                      <a:pt x="103" y="77"/>
                    </a:lnTo>
                    <a:lnTo>
                      <a:pt x="37" y="0"/>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5" name="Group 246"/>
            <p:cNvGrpSpPr>
              <a:grpSpLocks/>
            </p:cNvGrpSpPr>
            <p:nvPr/>
          </p:nvGrpSpPr>
          <p:grpSpPr bwMode="auto">
            <a:xfrm>
              <a:off x="2403" y="1445"/>
              <a:ext cx="1141" cy="243"/>
              <a:chOff x="2510" y="1417"/>
              <a:chExt cx="1118" cy="230"/>
            </a:xfrm>
          </p:grpSpPr>
          <p:sp>
            <p:nvSpPr>
              <p:cNvPr id="58438" name="Line 247"/>
              <p:cNvSpPr>
                <a:spLocks noChangeShapeType="1"/>
              </p:cNvSpPr>
              <p:nvPr/>
            </p:nvSpPr>
            <p:spPr bwMode="auto">
              <a:xfrm flipV="1">
                <a:off x="2510" y="1462"/>
                <a:ext cx="1031" cy="1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39" name="Freeform 248"/>
              <p:cNvSpPr>
                <a:spLocks/>
              </p:cNvSpPr>
              <p:nvPr/>
            </p:nvSpPr>
            <p:spPr bwMode="auto">
              <a:xfrm>
                <a:off x="3531" y="1417"/>
                <a:ext cx="97" cy="91"/>
              </a:xfrm>
              <a:custGeom>
                <a:avLst/>
                <a:gdLst>
                  <a:gd name="T0" fmla="*/ 15 w 97"/>
                  <a:gd name="T1" fmla="*/ 91 h 91"/>
                  <a:gd name="T2" fmla="*/ 97 w 97"/>
                  <a:gd name="T3" fmla="*/ 29 h 91"/>
                  <a:gd name="T4" fmla="*/ 0 w 97"/>
                  <a:gd name="T5" fmla="*/ 0 h 91"/>
                  <a:gd name="T6" fmla="*/ 15 w 97"/>
                  <a:gd name="T7" fmla="*/ 91 h 91"/>
                  <a:gd name="T8" fmla="*/ 0 60000 65536"/>
                  <a:gd name="T9" fmla="*/ 0 60000 65536"/>
                  <a:gd name="T10" fmla="*/ 0 60000 65536"/>
                  <a:gd name="T11" fmla="*/ 0 60000 65536"/>
                  <a:gd name="T12" fmla="*/ 0 w 97"/>
                  <a:gd name="T13" fmla="*/ 0 h 91"/>
                  <a:gd name="T14" fmla="*/ 97 w 97"/>
                  <a:gd name="T15" fmla="*/ 91 h 91"/>
                </a:gdLst>
                <a:ahLst/>
                <a:cxnLst>
                  <a:cxn ang="T8">
                    <a:pos x="T0" y="T1"/>
                  </a:cxn>
                  <a:cxn ang="T9">
                    <a:pos x="T2" y="T3"/>
                  </a:cxn>
                  <a:cxn ang="T10">
                    <a:pos x="T4" y="T5"/>
                  </a:cxn>
                  <a:cxn ang="T11">
                    <a:pos x="T6" y="T7"/>
                  </a:cxn>
                </a:cxnLst>
                <a:rect l="T12" t="T13" r="T14" b="T15"/>
                <a:pathLst>
                  <a:path w="97" h="91">
                    <a:moveTo>
                      <a:pt x="15" y="91"/>
                    </a:moveTo>
                    <a:lnTo>
                      <a:pt x="97" y="29"/>
                    </a:lnTo>
                    <a:lnTo>
                      <a:pt x="0" y="0"/>
                    </a:lnTo>
                    <a:lnTo>
                      <a:pt x="15"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6" name="Group 249"/>
            <p:cNvGrpSpPr>
              <a:grpSpLocks/>
            </p:cNvGrpSpPr>
            <p:nvPr/>
          </p:nvGrpSpPr>
          <p:grpSpPr bwMode="auto">
            <a:xfrm>
              <a:off x="2408" y="1693"/>
              <a:ext cx="1176" cy="293"/>
              <a:chOff x="2515" y="1652"/>
              <a:chExt cx="1152" cy="278"/>
            </a:xfrm>
          </p:grpSpPr>
          <p:sp>
            <p:nvSpPr>
              <p:cNvPr id="58436" name="Line 250"/>
              <p:cNvSpPr>
                <a:spLocks noChangeShapeType="1"/>
              </p:cNvSpPr>
              <p:nvPr/>
            </p:nvSpPr>
            <p:spPr bwMode="auto">
              <a:xfrm>
                <a:off x="2515" y="1652"/>
                <a:ext cx="1067" cy="2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37" name="Freeform 251"/>
              <p:cNvSpPr>
                <a:spLocks/>
              </p:cNvSpPr>
              <p:nvPr/>
            </p:nvSpPr>
            <p:spPr bwMode="auto">
              <a:xfrm>
                <a:off x="3568" y="1842"/>
                <a:ext cx="99" cy="88"/>
              </a:xfrm>
              <a:custGeom>
                <a:avLst/>
                <a:gdLst>
                  <a:gd name="T0" fmla="*/ 0 w 99"/>
                  <a:gd name="T1" fmla="*/ 88 h 88"/>
                  <a:gd name="T2" fmla="*/ 99 w 99"/>
                  <a:gd name="T3" fmla="*/ 63 h 88"/>
                  <a:gd name="T4" fmla="*/ 19 w 99"/>
                  <a:gd name="T5" fmla="*/ 0 h 88"/>
                  <a:gd name="T6" fmla="*/ 0 w 99"/>
                  <a:gd name="T7" fmla="*/ 88 h 88"/>
                  <a:gd name="T8" fmla="*/ 0 60000 65536"/>
                  <a:gd name="T9" fmla="*/ 0 60000 65536"/>
                  <a:gd name="T10" fmla="*/ 0 60000 65536"/>
                  <a:gd name="T11" fmla="*/ 0 60000 65536"/>
                  <a:gd name="T12" fmla="*/ 0 w 99"/>
                  <a:gd name="T13" fmla="*/ 0 h 88"/>
                  <a:gd name="T14" fmla="*/ 99 w 99"/>
                  <a:gd name="T15" fmla="*/ 88 h 88"/>
                </a:gdLst>
                <a:ahLst/>
                <a:cxnLst>
                  <a:cxn ang="T8">
                    <a:pos x="T0" y="T1"/>
                  </a:cxn>
                  <a:cxn ang="T9">
                    <a:pos x="T2" y="T3"/>
                  </a:cxn>
                  <a:cxn ang="T10">
                    <a:pos x="T4" y="T5"/>
                  </a:cxn>
                  <a:cxn ang="T11">
                    <a:pos x="T6" y="T7"/>
                  </a:cxn>
                </a:cxnLst>
                <a:rect l="T12" t="T13" r="T14" b="T15"/>
                <a:pathLst>
                  <a:path w="99" h="88">
                    <a:moveTo>
                      <a:pt x="0" y="88"/>
                    </a:moveTo>
                    <a:lnTo>
                      <a:pt x="99" y="63"/>
                    </a:lnTo>
                    <a:lnTo>
                      <a:pt x="19" y="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7" name="Group 252"/>
            <p:cNvGrpSpPr>
              <a:grpSpLocks/>
            </p:cNvGrpSpPr>
            <p:nvPr/>
          </p:nvGrpSpPr>
          <p:grpSpPr bwMode="auto">
            <a:xfrm>
              <a:off x="2399" y="1501"/>
              <a:ext cx="1156" cy="731"/>
              <a:chOff x="2506" y="1470"/>
              <a:chExt cx="1132" cy="694"/>
            </a:xfrm>
          </p:grpSpPr>
          <p:sp>
            <p:nvSpPr>
              <p:cNvPr id="58434" name="Line 253"/>
              <p:cNvSpPr>
                <a:spLocks noChangeShapeType="1"/>
              </p:cNvSpPr>
              <p:nvPr/>
            </p:nvSpPr>
            <p:spPr bwMode="auto">
              <a:xfrm flipV="1">
                <a:off x="2506" y="1515"/>
                <a:ext cx="1057" cy="6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35" name="Freeform 254"/>
              <p:cNvSpPr>
                <a:spLocks/>
              </p:cNvSpPr>
              <p:nvPr/>
            </p:nvSpPr>
            <p:spPr bwMode="auto">
              <a:xfrm>
                <a:off x="3537" y="1470"/>
                <a:ext cx="101" cy="87"/>
              </a:xfrm>
              <a:custGeom>
                <a:avLst/>
                <a:gdLst>
                  <a:gd name="T0" fmla="*/ 47 w 101"/>
                  <a:gd name="T1" fmla="*/ 87 h 87"/>
                  <a:gd name="T2" fmla="*/ 101 w 101"/>
                  <a:gd name="T3" fmla="*/ 0 h 87"/>
                  <a:gd name="T4" fmla="*/ 0 w 101"/>
                  <a:gd name="T5" fmla="*/ 10 h 87"/>
                  <a:gd name="T6" fmla="*/ 47 w 101"/>
                  <a:gd name="T7" fmla="*/ 87 h 87"/>
                  <a:gd name="T8" fmla="*/ 0 60000 65536"/>
                  <a:gd name="T9" fmla="*/ 0 60000 65536"/>
                  <a:gd name="T10" fmla="*/ 0 60000 65536"/>
                  <a:gd name="T11" fmla="*/ 0 60000 65536"/>
                  <a:gd name="T12" fmla="*/ 0 w 101"/>
                  <a:gd name="T13" fmla="*/ 0 h 87"/>
                  <a:gd name="T14" fmla="*/ 101 w 101"/>
                  <a:gd name="T15" fmla="*/ 87 h 87"/>
                </a:gdLst>
                <a:ahLst/>
                <a:cxnLst>
                  <a:cxn ang="T8">
                    <a:pos x="T0" y="T1"/>
                  </a:cxn>
                  <a:cxn ang="T9">
                    <a:pos x="T2" y="T3"/>
                  </a:cxn>
                  <a:cxn ang="T10">
                    <a:pos x="T4" y="T5"/>
                  </a:cxn>
                  <a:cxn ang="T11">
                    <a:pos x="T6" y="T7"/>
                  </a:cxn>
                </a:cxnLst>
                <a:rect l="T12" t="T13" r="T14" b="T15"/>
                <a:pathLst>
                  <a:path w="101" h="87">
                    <a:moveTo>
                      <a:pt x="47" y="87"/>
                    </a:moveTo>
                    <a:lnTo>
                      <a:pt x="101" y="0"/>
                    </a:lnTo>
                    <a:lnTo>
                      <a:pt x="0" y="10"/>
                    </a:lnTo>
                    <a:lnTo>
                      <a:pt x="47"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8" name="Group 255"/>
            <p:cNvGrpSpPr>
              <a:grpSpLocks/>
            </p:cNvGrpSpPr>
            <p:nvPr/>
          </p:nvGrpSpPr>
          <p:grpSpPr bwMode="auto">
            <a:xfrm>
              <a:off x="2408" y="1982"/>
              <a:ext cx="1166" cy="257"/>
              <a:chOff x="2515" y="1926"/>
              <a:chExt cx="1142" cy="244"/>
            </a:xfrm>
          </p:grpSpPr>
          <p:sp>
            <p:nvSpPr>
              <p:cNvPr id="58432" name="Line 256"/>
              <p:cNvSpPr>
                <a:spLocks noChangeShapeType="1"/>
              </p:cNvSpPr>
              <p:nvPr/>
            </p:nvSpPr>
            <p:spPr bwMode="auto">
              <a:xfrm flipV="1">
                <a:off x="2515" y="1969"/>
                <a:ext cx="1055" cy="2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33" name="Freeform 257"/>
              <p:cNvSpPr>
                <a:spLocks/>
              </p:cNvSpPr>
              <p:nvPr/>
            </p:nvSpPr>
            <p:spPr bwMode="auto">
              <a:xfrm>
                <a:off x="3559" y="1926"/>
                <a:ext cx="98" cy="88"/>
              </a:xfrm>
              <a:custGeom>
                <a:avLst/>
                <a:gdLst>
                  <a:gd name="T0" fmla="*/ 17 w 98"/>
                  <a:gd name="T1" fmla="*/ 88 h 88"/>
                  <a:gd name="T2" fmla="*/ 98 w 98"/>
                  <a:gd name="T3" fmla="*/ 26 h 88"/>
                  <a:gd name="T4" fmla="*/ 0 w 98"/>
                  <a:gd name="T5" fmla="*/ 0 h 88"/>
                  <a:gd name="T6" fmla="*/ 17 w 98"/>
                  <a:gd name="T7" fmla="*/ 88 h 88"/>
                  <a:gd name="T8" fmla="*/ 0 60000 65536"/>
                  <a:gd name="T9" fmla="*/ 0 60000 65536"/>
                  <a:gd name="T10" fmla="*/ 0 60000 65536"/>
                  <a:gd name="T11" fmla="*/ 0 60000 65536"/>
                  <a:gd name="T12" fmla="*/ 0 w 98"/>
                  <a:gd name="T13" fmla="*/ 0 h 88"/>
                  <a:gd name="T14" fmla="*/ 98 w 98"/>
                  <a:gd name="T15" fmla="*/ 88 h 88"/>
                </a:gdLst>
                <a:ahLst/>
                <a:cxnLst>
                  <a:cxn ang="T8">
                    <a:pos x="T0" y="T1"/>
                  </a:cxn>
                  <a:cxn ang="T9">
                    <a:pos x="T2" y="T3"/>
                  </a:cxn>
                  <a:cxn ang="T10">
                    <a:pos x="T4" y="T5"/>
                  </a:cxn>
                  <a:cxn ang="T11">
                    <a:pos x="T6" y="T7"/>
                  </a:cxn>
                </a:cxnLst>
                <a:rect l="T12" t="T13" r="T14" b="T15"/>
                <a:pathLst>
                  <a:path w="98" h="88">
                    <a:moveTo>
                      <a:pt x="17" y="88"/>
                    </a:moveTo>
                    <a:lnTo>
                      <a:pt x="98" y="26"/>
                    </a:lnTo>
                    <a:lnTo>
                      <a:pt x="0" y="0"/>
                    </a:lnTo>
                    <a:lnTo>
                      <a:pt x="17"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409" name="Group 258"/>
            <p:cNvGrpSpPr>
              <a:grpSpLocks/>
            </p:cNvGrpSpPr>
            <p:nvPr/>
          </p:nvGrpSpPr>
          <p:grpSpPr bwMode="auto">
            <a:xfrm>
              <a:off x="3805" y="1369"/>
              <a:ext cx="740" cy="107"/>
              <a:chOff x="3883" y="1355"/>
              <a:chExt cx="267" cy="91"/>
            </a:xfrm>
          </p:grpSpPr>
          <p:sp>
            <p:nvSpPr>
              <p:cNvPr id="58430" name="Line 259"/>
              <p:cNvSpPr>
                <a:spLocks noChangeShapeType="1"/>
              </p:cNvSpPr>
              <p:nvPr/>
            </p:nvSpPr>
            <p:spPr bwMode="auto">
              <a:xfrm>
                <a:off x="3883" y="1400"/>
                <a:ext cx="17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31" name="Freeform 260"/>
              <p:cNvSpPr>
                <a:spLocks/>
              </p:cNvSpPr>
              <p:nvPr/>
            </p:nvSpPr>
            <p:spPr bwMode="auto">
              <a:xfrm>
                <a:off x="4058" y="1355"/>
                <a:ext cx="92" cy="91"/>
              </a:xfrm>
              <a:custGeom>
                <a:avLst/>
                <a:gdLst>
                  <a:gd name="T0" fmla="*/ 0 w 92"/>
                  <a:gd name="T1" fmla="*/ 91 h 91"/>
                  <a:gd name="T2" fmla="*/ 92 w 92"/>
                  <a:gd name="T3" fmla="*/ 45 h 91"/>
                  <a:gd name="T4" fmla="*/ 0 w 92"/>
                  <a:gd name="T5" fmla="*/ 0 h 91"/>
                  <a:gd name="T6" fmla="*/ 0 w 92"/>
                  <a:gd name="T7" fmla="*/ 91 h 91"/>
                  <a:gd name="T8" fmla="*/ 0 60000 65536"/>
                  <a:gd name="T9" fmla="*/ 0 60000 65536"/>
                  <a:gd name="T10" fmla="*/ 0 60000 65536"/>
                  <a:gd name="T11" fmla="*/ 0 60000 65536"/>
                  <a:gd name="T12" fmla="*/ 0 w 92"/>
                  <a:gd name="T13" fmla="*/ 0 h 91"/>
                  <a:gd name="T14" fmla="*/ 92 w 92"/>
                  <a:gd name="T15" fmla="*/ 91 h 91"/>
                </a:gdLst>
                <a:ahLst/>
                <a:cxnLst>
                  <a:cxn ang="T8">
                    <a:pos x="T0" y="T1"/>
                  </a:cxn>
                  <a:cxn ang="T9">
                    <a:pos x="T2" y="T3"/>
                  </a:cxn>
                  <a:cxn ang="T10">
                    <a:pos x="T4" y="T5"/>
                  </a:cxn>
                  <a:cxn ang="T11">
                    <a:pos x="T6" y="T7"/>
                  </a:cxn>
                </a:cxnLst>
                <a:rect l="T12" t="T13" r="T14" b="T15"/>
                <a:pathLst>
                  <a:path w="92" h="91">
                    <a:moveTo>
                      <a:pt x="0" y="91"/>
                    </a:moveTo>
                    <a:lnTo>
                      <a:pt x="92" y="45"/>
                    </a:lnTo>
                    <a:lnTo>
                      <a:pt x="0"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58410" name="Rectangle 261"/>
            <p:cNvSpPr>
              <a:spLocks noChangeArrowheads="1"/>
            </p:cNvSpPr>
            <p:nvPr/>
          </p:nvSpPr>
          <p:spPr bwMode="auto">
            <a:xfrm>
              <a:off x="1037" y="1181"/>
              <a:ext cx="168"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11" name="Rectangle 262"/>
            <p:cNvSpPr>
              <a:spLocks noChangeArrowheads="1"/>
            </p:cNvSpPr>
            <p:nvPr/>
          </p:nvSpPr>
          <p:spPr bwMode="auto">
            <a:xfrm>
              <a:off x="1071" y="1199"/>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800">
                  <a:solidFill>
                    <a:srgbClr val="000000"/>
                  </a:solidFill>
                  <a:latin typeface="Times New Roman" pitchFamily="18" charset="0"/>
                </a:rPr>
                <a:t>x</a:t>
              </a:r>
              <a:endParaRPr lang="de-DE" sz="2400">
                <a:latin typeface="Times New Roman" pitchFamily="18" charset="0"/>
              </a:endParaRPr>
            </a:p>
          </p:txBody>
        </p:sp>
        <p:sp>
          <p:nvSpPr>
            <p:cNvPr id="58412" name="Rectangle 263"/>
            <p:cNvSpPr>
              <a:spLocks noChangeArrowheads="1"/>
            </p:cNvSpPr>
            <p:nvPr/>
          </p:nvSpPr>
          <p:spPr bwMode="auto">
            <a:xfrm>
              <a:off x="1144" y="1262"/>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1</a:t>
              </a:r>
              <a:endParaRPr lang="de-DE" sz="2400">
                <a:latin typeface="Times New Roman" pitchFamily="18" charset="0"/>
              </a:endParaRPr>
            </a:p>
          </p:txBody>
        </p:sp>
        <p:sp>
          <p:nvSpPr>
            <p:cNvPr id="58413" name="Rectangle 264"/>
            <p:cNvSpPr>
              <a:spLocks noChangeArrowheads="1"/>
            </p:cNvSpPr>
            <p:nvPr/>
          </p:nvSpPr>
          <p:spPr bwMode="auto">
            <a:xfrm>
              <a:off x="1071" y="1548"/>
              <a:ext cx="7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800">
                  <a:solidFill>
                    <a:srgbClr val="000000"/>
                  </a:solidFill>
                  <a:latin typeface="Times New Roman" pitchFamily="18" charset="0"/>
                </a:rPr>
                <a:t>x</a:t>
              </a:r>
              <a:endParaRPr lang="de-DE" sz="2400">
                <a:latin typeface="Times New Roman" pitchFamily="18" charset="0"/>
              </a:endParaRPr>
            </a:p>
          </p:txBody>
        </p:sp>
        <p:sp>
          <p:nvSpPr>
            <p:cNvPr id="58414" name="Rectangle 265"/>
            <p:cNvSpPr>
              <a:spLocks noChangeArrowheads="1"/>
            </p:cNvSpPr>
            <p:nvPr/>
          </p:nvSpPr>
          <p:spPr bwMode="auto">
            <a:xfrm>
              <a:off x="1144" y="161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2</a:t>
              </a:r>
              <a:endParaRPr lang="de-DE" sz="2400">
                <a:latin typeface="Times New Roman" pitchFamily="18" charset="0"/>
              </a:endParaRPr>
            </a:p>
          </p:txBody>
        </p:sp>
        <p:sp>
          <p:nvSpPr>
            <p:cNvPr id="58415" name="Rectangle 266"/>
            <p:cNvSpPr>
              <a:spLocks noChangeArrowheads="1"/>
            </p:cNvSpPr>
            <p:nvPr/>
          </p:nvSpPr>
          <p:spPr bwMode="auto">
            <a:xfrm>
              <a:off x="1071" y="2244"/>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800">
                  <a:solidFill>
                    <a:srgbClr val="000000"/>
                  </a:solidFill>
                  <a:latin typeface="Times New Roman" pitchFamily="18" charset="0"/>
                </a:rPr>
                <a:t>x</a:t>
              </a:r>
              <a:endParaRPr lang="de-DE" sz="2400">
                <a:latin typeface="Times New Roman" pitchFamily="18" charset="0"/>
              </a:endParaRPr>
            </a:p>
          </p:txBody>
        </p:sp>
        <p:sp>
          <p:nvSpPr>
            <p:cNvPr id="58416" name="Rectangle 267"/>
            <p:cNvSpPr>
              <a:spLocks noChangeArrowheads="1"/>
            </p:cNvSpPr>
            <p:nvPr/>
          </p:nvSpPr>
          <p:spPr bwMode="auto">
            <a:xfrm>
              <a:off x="1144" y="2307"/>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n</a:t>
              </a:r>
              <a:endParaRPr lang="de-DE" sz="2400">
                <a:latin typeface="Times New Roman" pitchFamily="18" charset="0"/>
              </a:endParaRPr>
            </a:p>
          </p:txBody>
        </p:sp>
        <p:sp>
          <p:nvSpPr>
            <p:cNvPr id="58417" name="Rectangle 268"/>
            <p:cNvSpPr>
              <a:spLocks noChangeArrowheads="1"/>
            </p:cNvSpPr>
            <p:nvPr/>
          </p:nvSpPr>
          <p:spPr bwMode="auto">
            <a:xfrm>
              <a:off x="2422" y="1214"/>
              <a:ext cx="7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800">
                  <a:solidFill>
                    <a:srgbClr val="000000"/>
                  </a:solidFill>
                  <a:latin typeface="Times New Roman" pitchFamily="18" charset="0"/>
                </a:rPr>
                <a:t>y</a:t>
              </a:r>
              <a:endParaRPr lang="de-DE" sz="2400">
                <a:latin typeface="Times New Roman" pitchFamily="18" charset="0"/>
              </a:endParaRPr>
            </a:p>
          </p:txBody>
        </p:sp>
        <p:sp>
          <p:nvSpPr>
            <p:cNvPr id="58418" name="Rectangle 269"/>
            <p:cNvSpPr>
              <a:spLocks noChangeArrowheads="1"/>
            </p:cNvSpPr>
            <p:nvPr/>
          </p:nvSpPr>
          <p:spPr bwMode="auto">
            <a:xfrm>
              <a:off x="2490" y="1277"/>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1</a:t>
              </a:r>
              <a:endParaRPr lang="de-DE" sz="2400">
                <a:latin typeface="Times New Roman" pitchFamily="18" charset="0"/>
              </a:endParaRPr>
            </a:p>
          </p:txBody>
        </p:sp>
        <p:sp>
          <p:nvSpPr>
            <p:cNvPr id="58419" name="Rectangle 270"/>
            <p:cNvSpPr>
              <a:spLocks noChangeArrowheads="1"/>
            </p:cNvSpPr>
            <p:nvPr/>
          </p:nvSpPr>
          <p:spPr bwMode="auto">
            <a:xfrm>
              <a:off x="2422" y="1710"/>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800">
                  <a:solidFill>
                    <a:srgbClr val="000000"/>
                  </a:solidFill>
                  <a:latin typeface="Times New Roman" pitchFamily="18" charset="0"/>
                </a:rPr>
                <a:t>y</a:t>
              </a:r>
              <a:endParaRPr lang="de-DE" sz="2400">
                <a:latin typeface="Times New Roman" pitchFamily="18" charset="0"/>
              </a:endParaRPr>
            </a:p>
          </p:txBody>
        </p:sp>
        <p:sp>
          <p:nvSpPr>
            <p:cNvPr id="58420" name="Rectangle 271"/>
            <p:cNvSpPr>
              <a:spLocks noChangeArrowheads="1"/>
            </p:cNvSpPr>
            <p:nvPr/>
          </p:nvSpPr>
          <p:spPr bwMode="auto">
            <a:xfrm>
              <a:off x="2490" y="1773"/>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2</a:t>
              </a:r>
              <a:endParaRPr lang="de-DE" sz="2400">
                <a:latin typeface="Times New Roman" pitchFamily="18" charset="0"/>
              </a:endParaRPr>
            </a:p>
          </p:txBody>
        </p:sp>
        <p:sp>
          <p:nvSpPr>
            <p:cNvPr id="58421" name="Rectangle 272"/>
            <p:cNvSpPr>
              <a:spLocks noChangeArrowheads="1"/>
            </p:cNvSpPr>
            <p:nvPr/>
          </p:nvSpPr>
          <p:spPr bwMode="auto">
            <a:xfrm>
              <a:off x="2422" y="2232"/>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800">
                  <a:solidFill>
                    <a:srgbClr val="000000"/>
                  </a:solidFill>
                  <a:latin typeface="Times New Roman" pitchFamily="18" charset="0"/>
                </a:rPr>
                <a:t>y</a:t>
              </a:r>
              <a:endParaRPr lang="de-DE" sz="2400">
                <a:latin typeface="Times New Roman" pitchFamily="18" charset="0"/>
              </a:endParaRPr>
            </a:p>
          </p:txBody>
        </p:sp>
        <p:sp>
          <p:nvSpPr>
            <p:cNvPr id="58422" name="Rectangle 273"/>
            <p:cNvSpPr>
              <a:spLocks noChangeArrowheads="1"/>
            </p:cNvSpPr>
            <p:nvPr/>
          </p:nvSpPr>
          <p:spPr bwMode="auto">
            <a:xfrm>
              <a:off x="2490" y="2296"/>
              <a:ext cx="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n</a:t>
              </a:r>
              <a:endParaRPr lang="de-DE" sz="2400">
                <a:latin typeface="Times New Roman" pitchFamily="18" charset="0"/>
              </a:endParaRPr>
            </a:p>
          </p:txBody>
        </p:sp>
        <p:sp>
          <p:nvSpPr>
            <p:cNvPr id="58423" name="Rectangle 274"/>
            <p:cNvSpPr>
              <a:spLocks noChangeArrowheads="1"/>
            </p:cNvSpPr>
            <p:nvPr/>
          </p:nvSpPr>
          <p:spPr bwMode="auto">
            <a:xfrm>
              <a:off x="3894" y="1269"/>
              <a:ext cx="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800">
                  <a:solidFill>
                    <a:srgbClr val="000000"/>
                  </a:solidFill>
                  <a:latin typeface="Times New Roman" pitchFamily="18" charset="0"/>
                </a:rPr>
                <a:t>f</a:t>
              </a:r>
              <a:endParaRPr lang="de-DE" sz="2400">
                <a:latin typeface="Times New Roman" pitchFamily="18" charset="0"/>
              </a:endParaRPr>
            </a:p>
          </p:txBody>
        </p:sp>
        <p:sp>
          <p:nvSpPr>
            <p:cNvPr id="58424" name="Rectangle 275"/>
            <p:cNvSpPr>
              <a:spLocks noChangeArrowheads="1"/>
            </p:cNvSpPr>
            <p:nvPr/>
          </p:nvSpPr>
          <p:spPr bwMode="auto">
            <a:xfrm>
              <a:off x="3941" y="1333"/>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1</a:t>
              </a:r>
              <a:endParaRPr lang="de-DE" sz="2400">
                <a:latin typeface="Times New Roman" pitchFamily="18" charset="0"/>
              </a:endParaRPr>
            </a:p>
          </p:txBody>
        </p:sp>
        <p:sp>
          <p:nvSpPr>
            <p:cNvPr id="58425" name="Rectangle 276"/>
            <p:cNvSpPr>
              <a:spLocks noChangeArrowheads="1"/>
            </p:cNvSpPr>
            <p:nvPr/>
          </p:nvSpPr>
          <p:spPr bwMode="auto">
            <a:xfrm>
              <a:off x="3894" y="1792"/>
              <a:ext cx="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800">
                  <a:solidFill>
                    <a:srgbClr val="000000"/>
                  </a:solidFill>
                  <a:latin typeface="Times New Roman" pitchFamily="18" charset="0"/>
                </a:rPr>
                <a:t>f</a:t>
              </a:r>
              <a:endParaRPr lang="de-DE" sz="2400">
                <a:latin typeface="Times New Roman" pitchFamily="18" charset="0"/>
              </a:endParaRPr>
            </a:p>
          </p:txBody>
        </p:sp>
        <p:sp>
          <p:nvSpPr>
            <p:cNvPr id="58426" name="Rectangle 277"/>
            <p:cNvSpPr>
              <a:spLocks noChangeArrowheads="1"/>
            </p:cNvSpPr>
            <p:nvPr/>
          </p:nvSpPr>
          <p:spPr bwMode="auto">
            <a:xfrm>
              <a:off x="3941" y="185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2</a:t>
              </a:r>
              <a:endParaRPr lang="de-DE" sz="2400">
                <a:latin typeface="Times New Roman" pitchFamily="18" charset="0"/>
              </a:endParaRPr>
            </a:p>
          </p:txBody>
        </p:sp>
        <p:grpSp>
          <p:nvGrpSpPr>
            <p:cNvPr id="58427" name="Group 278"/>
            <p:cNvGrpSpPr>
              <a:grpSpLocks/>
            </p:cNvGrpSpPr>
            <p:nvPr/>
          </p:nvGrpSpPr>
          <p:grpSpPr bwMode="auto">
            <a:xfrm>
              <a:off x="3859" y="1925"/>
              <a:ext cx="740" cy="107"/>
              <a:chOff x="3883" y="1355"/>
              <a:chExt cx="267" cy="91"/>
            </a:xfrm>
          </p:grpSpPr>
          <p:sp>
            <p:nvSpPr>
              <p:cNvPr id="58428" name="Line 279"/>
              <p:cNvSpPr>
                <a:spLocks noChangeShapeType="1"/>
              </p:cNvSpPr>
              <p:nvPr/>
            </p:nvSpPr>
            <p:spPr bwMode="auto">
              <a:xfrm>
                <a:off x="3883" y="1400"/>
                <a:ext cx="17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29" name="Freeform 280"/>
              <p:cNvSpPr>
                <a:spLocks/>
              </p:cNvSpPr>
              <p:nvPr/>
            </p:nvSpPr>
            <p:spPr bwMode="auto">
              <a:xfrm>
                <a:off x="4058" y="1355"/>
                <a:ext cx="92" cy="91"/>
              </a:xfrm>
              <a:custGeom>
                <a:avLst/>
                <a:gdLst>
                  <a:gd name="T0" fmla="*/ 0 w 92"/>
                  <a:gd name="T1" fmla="*/ 91 h 91"/>
                  <a:gd name="T2" fmla="*/ 92 w 92"/>
                  <a:gd name="T3" fmla="*/ 45 h 91"/>
                  <a:gd name="T4" fmla="*/ 0 w 92"/>
                  <a:gd name="T5" fmla="*/ 0 h 91"/>
                  <a:gd name="T6" fmla="*/ 0 w 92"/>
                  <a:gd name="T7" fmla="*/ 91 h 91"/>
                  <a:gd name="T8" fmla="*/ 0 60000 65536"/>
                  <a:gd name="T9" fmla="*/ 0 60000 65536"/>
                  <a:gd name="T10" fmla="*/ 0 60000 65536"/>
                  <a:gd name="T11" fmla="*/ 0 60000 65536"/>
                  <a:gd name="T12" fmla="*/ 0 w 92"/>
                  <a:gd name="T13" fmla="*/ 0 h 91"/>
                  <a:gd name="T14" fmla="*/ 92 w 92"/>
                  <a:gd name="T15" fmla="*/ 91 h 91"/>
                </a:gdLst>
                <a:ahLst/>
                <a:cxnLst>
                  <a:cxn ang="T8">
                    <a:pos x="T0" y="T1"/>
                  </a:cxn>
                  <a:cxn ang="T9">
                    <a:pos x="T2" y="T3"/>
                  </a:cxn>
                  <a:cxn ang="T10">
                    <a:pos x="T4" y="T5"/>
                  </a:cxn>
                  <a:cxn ang="T11">
                    <a:pos x="T6" y="T7"/>
                  </a:cxn>
                </a:cxnLst>
                <a:rect l="T12" t="T13" r="T14" b="T15"/>
                <a:pathLst>
                  <a:path w="92" h="91">
                    <a:moveTo>
                      <a:pt x="0" y="91"/>
                    </a:moveTo>
                    <a:lnTo>
                      <a:pt x="92" y="45"/>
                    </a:lnTo>
                    <a:lnTo>
                      <a:pt x="0"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162073" name="Text Box 281"/>
          <p:cNvSpPr txBox="1">
            <a:spLocks noChangeArrowheads="1"/>
          </p:cNvSpPr>
          <p:nvPr/>
        </p:nvSpPr>
        <p:spPr bwMode="auto">
          <a:xfrm>
            <a:off x="457200" y="1905000"/>
            <a:ext cx="1333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latin typeface="Times New Roman" pitchFamily="18" charset="0"/>
              </a:rPr>
              <a:t>Eingabe</a:t>
            </a:r>
          </a:p>
          <a:p>
            <a:r>
              <a:rPr lang="de-DE">
                <a:latin typeface="Times New Roman" pitchFamily="18" charset="0"/>
              </a:rPr>
              <a:t>z.B. DNA, Patienten-daten, Roboter-sensoren</a:t>
            </a:r>
          </a:p>
        </p:txBody>
      </p:sp>
      <p:sp>
        <p:nvSpPr>
          <p:cNvPr id="162074" name="Text Box 282"/>
          <p:cNvSpPr txBox="1">
            <a:spLocks noChangeArrowheads="1"/>
          </p:cNvSpPr>
          <p:nvPr/>
        </p:nvSpPr>
        <p:spPr bwMode="auto">
          <a:xfrm>
            <a:off x="7356475" y="2155825"/>
            <a:ext cx="1587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latin typeface="Times New Roman" pitchFamily="18" charset="0"/>
              </a:rPr>
              <a:t>Ausgabe</a:t>
            </a:r>
          </a:p>
          <a:p>
            <a:r>
              <a:rPr lang="de-DE">
                <a:latin typeface="Times New Roman" pitchFamily="18" charset="0"/>
              </a:rPr>
              <a:t>z.B. Struktur, Diagnose, Roboter-bewegung</a:t>
            </a:r>
          </a:p>
        </p:txBody>
      </p:sp>
      <p:sp>
        <p:nvSpPr>
          <p:cNvPr id="162075" name="Rectangle 283"/>
          <p:cNvSpPr>
            <a:spLocks noChangeArrowheads="1"/>
          </p:cNvSpPr>
          <p:nvPr/>
        </p:nvSpPr>
        <p:spPr bwMode="auto">
          <a:xfrm>
            <a:off x="284163" y="4498975"/>
            <a:ext cx="86804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85763" indent="-385763">
              <a:lnSpc>
                <a:spcPct val="110000"/>
              </a:lnSpc>
              <a:buClr>
                <a:srgbClr val="FF9933"/>
              </a:buClr>
              <a:buFont typeface="Monotype Sorts" pitchFamily="2" charset="2"/>
              <a:buChar char="n"/>
            </a:pPr>
            <a:r>
              <a:rPr kumimoji="1" lang="de-DE">
                <a:latin typeface="Tahoma" pitchFamily="34" charset="0"/>
              </a:rPr>
              <a:t>Ein 2-Schichtennetzwerk mit nicht-linearer Ausgabefunktion S(z) kann JEDE beliebige Funktion so genau wie gewünscht approximieren, wenn genügend Neuronen ex.</a:t>
            </a:r>
          </a:p>
        </p:txBody>
      </p:sp>
      <p:sp>
        <p:nvSpPr>
          <p:cNvPr id="162076" name="Text Box 284"/>
          <p:cNvSpPr txBox="1">
            <a:spLocks noChangeArrowheads="1"/>
          </p:cNvSpPr>
          <p:nvPr/>
        </p:nvSpPr>
        <p:spPr bwMode="auto">
          <a:xfrm>
            <a:off x="304800" y="58674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sz="2800" b="1"/>
              <a:t>Neuronenzahl gegeben.</a:t>
            </a:r>
            <a:r>
              <a:rPr lang="en-US" sz="2800">
                <a:latin typeface="Arial Black" pitchFamily="34" charset="0"/>
              </a:rPr>
              <a:t>     Lernalgorithmus=?</a:t>
            </a:r>
          </a:p>
        </p:txBody>
      </p:sp>
    </p:spTree>
  </p:cSld>
  <p:clrMapOvr>
    <a:masterClrMapping/>
  </p:clrMapOvr>
  <p:transition spd="med">
    <p:pull dir="ru"/>
    <p:sndAc>
      <p:stSnd>
        <p:snd r:embed="rId2"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073"/>
                                        </p:tgtEl>
                                        <p:attrNameLst>
                                          <p:attrName>style.visibility</p:attrName>
                                        </p:attrNameLst>
                                      </p:cBhvr>
                                      <p:to>
                                        <p:strVal val="visible"/>
                                      </p:to>
                                    </p:set>
                                    <p:anim calcmode="lin" valueType="num">
                                      <p:cBhvr additive="base">
                                        <p:cTn id="7" dur="500" fill="hold"/>
                                        <p:tgtEl>
                                          <p:spTgt spid="162073"/>
                                        </p:tgtEl>
                                        <p:attrNameLst>
                                          <p:attrName>ppt_x</p:attrName>
                                        </p:attrNameLst>
                                      </p:cBhvr>
                                      <p:tavLst>
                                        <p:tav tm="0">
                                          <p:val>
                                            <p:strVal val="0-#ppt_w/2"/>
                                          </p:val>
                                        </p:tav>
                                        <p:tav tm="100000">
                                          <p:val>
                                            <p:strVal val="#ppt_x"/>
                                          </p:val>
                                        </p:tav>
                                      </p:tavLst>
                                    </p:anim>
                                    <p:anim calcmode="lin" valueType="num">
                                      <p:cBhvr additive="base">
                                        <p:cTn id="8" dur="500" fill="hold"/>
                                        <p:tgtEl>
                                          <p:spTgt spid="1620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2074"/>
                                        </p:tgtEl>
                                        <p:attrNameLst>
                                          <p:attrName>style.visibility</p:attrName>
                                        </p:attrNameLst>
                                      </p:cBhvr>
                                      <p:to>
                                        <p:strVal val="visible"/>
                                      </p:to>
                                    </p:set>
                                    <p:anim calcmode="lin" valueType="num">
                                      <p:cBhvr additive="base">
                                        <p:cTn id="13" dur="500" fill="hold"/>
                                        <p:tgtEl>
                                          <p:spTgt spid="162074"/>
                                        </p:tgtEl>
                                        <p:attrNameLst>
                                          <p:attrName>ppt_x</p:attrName>
                                        </p:attrNameLst>
                                      </p:cBhvr>
                                      <p:tavLst>
                                        <p:tav tm="0">
                                          <p:val>
                                            <p:strVal val="1+#ppt_w/2"/>
                                          </p:val>
                                        </p:tav>
                                        <p:tav tm="100000">
                                          <p:val>
                                            <p:strVal val="#ppt_x"/>
                                          </p:val>
                                        </p:tav>
                                      </p:tavLst>
                                    </p:anim>
                                    <p:anim calcmode="lin" valueType="num">
                                      <p:cBhvr additive="base">
                                        <p:cTn id="14" dur="500" fill="hold"/>
                                        <p:tgtEl>
                                          <p:spTgt spid="1620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62075"/>
                                        </p:tgtEl>
                                        <p:attrNameLst>
                                          <p:attrName>style.visibility</p:attrName>
                                        </p:attrNameLst>
                                      </p:cBhvr>
                                      <p:to>
                                        <p:strVal val="visible"/>
                                      </p:to>
                                    </p:set>
                                    <p:anim calcmode="lin" valueType="num">
                                      <p:cBhvr>
                                        <p:cTn id="19" dur="1000" fill="hold"/>
                                        <p:tgtEl>
                                          <p:spTgt spid="162075"/>
                                        </p:tgtEl>
                                        <p:attrNameLst>
                                          <p:attrName>ppt_w</p:attrName>
                                        </p:attrNameLst>
                                      </p:cBhvr>
                                      <p:tavLst>
                                        <p:tav tm="0">
                                          <p:val>
                                            <p:fltVal val="0"/>
                                          </p:val>
                                        </p:tav>
                                        <p:tav tm="100000">
                                          <p:val>
                                            <p:strVal val="#ppt_w"/>
                                          </p:val>
                                        </p:tav>
                                      </p:tavLst>
                                    </p:anim>
                                    <p:anim calcmode="lin" valueType="num">
                                      <p:cBhvr>
                                        <p:cTn id="20" dur="1000" fill="hold"/>
                                        <p:tgtEl>
                                          <p:spTgt spid="162075"/>
                                        </p:tgtEl>
                                        <p:attrNameLst>
                                          <p:attrName>ppt_h</p:attrName>
                                        </p:attrNameLst>
                                      </p:cBhvr>
                                      <p:tavLst>
                                        <p:tav tm="0">
                                          <p:val>
                                            <p:fltVal val="0"/>
                                          </p:val>
                                        </p:tav>
                                        <p:tav tm="100000">
                                          <p:val>
                                            <p:strVal val="#ppt_h"/>
                                          </p:val>
                                        </p:tav>
                                      </p:tavLst>
                                    </p:anim>
                                    <p:anim calcmode="lin" valueType="num">
                                      <p:cBhvr>
                                        <p:cTn id="21" dur="1000" fill="hold"/>
                                        <p:tgtEl>
                                          <p:spTgt spid="16207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620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2076"/>
                                        </p:tgtEl>
                                        <p:attrNameLst>
                                          <p:attrName>style.visibility</p:attrName>
                                        </p:attrNameLst>
                                      </p:cBhvr>
                                      <p:to>
                                        <p:strVal val="visible"/>
                                      </p:to>
                                    </p:set>
                                    <p:anim calcmode="lin" valueType="num">
                                      <p:cBhvr additive="base">
                                        <p:cTn id="27" dur="500" fill="hold"/>
                                        <p:tgtEl>
                                          <p:spTgt spid="162076"/>
                                        </p:tgtEl>
                                        <p:attrNameLst>
                                          <p:attrName>ppt_x</p:attrName>
                                        </p:attrNameLst>
                                      </p:cBhvr>
                                      <p:tavLst>
                                        <p:tav tm="0">
                                          <p:val>
                                            <p:strVal val="#ppt_x"/>
                                          </p:val>
                                        </p:tav>
                                        <p:tav tm="100000">
                                          <p:val>
                                            <p:strVal val="#ppt_x"/>
                                          </p:val>
                                        </p:tav>
                                      </p:tavLst>
                                    </p:anim>
                                    <p:anim calcmode="lin" valueType="num">
                                      <p:cBhvr additive="base">
                                        <p:cTn id="28" dur="500" fill="hold"/>
                                        <p:tgtEl>
                                          <p:spTgt spid="162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073" grpId="0" autoUpdateAnimBg="0"/>
      <p:bldP spid="162074" grpId="0" autoUpdateAnimBg="0"/>
      <p:bldP spid="162075" grpId="0" autoUpdateAnimBg="0"/>
      <p:bldP spid="16207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AS-2 WS 2013</a:t>
            </a:r>
          </a:p>
        </p:txBody>
      </p:sp>
      <p:sp>
        <p:nvSpPr>
          <p:cNvPr id="29699" name="Titel 1"/>
          <p:cNvSpPr>
            <a:spLocks noGrp="1"/>
          </p:cNvSpPr>
          <p:nvPr>
            <p:ph type="title" idx="4294967295"/>
          </p:nvPr>
        </p:nvSpPr>
        <p:spPr>
          <a:xfrm>
            <a:off x="584077" y="4189207"/>
            <a:ext cx="8186295" cy="7034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r>
              <a:rPr lang="de-DE" sz="3800" b="0" dirty="0" err="1">
                <a:solidFill>
                  <a:srgbClr val="BFBFBF"/>
                </a:solidFill>
                <a:cs typeface="Arial" pitchFamily="34" charset="0"/>
              </a:rPr>
              <a:t>Stochast</a:t>
            </a:r>
            <a:r>
              <a:rPr lang="de-DE" sz="3800" b="0" dirty="0">
                <a:solidFill>
                  <a:srgbClr val="BFBFBF"/>
                </a:solidFill>
                <a:cs typeface="Arial" pitchFamily="34" charset="0"/>
              </a:rPr>
              <a:t>. Klassifikation</a:t>
            </a:r>
          </a:p>
        </p:txBody>
      </p:sp>
      <p:sp>
        <p:nvSpPr>
          <p:cNvPr id="29700" name="Titel 1"/>
          <p:cNvSpPr txBox="1">
            <a:spLocks/>
          </p:cNvSpPr>
          <p:nvPr/>
        </p:nvSpPr>
        <p:spPr bwMode="auto">
          <a:xfrm>
            <a:off x="522251" y="3420345"/>
            <a:ext cx="7724656" cy="7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kumimoji="0" lang="de-DE" sz="3800" b="0" i="0" u="none" strike="noStrike" kern="0" cap="none" spc="0" normalizeH="0" baseline="0" noProof="0" dirty="0" smtClean="0">
                <a:ln>
                  <a:noFill/>
                </a:ln>
                <a:solidFill>
                  <a:srgbClr val="BFBFBF"/>
                </a:solidFill>
                <a:effectLst/>
                <a:uLnTx/>
                <a:uFillTx/>
                <a:latin typeface="Arial Black" pitchFamily="34" charset="0"/>
                <a:ea typeface="+mj-ea"/>
                <a:cs typeface="Arial" pitchFamily="34" charset="0"/>
              </a:rPr>
              <a:t>Lernen und Zielfunktion</a:t>
            </a:r>
            <a:endParaRPr lang="de-DE" sz="4000" b="1" dirty="0">
              <a:solidFill>
                <a:srgbClr val="BFBFBF"/>
              </a:solidFill>
              <a:latin typeface="Arial Black" pitchFamily="34" charset="0"/>
              <a:cs typeface="Arial" pitchFamily="34" charset="0"/>
            </a:endParaRPr>
          </a:p>
        </p:txBody>
      </p:sp>
      <p:sp>
        <p:nvSpPr>
          <p:cNvPr id="29701" name="Titel 1"/>
          <p:cNvSpPr txBox="1">
            <a:spLocks/>
          </p:cNvSpPr>
          <p:nvPr/>
        </p:nvSpPr>
        <p:spPr bwMode="auto">
          <a:xfrm>
            <a:off x="540773" y="2608595"/>
            <a:ext cx="8603227" cy="76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Lernen linearer Klassifikation</a:t>
            </a:r>
          </a:p>
        </p:txBody>
      </p:sp>
      <p:sp>
        <p:nvSpPr>
          <p:cNvPr id="29703" name="Titel 1"/>
          <p:cNvSpPr>
            <a:spLocks/>
          </p:cNvSpPr>
          <p:nvPr/>
        </p:nvSpPr>
        <p:spPr bwMode="auto">
          <a:xfrm>
            <a:off x="623888" y="2444750"/>
            <a:ext cx="85201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endParaRPr lang="de-DE" sz="3800" dirty="0">
              <a:solidFill>
                <a:srgbClr val="BFBFBF"/>
              </a:solidFill>
              <a:latin typeface="Arial Black" pitchFamily="34" charset="0"/>
              <a:cs typeface="Arial" pitchFamily="34" charset="0"/>
            </a:endParaRPr>
          </a:p>
        </p:txBody>
      </p:sp>
      <p:sp>
        <p:nvSpPr>
          <p:cNvPr id="29704" name="Titel 1"/>
          <p:cNvSpPr>
            <a:spLocks/>
          </p:cNvSpPr>
          <p:nvPr/>
        </p:nvSpPr>
        <p:spPr bwMode="auto">
          <a:xfrm>
            <a:off x="569998" y="4866968"/>
            <a:ext cx="8200376" cy="77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none" lIns="0" tIns="45720" rIns="91440" bIns="45720" numCol="1" anchor="ctr" anchorCtr="0" compatLnSpc="1">
            <a:prstTxWarp prst="textNoShape">
              <a:avLst/>
            </a:prstTxWarp>
          </a:bodyPr>
          <a:lstStyle/>
          <a:p>
            <a:pPr marL="355600" indent="3175" eaLnBrk="1" hangingPunct="1">
              <a:spcBef>
                <a:spcPct val="0"/>
              </a:spcBef>
            </a:pPr>
            <a:r>
              <a:rPr lang="de-DE" sz="3800" dirty="0">
                <a:solidFill>
                  <a:srgbClr val="BFBFBF"/>
                </a:solidFill>
                <a:latin typeface="Arial Black" pitchFamily="34" charset="0"/>
                <a:ea typeface="+mj-ea"/>
                <a:cs typeface="Arial" pitchFamily="34" charset="0"/>
              </a:rPr>
              <a:t>Lernen in </a:t>
            </a:r>
            <a:r>
              <a:rPr lang="de-DE" sz="3800" dirty="0" err="1">
                <a:solidFill>
                  <a:srgbClr val="BFBFBF"/>
                </a:solidFill>
                <a:latin typeface="Arial Black" pitchFamily="34" charset="0"/>
                <a:ea typeface="+mj-ea"/>
                <a:cs typeface="Arial" pitchFamily="34" charset="0"/>
              </a:rPr>
              <a:t>Multilayer</a:t>
            </a:r>
            <a:r>
              <a:rPr lang="de-DE" sz="3800" dirty="0">
                <a:solidFill>
                  <a:srgbClr val="BFBFBF"/>
                </a:solidFill>
                <a:latin typeface="Arial Black" pitchFamily="34" charset="0"/>
                <a:ea typeface="+mj-ea"/>
                <a:cs typeface="Arial" pitchFamily="34" charset="0"/>
              </a:rPr>
              <a:t>-Netzen</a:t>
            </a:r>
          </a:p>
        </p:txBody>
      </p:sp>
      <p:sp>
        <p:nvSpPr>
          <p:cNvPr id="29705" name="Titel 1"/>
          <p:cNvSpPr>
            <a:spLocks/>
          </p:cNvSpPr>
          <p:nvPr/>
        </p:nvSpPr>
        <p:spPr bwMode="auto">
          <a:xfrm>
            <a:off x="584078" y="5639620"/>
            <a:ext cx="8186295" cy="863907"/>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none" lIns="0" tIns="45720" rIns="91440" bIns="45720" numCol="1" anchor="ctr" anchorCtr="0" compatLnSpc="1">
            <a:prstTxWarp prst="textNoShape">
              <a:avLst/>
            </a:prstTxWarp>
          </a:bodyPr>
          <a:lstStyle/>
          <a:p>
            <a:pPr marL="355600" indent="3175" eaLnBrk="1" hangingPunct="1">
              <a:spcBef>
                <a:spcPct val="0"/>
              </a:spcBef>
            </a:pPr>
            <a:r>
              <a:rPr kumimoji="1" lang="de-DE" sz="3800" b="1" dirty="0">
                <a:latin typeface="Arial Black" pitchFamily="34" charset="0"/>
                <a:cs typeface="Arial" pitchFamily="34" charset="0"/>
              </a:rPr>
              <a:t>Backpropagation-Lernen</a:t>
            </a:r>
          </a:p>
        </p:txBody>
      </p:sp>
      <p:sp>
        <p:nvSpPr>
          <p:cNvPr id="10" name="Titel 1"/>
          <p:cNvSpPr txBox="1">
            <a:spLocks/>
          </p:cNvSpPr>
          <p:nvPr/>
        </p:nvSpPr>
        <p:spPr bwMode="auto">
          <a:xfrm>
            <a:off x="522250" y="1735741"/>
            <a:ext cx="8248123" cy="8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Lineare Klassifikation</a:t>
            </a:r>
          </a:p>
        </p:txBody>
      </p:sp>
      <p:sp>
        <p:nvSpPr>
          <p:cNvPr id="11" name="Titel 1"/>
          <p:cNvSpPr txBox="1">
            <a:spLocks/>
          </p:cNvSpPr>
          <p:nvPr/>
        </p:nvSpPr>
        <p:spPr bwMode="auto">
          <a:xfrm>
            <a:off x="522250" y="998567"/>
            <a:ext cx="7772400" cy="8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0" sz="3800" b="0" i="0" u="none" strike="noStrike" kern="0" cap="none" spc="0" normalizeH="0" baseline="0">
                <a:ln>
                  <a:noFill/>
                </a:ln>
                <a:solidFill>
                  <a:srgbClr val="BFBFBF"/>
                </a:solidFill>
                <a:effectLst/>
                <a:uLnTx/>
                <a:uFillTx/>
                <a:latin typeface="Arial Black" pitchFamily="34" charset="0"/>
                <a:ea typeface="+mj-ea"/>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Assoziativspeicher</a:t>
            </a:r>
          </a:p>
        </p:txBody>
      </p:sp>
    </p:spTree>
    <p:extLst>
      <p:ext uri="{BB962C8B-B14F-4D97-AF65-F5344CB8AC3E}">
        <p14:creationId xmlns:p14="http://schemas.microsoft.com/office/powerpoint/2010/main" val="401108792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2"/>
          <p:cNvSpPr>
            <a:spLocks noGrp="1" noChangeArrowheads="1"/>
          </p:cNvSpPr>
          <p:nvPr>
            <p:ph type="title"/>
          </p:nvPr>
        </p:nvSpPr>
        <p:spPr/>
        <p:txBody>
          <a:bodyPr/>
          <a:lstStyle/>
          <a:p>
            <a:r>
              <a:rPr lang="de-DE" smtClean="0"/>
              <a:t>Backpropagation</a:t>
            </a:r>
          </a:p>
        </p:txBody>
      </p:sp>
      <p:sp>
        <p:nvSpPr>
          <p:cNvPr id="19465" name="Rectangle 3"/>
          <p:cNvSpPr>
            <a:spLocks noGrp="1" noChangeArrowheads="1"/>
          </p:cNvSpPr>
          <p:nvPr>
            <p:ph type="body" idx="1"/>
          </p:nvPr>
        </p:nvSpPr>
        <p:spPr>
          <a:xfrm>
            <a:off x="611188" y="1230313"/>
            <a:ext cx="8532812" cy="447675"/>
          </a:xfrm>
        </p:spPr>
        <p:txBody>
          <a:bodyPr/>
          <a:lstStyle/>
          <a:p>
            <a:pPr marL="0" indent="0">
              <a:buFontTx/>
              <a:buNone/>
            </a:pPr>
            <a:r>
              <a:rPr lang="de-DE" smtClean="0"/>
              <a:t>Netzarchitektur und Aktivität</a:t>
            </a:r>
          </a:p>
        </p:txBody>
      </p:sp>
      <p:graphicFrame>
        <p:nvGraphicFramePr>
          <p:cNvPr id="19458" name="Object 4"/>
          <p:cNvGraphicFramePr>
            <a:graphicFrameLocks noChangeAspect="1"/>
          </p:cNvGraphicFramePr>
          <p:nvPr/>
        </p:nvGraphicFramePr>
        <p:xfrm>
          <a:off x="933450" y="2717800"/>
          <a:ext cx="4364038" cy="2717800"/>
        </p:xfrm>
        <a:graphic>
          <a:graphicData uri="http://schemas.openxmlformats.org/presentationml/2006/ole">
            <mc:AlternateContent xmlns:mc="http://schemas.openxmlformats.org/markup-compatibility/2006">
              <mc:Choice xmlns:v="urn:schemas-microsoft-com:vml" Requires="v">
                <p:oleObj spid="_x0000_s19679" name="CorelPhotoPaint.Image.7" r:id="rId3" imgW="14466667" imgH="10838095" progId="CorelPhotoPaint.Image.7">
                  <p:embed/>
                </p:oleObj>
              </mc:Choice>
              <mc:Fallback>
                <p:oleObj name="CorelPhotoPaint.Image.7" r:id="rId3" imgW="14466667" imgH="10838095" progId="CorelPhotoPaint.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2717800"/>
                        <a:ext cx="4364038"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 name="Text Box 5"/>
          <p:cNvSpPr txBox="1">
            <a:spLocks noChangeArrowheads="1"/>
          </p:cNvSpPr>
          <p:nvPr/>
        </p:nvSpPr>
        <p:spPr bwMode="auto">
          <a:xfrm>
            <a:off x="1041400" y="1892300"/>
            <a:ext cx="4406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Eingabe   </a:t>
            </a:r>
            <a:r>
              <a:rPr lang="de-DE" i="1"/>
              <a:t>hidden units</a:t>
            </a:r>
            <a:r>
              <a:rPr lang="de-DE"/>
              <a:t>      Ausgabe</a:t>
            </a:r>
          </a:p>
        </p:txBody>
      </p:sp>
      <p:graphicFrame>
        <p:nvGraphicFramePr>
          <p:cNvPr id="223238" name="Object 6"/>
          <p:cNvGraphicFramePr>
            <a:graphicFrameLocks noChangeAspect="1"/>
          </p:cNvGraphicFramePr>
          <p:nvPr/>
        </p:nvGraphicFramePr>
        <p:xfrm>
          <a:off x="5530850" y="3914775"/>
          <a:ext cx="3448050" cy="1027113"/>
        </p:xfrm>
        <a:graphic>
          <a:graphicData uri="http://schemas.openxmlformats.org/presentationml/2006/ole">
            <mc:AlternateContent xmlns:mc="http://schemas.openxmlformats.org/markup-compatibility/2006">
              <mc:Choice xmlns:v="urn:schemas-microsoft-com:vml" Requires="v">
                <p:oleObj spid="_x0000_s19680" name="Equation" r:id="rId5" imgW="1396800" imgH="419040" progId="Equation.DSMT4">
                  <p:embed/>
                </p:oleObj>
              </mc:Choice>
              <mc:Fallback>
                <p:oleObj name="Equation" r:id="rId5" imgW="1396800" imgH="4190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0850" y="3914775"/>
                        <a:ext cx="3448050"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40" name="Object 8"/>
          <p:cNvGraphicFramePr>
            <a:graphicFrameLocks noChangeAspect="1"/>
          </p:cNvGraphicFramePr>
          <p:nvPr>
            <p:extLst>
              <p:ext uri="{D42A27DB-BD31-4B8C-83A1-F6EECF244321}">
                <p14:modId xmlns:p14="http://schemas.microsoft.com/office/powerpoint/2010/main" val="3143843"/>
              </p:ext>
            </p:extLst>
          </p:nvPr>
        </p:nvGraphicFramePr>
        <p:xfrm>
          <a:off x="2806700" y="5614988"/>
          <a:ext cx="2490788" cy="747712"/>
        </p:xfrm>
        <a:graphic>
          <a:graphicData uri="http://schemas.openxmlformats.org/presentationml/2006/ole">
            <mc:AlternateContent xmlns:mc="http://schemas.openxmlformats.org/markup-compatibility/2006">
              <mc:Choice xmlns:v="urn:schemas-microsoft-com:vml" Requires="v">
                <p:oleObj spid="_x0000_s19681" name="Equation" r:id="rId7" imgW="1218960" imgH="368280" progId="Equation.DSMT4">
                  <p:embed/>
                </p:oleObj>
              </mc:Choice>
              <mc:Fallback>
                <p:oleObj name="Equation" r:id="rId7" imgW="1218960" imgH="368280" progId="Equation.DSMT4">
                  <p:embed/>
                  <p:pic>
                    <p:nvPicPr>
                      <p:cNvPr id="0" name="Object 8"/>
                      <p:cNvPicPr>
                        <a:picLocks noChangeAspect="1" noChangeArrowheads="1"/>
                      </p:cNvPicPr>
                      <p:nvPr/>
                    </p:nvPicPr>
                    <p:blipFill>
                      <a:blip r:embed="rId8"/>
                      <a:srcRect/>
                      <a:stretch>
                        <a:fillRect/>
                      </a:stretch>
                    </p:blipFill>
                    <p:spPr bwMode="auto">
                      <a:xfrm>
                        <a:off x="2806700" y="5614988"/>
                        <a:ext cx="2490788"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42" name="Object 10"/>
          <p:cNvGraphicFramePr>
            <a:graphicFrameLocks noChangeAspect="1"/>
          </p:cNvGraphicFramePr>
          <p:nvPr/>
        </p:nvGraphicFramePr>
        <p:xfrm>
          <a:off x="5354638" y="1700213"/>
          <a:ext cx="2570162" cy="841375"/>
        </p:xfrm>
        <a:graphic>
          <a:graphicData uri="http://schemas.openxmlformats.org/presentationml/2006/ole">
            <mc:AlternateContent xmlns:mc="http://schemas.openxmlformats.org/markup-compatibility/2006">
              <mc:Choice xmlns:v="urn:schemas-microsoft-com:vml" Requires="v">
                <p:oleObj spid="_x0000_s19682" name="Equation" r:id="rId9" imgW="1269720" imgH="419040" progId="Equation.DSMT4">
                  <p:embed/>
                </p:oleObj>
              </mc:Choice>
              <mc:Fallback>
                <p:oleObj name="Equation" r:id="rId9" imgW="1269720" imgH="41904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4638" y="1700213"/>
                        <a:ext cx="25701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243" name="Rectangle 11"/>
          <p:cNvSpPr>
            <a:spLocks noChangeArrowheads="1"/>
          </p:cNvSpPr>
          <p:nvPr/>
        </p:nvSpPr>
        <p:spPr bwMode="auto">
          <a:xfrm>
            <a:off x="1955800" y="2463800"/>
            <a:ext cx="1358900" cy="2984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223245" name="Rectangle 13"/>
          <p:cNvSpPr>
            <a:spLocks noChangeArrowheads="1"/>
          </p:cNvSpPr>
          <p:nvPr/>
        </p:nvSpPr>
        <p:spPr bwMode="auto">
          <a:xfrm>
            <a:off x="3276600" y="2552700"/>
            <a:ext cx="2006600" cy="3111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19469" name="Text Box 14"/>
          <p:cNvSpPr txBox="1">
            <a:spLocks noChangeArrowheads="1"/>
          </p:cNvSpPr>
          <p:nvPr/>
        </p:nvSpPr>
        <p:spPr bwMode="auto">
          <a:xfrm>
            <a:off x="1206500" y="2552700"/>
            <a:ext cx="31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latin typeface="Times New Roman" pitchFamily="18" charset="0"/>
              </a:rPr>
              <a:t>x</a:t>
            </a:r>
          </a:p>
        </p:txBody>
      </p:sp>
      <p:sp>
        <p:nvSpPr>
          <p:cNvPr id="223247" name="Text Box 15"/>
          <p:cNvSpPr txBox="1">
            <a:spLocks noChangeArrowheads="1"/>
          </p:cNvSpPr>
          <p:nvPr/>
        </p:nvSpPr>
        <p:spPr bwMode="auto">
          <a:xfrm>
            <a:off x="5372100" y="3479800"/>
            <a:ext cx="256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Gesamtaktivität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1000"/>
                                        <p:tgtEl>
                                          <p:spTgt spid="223243"/>
                                        </p:tgtEl>
                                      </p:cBhvr>
                                    </p:animEffect>
                                    <p:set>
                                      <p:cBhvr>
                                        <p:cTn id="7" dur="1" fill="hold">
                                          <p:stCondLst>
                                            <p:cond delay="999"/>
                                          </p:stCondLst>
                                        </p:cTn>
                                        <p:tgtEl>
                                          <p:spTgt spid="223243"/>
                                        </p:tgtEl>
                                        <p:attrNameLst>
                                          <p:attrName>style.visibility</p:attrName>
                                        </p:attrNameLst>
                                      </p:cBhvr>
                                      <p:to>
                                        <p:strVal val="hidden"/>
                                      </p:to>
                                    </p:se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2232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xit" presetSubtype="8" fill="hold" grpId="0" nodeType="clickEffect">
                                  <p:stCondLst>
                                    <p:cond delay="0"/>
                                  </p:stCondLst>
                                  <p:childTnLst>
                                    <p:animEffect transition="out" filter="wipe(left)">
                                      <p:cBhvr>
                                        <p:cTn id="14" dur="1000"/>
                                        <p:tgtEl>
                                          <p:spTgt spid="223245"/>
                                        </p:tgtEl>
                                      </p:cBhvr>
                                    </p:animEffect>
                                    <p:set>
                                      <p:cBhvr>
                                        <p:cTn id="15" dur="1" fill="hold">
                                          <p:stCondLst>
                                            <p:cond delay="999"/>
                                          </p:stCondLst>
                                        </p:cTn>
                                        <p:tgtEl>
                                          <p:spTgt spid="223245"/>
                                        </p:tgtEl>
                                        <p:attrNameLst>
                                          <p:attrName>style.visibility</p:attrName>
                                        </p:attrNameLst>
                                      </p:cBhvr>
                                      <p:to>
                                        <p:strVal val="hidden"/>
                                      </p:to>
                                    </p:se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2232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32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3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P spid="223245" grpId="0" animBg="1"/>
      <p:bldP spid="22324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r>
              <a:rPr lang="de-DE" smtClean="0"/>
              <a:t>Backpropagation-Grundidee</a:t>
            </a:r>
          </a:p>
        </p:txBody>
      </p:sp>
      <p:sp>
        <p:nvSpPr>
          <p:cNvPr id="162819" name="Rectangle 3"/>
          <p:cNvSpPr>
            <a:spLocks noGrp="1" noChangeArrowheads="1"/>
          </p:cNvSpPr>
          <p:nvPr>
            <p:ph type="body" idx="1"/>
          </p:nvPr>
        </p:nvSpPr>
        <p:spPr>
          <a:xfrm>
            <a:off x="1498600" y="5651500"/>
            <a:ext cx="5118100" cy="738188"/>
          </a:xfrm>
        </p:spPr>
        <p:txBody>
          <a:bodyPr/>
          <a:lstStyle/>
          <a:p>
            <a:pPr marL="0" indent="0">
              <a:lnSpc>
                <a:spcPct val="70000"/>
              </a:lnSpc>
              <a:buFontTx/>
              <a:buNone/>
            </a:pPr>
            <a:r>
              <a:rPr lang="de-DE" smtClean="0">
                <a:solidFill>
                  <a:srgbClr val="0066CC"/>
                </a:solidFill>
              </a:rPr>
              <a:t>Schichtweise Verbesserung </a:t>
            </a:r>
          </a:p>
          <a:p>
            <a:pPr marL="0" indent="0">
              <a:lnSpc>
                <a:spcPct val="70000"/>
              </a:lnSpc>
              <a:buFontTx/>
              <a:buNone/>
            </a:pPr>
            <a:r>
              <a:rPr lang="de-DE" smtClean="0">
                <a:solidFill>
                  <a:srgbClr val="0066CC"/>
                </a:solidFill>
              </a:rPr>
              <a:t>durch Rückführung des Fehlers</a:t>
            </a:r>
          </a:p>
        </p:txBody>
      </p:sp>
      <p:sp>
        <p:nvSpPr>
          <p:cNvPr id="60422" name="Rectangle 5"/>
          <p:cNvSpPr>
            <a:spLocks noChangeArrowheads="1"/>
          </p:cNvSpPr>
          <p:nvPr/>
        </p:nvSpPr>
        <p:spPr bwMode="auto">
          <a:xfrm>
            <a:off x="611188" y="1230313"/>
            <a:ext cx="85328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5000"/>
              </a:lnSpc>
              <a:spcBef>
                <a:spcPct val="45000"/>
              </a:spcBef>
            </a:pPr>
            <a:r>
              <a:rPr lang="de-DE" sz="2400" b="1"/>
              <a:t>Netzarchitektur und Lernen</a:t>
            </a:r>
          </a:p>
        </p:txBody>
      </p:sp>
      <p:sp>
        <p:nvSpPr>
          <p:cNvPr id="60423" name="Rectangle 8"/>
          <p:cNvSpPr>
            <a:spLocks noChangeArrowheads="1"/>
          </p:cNvSpPr>
          <p:nvPr/>
        </p:nvSpPr>
        <p:spPr bwMode="auto">
          <a:xfrm>
            <a:off x="706438" y="1987550"/>
            <a:ext cx="2349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i="1">
                <a:solidFill>
                  <a:srgbClr val="000000"/>
                </a:solidFill>
                <a:latin typeface="Times New Roman" pitchFamily="18" charset="0"/>
              </a:rPr>
              <a:t>Eingabe      1.Schicht</a:t>
            </a:r>
            <a:endParaRPr lang="de-DE" b="1"/>
          </a:p>
        </p:txBody>
      </p:sp>
      <p:sp>
        <p:nvSpPr>
          <p:cNvPr id="60424" name="Rectangle 9"/>
          <p:cNvSpPr>
            <a:spLocks noChangeArrowheads="1"/>
          </p:cNvSpPr>
          <p:nvPr/>
        </p:nvSpPr>
        <p:spPr bwMode="auto">
          <a:xfrm>
            <a:off x="2989263" y="19875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60425" name="Rectangle 10"/>
          <p:cNvSpPr>
            <a:spLocks noChangeArrowheads="1"/>
          </p:cNvSpPr>
          <p:nvPr/>
        </p:nvSpPr>
        <p:spPr bwMode="auto">
          <a:xfrm>
            <a:off x="3073400" y="1987550"/>
            <a:ext cx="2667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60426" name="Rectangle 11"/>
          <p:cNvSpPr>
            <a:spLocks noChangeArrowheads="1"/>
          </p:cNvSpPr>
          <p:nvPr/>
        </p:nvSpPr>
        <p:spPr bwMode="auto">
          <a:xfrm>
            <a:off x="3341688" y="19875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60427" name="Rectangle 12"/>
          <p:cNvSpPr>
            <a:spLocks noChangeArrowheads="1"/>
          </p:cNvSpPr>
          <p:nvPr/>
        </p:nvSpPr>
        <p:spPr bwMode="auto">
          <a:xfrm>
            <a:off x="3863975" y="1987550"/>
            <a:ext cx="15636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i="1">
                <a:solidFill>
                  <a:srgbClr val="000000"/>
                </a:solidFill>
                <a:latin typeface="Times New Roman" pitchFamily="18" charset="0"/>
              </a:rPr>
              <a:t>        2.Schicht</a:t>
            </a:r>
            <a:endParaRPr lang="de-DE" b="1"/>
          </a:p>
        </p:txBody>
      </p:sp>
      <p:sp>
        <p:nvSpPr>
          <p:cNvPr id="60428" name="Rectangle 13"/>
          <p:cNvSpPr>
            <a:spLocks noChangeArrowheads="1"/>
          </p:cNvSpPr>
          <p:nvPr/>
        </p:nvSpPr>
        <p:spPr bwMode="auto">
          <a:xfrm>
            <a:off x="5386388" y="19875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60429" name="Rectangle 14"/>
          <p:cNvSpPr>
            <a:spLocks noChangeArrowheads="1"/>
          </p:cNvSpPr>
          <p:nvPr/>
        </p:nvSpPr>
        <p:spPr bwMode="auto">
          <a:xfrm>
            <a:off x="5441950" y="1987550"/>
            <a:ext cx="14144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i="1">
                <a:solidFill>
                  <a:srgbClr val="000000"/>
                </a:solidFill>
                <a:latin typeface="Times New Roman" pitchFamily="18" charset="0"/>
              </a:rPr>
              <a:t>     Ausgabe  </a:t>
            </a:r>
            <a:endParaRPr lang="de-DE" b="1"/>
          </a:p>
        </p:txBody>
      </p:sp>
      <p:sp>
        <p:nvSpPr>
          <p:cNvPr id="60430" name="Rectangle 15"/>
          <p:cNvSpPr>
            <a:spLocks noChangeArrowheads="1"/>
          </p:cNvSpPr>
          <p:nvPr/>
        </p:nvSpPr>
        <p:spPr bwMode="auto">
          <a:xfrm>
            <a:off x="6831013" y="19875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162832" name="Freeform 16"/>
          <p:cNvSpPr>
            <a:spLocks/>
          </p:cNvSpPr>
          <p:nvPr/>
        </p:nvSpPr>
        <p:spPr bwMode="auto">
          <a:xfrm>
            <a:off x="1025525" y="2478088"/>
            <a:ext cx="755650" cy="938212"/>
          </a:xfrm>
          <a:custGeom>
            <a:avLst/>
            <a:gdLst>
              <a:gd name="T0" fmla="*/ 2147483647 w 476"/>
              <a:gd name="T1" fmla="*/ 0 h 591"/>
              <a:gd name="T2" fmla="*/ 2147483647 w 476"/>
              <a:gd name="T3" fmla="*/ 2147483647 h 591"/>
              <a:gd name="T4" fmla="*/ 0 w 476"/>
              <a:gd name="T5" fmla="*/ 2147483647 h 591"/>
              <a:gd name="T6" fmla="*/ 0 w 476"/>
              <a:gd name="T7" fmla="*/ 2147483647 h 591"/>
              <a:gd name="T8" fmla="*/ 2147483647 w 476"/>
              <a:gd name="T9" fmla="*/ 2147483647 h 591"/>
              <a:gd name="T10" fmla="*/ 2147483647 w 476"/>
              <a:gd name="T11" fmla="*/ 2147483647 h 591"/>
              <a:gd name="T12" fmla="*/ 2147483647 w 476"/>
              <a:gd name="T13" fmla="*/ 2147483647 h 591"/>
              <a:gd name="T14" fmla="*/ 2147483647 w 476"/>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476"/>
              <a:gd name="T25" fmla="*/ 0 h 591"/>
              <a:gd name="T26" fmla="*/ 476 w 476"/>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6" h="591">
                <a:moveTo>
                  <a:pt x="357" y="0"/>
                </a:moveTo>
                <a:lnTo>
                  <a:pt x="357" y="148"/>
                </a:lnTo>
                <a:lnTo>
                  <a:pt x="0" y="148"/>
                </a:lnTo>
                <a:lnTo>
                  <a:pt x="0" y="444"/>
                </a:lnTo>
                <a:lnTo>
                  <a:pt x="357" y="444"/>
                </a:lnTo>
                <a:lnTo>
                  <a:pt x="357" y="591"/>
                </a:lnTo>
                <a:lnTo>
                  <a:pt x="476" y="295"/>
                </a:lnTo>
                <a:lnTo>
                  <a:pt x="357" y="0"/>
                </a:lnTo>
                <a:close/>
              </a:path>
            </a:pathLst>
          </a:custGeom>
          <a:solidFill>
            <a:srgbClr val="66CCFF"/>
          </a:solidFill>
          <a:ln w="20638">
            <a:solidFill>
              <a:srgbClr val="000000"/>
            </a:solidFill>
            <a:round/>
            <a:headEnd/>
            <a:tailEnd/>
          </a:ln>
        </p:spPr>
        <p:txBody>
          <a:bodyPr/>
          <a:lstStyle/>
          <a:p>
            <a:endParaRPr lang="de-DE"/>
          </a:p>
        </p:txBody>
      </p:sp>
      <p:sp>
        <p:nvSpPr>
          <p:cNvPr id="60432" name="Rectangle 17"/>
          <p:cNvSpPr>
            <a:spLocks noChangeArrowheads="1"/>
          </p:cNvSpPr>
          <p:nvPr/>
        </p:nvSpPr>
        <p:spPr bwMode="auto">
          <a:xfrm>
            <a:off x="1147763" y="2746375"/>
            <a:ext cx="4254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0433" name="Rectangle 18"/>
          <p:cNvSpPr>
            <a:spLocks noChangeArrowheads="1"/>
          </p:cNvSpPr>
          <p:nvPr/>
        </p:nvSpPr>
        <p:spPr bwMode="auto">
          <a:xfrm>
            <a:off x="1147763" y="2755900"/>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Times New Roman" pitchFamily="18" charset="0"/>
              </a:rPr>
              <a:t>x</a:t>
            </a:r>
            <a:endParaRPr lang="de-DE"/>
          </a:p>
        </p:txBody>
      </p:sp>
      <p:sp>
        <p:nvSpPr>
          <p:cNvPr id="60434" name="Rectangle 19"/>
          <p:cNvSpPr>
            <a:spLocks noChangeArrowheads="1"/>
          </p:cNvSpPr>
          <p:nvPr/>
        </p:nvSpPr>
        <p:spPr bwMode="auto">
          <a:xfrm>
            <a:off x="1304925" y="2719388"/>
            <a:ext cx="238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(1)</a:t>
            </a:r>
            <a:endParaRPr lang="de-DE"/>
          </a:p>
        </p:txBody>
      </p:sp>
      <p:sp>
        <p:nvSpPr>
          <p:cNvPr id="60435" name="Rectangle 20"/>
          <p:cNvSpPr>
            <a:spLocks noChangeArrowheads="1"/>
          </p:cNvSpPr>
          <p:nvPr/>
        </p:nvSpPr>
        <p:spPr bwMode="auto">
          <a:xfrm>
            <a:off x="1541463" y="2763838"/>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162837" name="Freeform 21"/>
          <p:cNvSpPr>
            <a:spLocks/>
          </p:cNvSpPr>
          <p:nvPr/>
        </p:nvSpPr>
        <p:spPr bwMode="auto">
          <a:xfrm>
            <a:off x="3321050" y="2435225"/>
            <a:ext cx="1047750" cy="938213"/>
          </a:xfrm>
          <a:custGeom>
            <a:avLst/>
            <a:gdLst>
              <a:gd name="T0" fmla="*/ 2147483647 w 660"/>
              <a:gd name="T1" fmla="*/ 0 h 591"/>
              <a:gd name="T2" fmla="*/ 2147483647 w 660"/>
              <a:gd name="T3" fmla="*/ 2147483647 h 591"/>
              <a:gd name="T4" fmla="*/ 0 w 660"/>
              <a:gd name="T5" fmla="*/ 2147483647 h 591"/>
              <a:gd name="T6" fmla="*/ 0 w 660"/>
              <a:gd name="T7" fmla="*/ 2147483647 h 591"/>
              <a:gd name="T8" fmla="*/ 2147483647 w 660"/>
              <a:gd name="T9" fmla="*/ 2147483647 h 591"/>
              <a:gd name="T10" fmla="*/ 2147483647 w 660"/>
              <a:gd name="T11" fmla="*/ 2147483647 h 591"/>
              <a:gd name="T12" fmla="*/ 2147483647 w 660"/>
              <a:gd name="T13" fmla="*/ 2147483647 h 591"/>
              <a:gd name="T14" fmla="*/ 2147483647 w 660"/>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660"/>
              <a:gd name="T25" fmla="*/ 0 h 591"/>
              <a:gd name="T26" fmla="*/ 660 w 660"/>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0" h="591">
                <a:moveTo>
                  <a:pt x="495" y="0"/>
                </a:moveTo>
                <a:lnTo>
                  <a:pt x="495" y="147"/>
                </a:lnTo>
                <a:lnTo>
                  <a:pt x="0" y="147"/>
                </a:lnTo>
                <a:lnTo>
                  <a:pt x="0" y="442"/>
                </a:lnTo>
                <a:lnTo>
                  <a:pt x="495" y="442"/>
                </a:lnTo>
                <a:lnTo>
                  <a:pt x="495" y="591"/>
                </a:lnTo>
                <a:lnTo>
                  <a:pt x="660" y="295"/>
                </a:lnTo>
                <a:lnTo>
                  <a:pt x="495" y="0"/>
                </a:lnTo>
                <a:close/>
              </a:path>
            </a:pathLst>
          </a:custGeom>
          <a:solidFill>
            <a:srgbClr val="66CCFF"/>
          </a:solidFill>
          <a:ln w="20638">
            <a:solidFill>
              <a:srgbClr val="000000"/>
            </a:solidFill>
            <a:round/>
            <a:headEnd/>
            <a:tailEnd/>
          </a:ln>
        </p:spPr>
        <p:txBody>
          <a:bodyPr/>
          <a:lstStyle/>
          <a:p>
            <a:endParaRPr lang="de-DE"/>
          </a:p>
        </p:txBody>
      </p:sp>
      <p:sp>
        <p:nvSpPr>
          <p:cNvPr id="60437" name="Rectangle 22"/>
          <p:cNvSpPr>
            <a:spLocks noChangeArrowheads="1"/>
          </p:cNvSpPr>
          <p:nvPr/>
        </p:nvSpPr>
        <p:spPr bwMode="auto">
          <a:xfrm>
            <a:off x="3354388" y="2703513"/>
            <a:ext cx="9826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2" name="Group 324"/>
          <p:cNvGrpSpPr>
            <a:grpSpLocks/>
          </p:cNvGrpSpPr>
          <p:nvPr/>
        </p:nvGrpSpPr>
        <p:grpSpPr bwMode="auto">
          <a:xfrm>
            <a:off x="3354388" y="2676525"/>
            <a:ext cx="396875" cy="417513"/>
            <a:chOff x="2113" y="1686"/>
            <a:chExt cx="250" cy="263"/>
          </a:xfrm>
        </p:grpSpPr>
        <p:sp>
          <p:nvSpPr>
            <p:cNvPr id="60627" name="Rectangle 23"/>
            <p:cNvSpPr>
              <a:spLocks noChangeArrowheads="1"/>
            </p:cNvSpPr>
            <p:nvPr/>
          </p:nvSpPr>
          <p:spPr bwMode="auto">
            <a:xfrm>
              <a:off x="2113" y="1709"/>
              <a:ext cx="1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Times New Roman" pitchFamily="18" charset="0"/>
                </a:rPr>
                <a:t>y</a:t>
              </a:r>
              <a:endParaRPr lang="de-DE"/>
            </a:p>
          </p:txBody>
        </p:sp>
        <p:sp>
          <p:nvSpPr>
            <p:cNvPr id="60628" name="Rectangle 24"/>
            <p:cNvSpPr>
              <a:spLocks noChangeArrowheads="1"/>
            </p:cNvSpPr>
            <p:nvPr/>
          </p:nvSpPr>
          <p:spPr bwMode="auto">
            <a:xfrm>
              <a:off x="2213" y="168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(1)</a:t>
              </a:r>
              <a:endParaRPr lang="de-DE"/>
            </a:p>
          </p:txBody>
        </p:sp>
      </p:grpSp>
      <p:grpSp>
        <p:nvGrpSpPr>
          <p:cNvPr id="3" name="Group 323"/>
          <p:cNvGrpSpPr>
            <a:grpSpLocks/>
          </p:cNvGrpSpPr>
          <p:nvPr/>
        </p:nvGrpSpPr>
        <p:grpSpPr bwMode="auto">
          <a:xfrm>
            <a:off x="3748088" y="2676525"/>
            <a:ext cx="569912" cy="425450"/>
            <a:chOff x="2361" y="1686"/>
            <a:chExt cx="359" cy="268"/>
          </a:xfrm>
        </p:grpSpPr>
        <p:sp>
          <p:nvSpPr>
            <p:cNvPr id="60624" name="Rectangle 25"/>
            <p:cNvSpPr>
              <a:spLocks noChangeArrowheads="1"/>
            </p:cNvSpPr>
            <p:nvPr/>
          </p:nvSpPr>
          <p:spPr bwMode="auto">
            <a:xfrm>
              <a:off x="2361" y="1714"/>
              <a:ext cx="11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a:t>
              </a:r>
              <a:endParaRPr lang="de-DE"/>
            </a:p>
          </p:txBody>
        </p:sp>
        <p:sp>
          <p:nvSpPr>
            <p:cNvPr id="60625" name="Rectangle 26"/>
            <p:cNvSpPr>
              <a:spLocks noChangeArrowheads="1"/>
            </p:cNvSpPr>
            <p:nvPr/>
          </p:nvSpPr>
          <p:spPr bwMode="auto">
            <a:xfrm>
              <a:off x="2471" y="1709"/>
              <a:ext cx="1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Times New Roman" pitchFamily="18" charset="0"/>
                </a:rPr>
                <a:t>x</a:t>
              </a:r>
              <a:endParaRPr lang="de-DE"/>
            </a:p>
          </p:txBody>
        </p:sp>
        <p:sp>
          <p:nvSpPr>
            <p:cNvPr id="60626" name="Rectangle 27"/>
            <p:cNvSpPr>
              <a:spLocks noChangeArrowheads="1"/>
            </p:cNvSpPr>
            <p:nvPr/>
          </p:nvSpPr>
          <p:spPr bwMode="auto">
            <a:xfrm>
              <a:off x="2570" y="168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(2)</a:t>
              </a:r>
              <a:endParaRPr lang="de-DE"/>
            </a:p>
          </p:txBody>
        </p:sp>
      </p:grpSp>
      <p:sp>
        <p:nvSpPr>
          <p:cNvPr id="60440" name="Rectangle 28"/>
          <p:cNvSpPr>
            <a:spLocks noChangeArrowheads="1"/>
          </p:cNvSpPr>
          <p:nvPr/>
        </p:nvSpPr>
        <p:spPr bwMode="auto">
          <a:xfrm>
            <a:off x="4313238" y="2720975"/>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162845" name="Freeform 29"/>
          <p:cNvSpPr>
            <a:spLocks/>
          </p:cNvSpPr>
          <p:nvPr/>
        </p:nvSpPr>
        <p:spPr bwMode="auto">
          <a:xfrm>
            <a:off x="5964238" y="2378075"/>
            <a:ext cx="755650" cy="938213"/>
          </a:xfrm>
          <a:custGeom>
            <a:avLst/>
            <a:gdLst>
              <a:gd name="T0" fmla="*/ 2147483647 w 476"/>
              <a:gd name="T1" fmla="*/ 0 h 591"/>
              <a:gd name="T2" fmla="*/ 2147483647 w 476"/>
              <a:gd name="T3" fmla="*/ 2147483647 h 591"/>
              <a:gd name="T4" fmla="*/ 0 w 476"/>
              <a:gd name="T5" fmla="*/ 2147483647 h 591"/>
              <a:gd name="T6" fmla="*/ 0 w 476"/>
              <a:gd name="T7" fmla="*/ 2147483647 h 591"/>
              <a:gd name="T8" fmla="*/ 2147483647 w 476"/>
              <a:gd name="T9" fmla="*/ 2147483647 h 591"/>
              <a:gd name="T10" fmla="*/ 2147483647 w 476"/>
              <a:gd name="T11" fmla="*/ 2147483647 h 591"/>
              <a:gd name="T12" fmla="*/ 2147483647 w 476"/>
              <a:gd name="T13" fmla="*/ 2147483647 h 591"/>
              <a:gd name="T14" fmla="*/ 2147483647 w 476"/>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476"/>
              <a:gd name="T25" fmla="*/ 0 h 591"/>
              <a:gd name="T26" fmla="*/ 476 w 476"/>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6" h="591">
                <a:moveTo>
                  <a:pt x="357" y="0"/>
                </a:moveTo>
                <a:lnTo>
                  <a:pt x="357" y="147"/>
                </a:lnTo>
                <a:lnTo>
                  <a:pt x="0" y="147"/>
                </a:lnTo>
                <a:lnTo>
                  <a:pt x="0" y="443"/>
                </a:lnTo>
                <a:lnTo>
                  <a:pt x="357" y="443"/>
                </a:lnTo>
                <a:lnTo>
                  <a:pt x="357" y="591"/>
                </a:lnTo>
                <a:lnTo>
                  <a:pt x="476" y="296"/>
                </a:lnTo>
                <a:lnTo>
                  <a:pt x="357" y="0"/>
                </a:lnTo>
                <a:close/>
              </a:path>
            </a:pathLst>
          </a:custGeom>
          <a:solidFill>
            <a:srgbClr val="66CCFF"/>
          </a:solidFill>
          <a:ln w="20638">
            <a:solidFill>
              <a:srgbClr val="000000"/>
            </a:solidFill>
            <a:round/>
            <a:headEnd/>
            <a:tailEnd/>
          </a:ln>
        </p:spPr>
        <p:txBody>
          <a:bodyPr/>
          <a:lstStyle/>
          <a:p>
            <a:endParaRPr lang="de-DE"/>
          </a:p>
        </p:txBody>
      </p:sp>
      <p:sp>
        <p:nvSpPr>
          <p:cNvPr id="60442" name="Rectangle 30"/>
          <p:cNvSpPr>
            <a:spLocks noChangeArrowheads="1"/>
          </p:cNvSpPr>
          <p:nvPr/>
        </p:nvSpPr>
        <p:spPr bwMode="auto">
          <a:xfrm>
            <a:off x="6083300" y="2646363"/>
            <a:ext cx="4286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4" name="Group 322"/>
          <p:cNvGrpSpPr>
            <a:grpSpLocks/>
          </p:cNvGrpSpPr>
          <p:nvPr/>
        </p:nvGrpSpPr>
        <p:grpSpPr bwMode="auto">
          <a:xfrm>
            <a:off x="6086475" y="2619375"/>
            <a:ext cx="395288" cy="419100"/>
            <a:chOff x="3834" y="1650"/>
            <a:chExt cx="249" cy="264"/>
          </a:xfrm>
        </p:grpSpPr>
        <p:sp>
          <p:nvSpPr>
            <p:cNvPr id="60622" name="Rectangle 31"/>
            <p:cNvSpPr>
              <a:spLocks noChangeArrowheads="1"/>
            </p:cNvSpPr>
            <p:nvPr/>
          </p:nvSpPr>
          <p:spPr bwMode="auto">
            <a:xfrm>
              <a:off x="3834" y="1674"/>
              <a:ext cx="1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Times New Roman" pitchFamily="18" charset="0"/>
                </a:rPr>
                <a:t>y</a:t>
              </a:r>
              <a:endParaRPr lang="de-DE"/>
            </a:p>
          </p:txBody>
        </p:sp>
        <p:sp>
          <p:nvSpPr>
            <p:cNvPr id="60623" name="Rectangle 32"/>
            <p:cNvSpPr>
              <a:spLocks noChangeArrowheads="1"/>
            </p:cNvSpPr>
            <p:nvPr/>
          </p:nvSpPr>
          <p:spPr bwMode="auto">
            <a:xfrm>
              <a:off x="3933" y="165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(2)</a:t>
              </a:r>
              <a:endParaRPr lang="de-DE"/>
            </a:p>
          </p:txBody>
        </p:sp>
      </p:grpSp>
      <p:sp>
        <p:nvSpPr>
          <p:cNvPr id="60444" name="Rectangle 33"/>
          <p:cNvSpPr>
            <a:spLocks noChangeArrowheads="1"/>
          </p:cNvSpPr>
          <p:nvPr/>
        </p:nvSpPr>
        <p:spPr bwMode="auto">
          <a:xfrm>
            <a:off x="6480175" y="2665413"/>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grpSp>
        <p:nvGrpSpPr>
          <p:cNvPr id="5" name="Group 106"/>
          <p:cNvGrpSpPr>
            <a:grpSpLocks/>
          </p:cNvGrpSpPr>
          <p:nvPr/>
        </p:nvGrpSpPr>
        <p:grpSpPr bwMode="auto">
          <a:xfrm>
            <a:off x="5911850" y="3987800"/>
            <a:ext cx="742950" cy="993775"/>
            <a:chOff x="3730" y="2518"/>
            <a:chExt cx="468" cy="626"/>
          </a:xfrm>
        </p:grpSpPr>
        <p:sp>
          <p:nvSpPr>
            <p:cNvPr id="60550" name="Freeform 34"/>
            <p:cNvSpPr>
              <a:spLocks/>
            </p:cNvSpPr>
            <p:nvPr/>
          </p:nvSpPr>
          <p:spPr bwMode="auto">
            <a:xfrm>
              <a:off x="3735" y="2518"/>
              <a:ext cx="456" cy="591"/>
            </a:xfrm>
            <a:custGeom>
              <a:avLst/>
              <a:gdLst>
                <a:gd name="T0" fmla="*/ 114 w 456"/>
                <a:gd name="T1" fmla="*/ 0 h 591"/>
                <a:gd name="T2" fmla="*/ 114 w 456"/>
                <a:gd name="T3" fmla="*/ 147 h 591"/>
                <a:gd name="T4" fmla="*/ 456 w 456"/>
                <a:gd name="T5" fmla="*/ 147 h 591"/>
                <a:gd name="T6" fmla="*/ 456 w 456"/>
                <a:gd name="T7" fmla="*/ 442 h 591"/>
                <a:gd name="T8" fmla="*/ 114 w 456"/>
                <a:gd name="T9" fmla="*/ 442 h 591"/>
                <a:gd name="T10" fmla="*/ 114 w 456"/>
                <a:gd name="T11" fmla="*/ 591 h 591"/>
                <a:gd name="T12" fmla="*/ 0 w 456"/>
                <a:gd name="T13" fmla="*/ 295 h 591"/>
                <a:gd name="T14" fmla="*/ 114 w 456"/>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591"/>
                <a:gd name="T26" fmla="*/ 456 w 456"/>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591">
                  <a:moveTo>
                    <a:pt x="114" y="0"/>
                  </a:moveTo>
                  <a:lnTo>
                    <a:pt x="114" y="147"/>
                  </a:lnTo>
                  <a:lnTo>
                    <a:pt x="456" y="147"/>
                  </a:lnTo>
                  <a:lnTo>
                    <a:pt x="456" y="442"/>
                  </a:lnTo>
                  <a:lnTo>
                    <a:pt x="114" y="442"/>
                  </a:lnTo>
                  <a:lnTo>
                    <a:pt x="114" y="591"/>
                  </a:lnTo>
                  <a:lnTo>
                    <a:pt x="0" y="295"/>
                  </a:lnTo>
                  <a:lnTo>
                    <a:pt x="114" y="0"/>
                  </a:lnTo>
                  <a:close/>
                </a:path>
              </a:pathLst>
            </a:custGeom>
            <a:solidFill>
              <a:srgbClr val="FF9966"/>
            </a:solidFill>
            <a:ln w="9525">
              <a:solidFill>
                <a:schemeClr val="tx1"/>
              </a:solidFill>
              <a:round/>
              <a:headEnd/>
              <a:tailEnd/>
            </a:ln>
          </p:spPr>
          <p:txBody>
            <a:bodyPr/>
            <a:lstStyle/>
            <a:p>
              <a:endParaRPr lang="de-DE"/>
            </a:p>
          </p:txBody>
        </p:sp>
        <p:sp>
          <p:nvSpPr>
            <p:cNvPr id="60551" name="Rectangle 35"/>
            <p:cNvSpPr>
              <a:spLocks noChangeArrowheads="1"/>
            </p:cNvSpPr>
            <p:nvPr/>
          </p:nvSpPr>
          <p:spPr bwMode="auto">
            <a:xfrm>
              <a:off x="3842" y="2518"/>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52" name="Rectangle 36"/>
            <p:cNvSpPr>
              <a:spLocks noChangeArrowheads="1"/>
            </p:cNvSpPr>
            <p:nvPr/>
          </p:nvSpPr>
          <p:spPr bwMode="auto">
            <a:xfrm>
              <a:off x="3842" y="2545"/>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53" name="Rectangle 37"/>
            <p:cNvSpPr>
              <a:spLocks noChangeArrowheads="1"/>
            </p:cNvSpPr>
            <p:nvPr/>
          </p:nvSpPr>
          <p:spPr bwMode="auto">
            <a:xfrm>
              <a:off x="3842" y="2572"/>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54" name="Rectangle 38"/>
            <p:cNvSpPr>
              <a:spLocks noChangeArrowheads="1"/>
            </p:cNvSpPr>
            <p:nvPr/>
          </p:nvSpPr>
          <p:spPr bwMode="auto">
            <a:xfrm>
              <a:off x="3842" y="2599"/>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55" name="Rectangle 39"/>
            <p:cNvSpPr>
              <a:spLocks noChangeArrowheads="1"/>
            </p:cNvSpPr>
            <p:nvPr/>
          </p:nvSpPr>
          <p:spPr bwMode="auto">
            <a:xfrm>
              <a:off x="3842" y="2626"/>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56" name="Freeform 40"/>
            <p:cNvSpPr>
              <a:spLocks/>
            </p:cNvSpPr>
            <p:nvPr/>
          </p:nvSpPr>
          <p:spPr bwMode="auto">
            <a:xfrm>
              <a:off x="3842" y="2653"/>
              <a:ext cx="14" cy="19"/>
            </a:xfrm>
            <a:custGeom>
              <a:avLst/>
              <a:gdLst>
                <a:gd name="T0" fmla="*/ 14 w 14"/>
                <a:gd name="T1" fmla="*/ 0 h 19"/>
                <a:gd name="T2" fmla="*/ 0 w 14"/>
                <a:gd name="T3" fmla="*/ 0 h 19"/>
                <a:gd name="T4" fmla="*/ 0 w 14"/>
                <a:gd name="T5" fmla="*/ 12 h 19"/>
                <a:gd name="T6" fmla="*/ 0 w 14"/>
                <a:gd name="T7" fmla="*/ 19 h 19"/>
                <a:gd name="T8" fmla="*/ 7 w 14"/>
                <a:gd name="T9" fmla="*/ 19 h 19"/>
                <a:gd name="T10" fmla="*/ 9 w 14"/>
                <a:gd name="T11" fmla="*/ 19 h 19"/>
                <a:gd name="T12" fmla="*/ 9 w 14"/>
                <a:gd name="T13" fmla="*/ 5 h 19"/>
                <a:gd name="T14" fmla="*/ 7 w 14"/>
                <a:gd name="T15" fmla="*/ 5 h 19"/>
                <a:gd name="T16" fmla="*/ 7 w 14"/>
                <a:gd name="T17" fmla="*/ 12 h 19"/>
                <a:gd name="T18" fmla="*/ 14 w 14"/>
                <a:gd name="T19" fmla="*/ 12 h 19"/>
                <a:gd name="T20" fmla="*/ 14 w 1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9"/>
                <a:gd name="T35" fmla="*/ 14 w 1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9">
                  <a:moveTo>
                    <a:pt x="14" y="0"/>
                  </a:moveTo>
                  <a:lnTo>
                    <a:pt x="0" y="0"/>
                  </a:lnTo>
                  <a:lnTo>
                    <a:pt x="0" y="12"/>
                  </a:lnTo>
                  <a:lnTo>
                    <a:pt x="0" y="19"/>
                  </a:lnTo>
                  <a:lnTo>
                    <a:pt x="7" y="19"/>
                  </a:lnTo>
                  <a:lnTo>
                    <a:pt x="9" y="19"/>
                  </a:lnTo>
                  <a:lnTo>
                    <a:pt x="9" y="5"/>
                  </a:lnTo>
                  <a:lnTo>
                    <a:pt x="7" y="5"/>
                  </a:lnTo>
                  <a:lnTo>
                    <a:pt x="7" y="12"/>
                  </a:lnTo>
                  <a:lnTo>
                    <a:pt x="14" y="12"/>
                  </a:lnTo>
                  <a:lnTo>
                    <a:pt x="14" y="0"/>
                  </a:lnTo>
                  <a:close/>
                </a:path>
              </a:pathLst>
            </a:custGeom>
            <a:solidFill>
              <a:srgbClr val="FF9966"/>
            </a:solidFill>
            <a:ln w="9525">
              <a:solidFill>
                <a:schemeClr val="tx1"/>
              </a:solidFill>
              <a:round/>
              <a:headEnd/>
              <a:tailEnd/>
            </a:ln>
          </p:spPr>
          <p:txBody>
            <a:bodyPr/>
            <a:lstStyle/>
            <a:p>
              <a:endParaRPr lang="de-DE"/>
            </a:p>
          </p:txBody>
        </p:sp>
        <p:sp>
          <p:nvSpPr>
            <p:cNvPr id="60557" name="Rectangle 41"/>
            <p:cNvSpPr>
              <a:spLocks noChangeArrowheads="1"/>
            </p:cNvSpPr>
            <p:nvPr/>
          </p:nvSpPr>
          <p:spPr bwMode="auto">
            <a:xfrm>
              <a:off x="3864"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58" name="Rectangle 42"/>
            <p:cNvSpPr>
              <a:spLocks noChangeArrowheads="1"/>
            </p:cNvSpPr>
            <p:nvPr/>
          </p:nvSpPr>
          <p:spPr bwMode="auto">
            <a:xfrm>
              <a:off x="3891"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59" name="Rectangle 43"/>
            <p:cNvSpPr>
              <a:spLocks noChangeArrowheads="1"/>
            </p:cNvSpPr>
            <p:nvPr/>
          </p:nvSpPr>
          <p:spPr bwMode="auto">
            <a:xfrm>
              <a:off x="3918"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60" name="Rectangle 44"/>
            <p:cNvSpPr>
              <a:spLocks noChangeArrowheads="1"/>
            </p:cNvSpPr>
            <p:nvPr/>
          </p:nvSpPr>
          <p:spPr bwMode="auto">
            <a:xfrm>
              <a:off x="3945"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61" name="Rectangle 45"/>
            <p:cNvSpPr>
              <a:spLocks noChangeArrowheads="1"/>
            </p:cNvSpPr>
            <p:nvPr/>
          </p:nvSpPr>
          <p:spPr bwMode="auto">
            <a:xfrm>
              <a:off x="3972"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62" name="Rectangle 46"/>
            <p:cNvSpPr>
              <a:spLocks noChangeArrowheads="1"/>
            </p:cNvSpPr>
            <p:nvPr/>
          </p:nvSpPr>
          <p:spPr bwMode="auto">
            <a:xfrm>
              <a:off x="3999"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63" name="Rectangle 47"/>
            <p:cNvSpPr>
              <a:spLocks noChangeArrowheads="1"/>
            </p:cNvSpPr>
            <p:nvPr/>
          </p:nvSpPr>
          <p:spPr bwMode="auto">
            <a:xfrm>
              <a:off x="4026"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64" name="Rectangle 48"/>
            <p:cNvSpPr>
              <a:spLocks noChangeArrowheads="1"/>
            </p:cNvSpPr>
            <p:nvPr/>
          </p:nvSpPr>
          <p:spPr bwMode="auto">
            <a:xfrm>
              <a:off x="4053"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65" name="Rectangle 49"/>
            <p:cNvSpPr>
              <a:spLocks noChangeArrowheads="1"/>
            </p:cNvSpPr>
            <p:nvPr/>
          </p:nvSpPr>
          <p:spPr bwMode="auto">
            <a:xfrm>
              <a:off x="4080"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66" name="Rectangle 50"/>
            <p:cNvSpPr>
              <a:spLocks noChangeArrowheads="1"/>
            </p:cNvSpPr>
            <p:nvPr/>
          </p:nvSpPr>
          <p:spPr bwMode="auto">
            <a:xfrm>
              <a:off x="4107"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67" name="Rectangle 51"/>
            <p:cNvSpPr>
              <a:spLocks noChangeArrowheads="1"/>
            </p:cNvSpPr>
            <p:nvPr/>
          </p:nvSpPr>
          <p:spPr bwMode="auto">
            <a:xfrm>
              <a:off x="4134"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60568" name="Rectangle 52"/>
            <p:cNvSpPr>
              <a:spLocks noChangeArrowheads="1"/>
            </p:cNvSpPr>
            <p:nvPr/>
          </p:nvSpPr>
          <p:spPr bwMode="auto">
            <a:xfrm>
              <a:off x="4161" y="2658"/>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69" name="Freeform 53"/>
            <p:cNvSpPr>
              <a:spLocks/>
            </p:cNvSpPr>
            <p:nvPr/>
          </p:nvSpPr>
          <p:spPr bwMode="auto">
            <a:xfrm>
              <a:off x="4185" y="2658"/>
              <a:ext cx="13" cy="17"/>
            </a:xfrm>
            <a:custGeom>
              <a:avLst/>
              <a:gdLst>
                <a:gd name="T0" fmla="*/ 3 w 13"/>
                <a:gd name="T1" fmla="*/ 0 h 17"/>
                <a:gd name="T2" fmla="*/ 3 w 13"/>
                <a:gd name="T3" fmla="*/ 14 h 17"/>
                <a:gd name="T4" fmla="*/ 6 w 13"/>
                <a:gd name="T5" fmla="*/ 14 h 17"/>
                <a:gd name="T6" fmla="*/ 6 w 13"/>
                <a:gd name="T7" fmla="*/ 7 h 17"/>
                <a:gd name="T8" fmla="*/ 0 w 13"/>
                <a:gd name="T9" fmla="*/ 7 h 17"/>
                <a:gd name="T10" fmla="*/ 0 w 13"/>
                <a:gd name="T11" fmla="*/ 17 h 17"/>
                <a:gd name="T12" fmla="*/ 13 w 13"/>
                <a:gd name="T13" fmla="*/ 17 h 17"/>
                <a:gd name="T14" fmla="*/ 13 w 13"/>
                <a:gd name="T15" fmla="*/ 7 h 17"/>
                <a:gd name="T16" fmla="*/ 13 w 13"/>
                <a:gd name="T17" fmla="*/ 0 h 17"/>
                <a:gd name="T18" fmla="*/ 6 w 13"/>
                <a:gd name="T19" fmla="*/ 0 h 17"/>
                <a:gd name="T20" fmla="*/ 3 w 13"/>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7"/>
                <a:gd name="T35" fmla="*/ 13 w 13"/>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7">
                  <a:moveTo>
                    <a:pt x="3" y="0"/>
                  </a:moveTo>
                  <a:lnTo>
                    <a:pt x="3" y="14"/>
                  </a:lnTo>
                  <a:lnTo>
                    <a:pt x="6" y="14"/>
                  </a:lnTo>
                  <a:lnTo>
                    <a:pt x="6" y="7"/>
                  </a:lnTo>
                  <a:lnTo>
                    <a:pt x="0" y="7"/>
                  </a:lnTo>
                  <a:lnTo>
                    <a:pt x="0" y="17"/>
                  </a:lnTo>
                  <a:lnTo>
                    <a:pt x="13" y="17"/>
                  </a:lnTo>
                  <a:lnTo>
                    <a:pt x="13" y="7"/>
                  </a:lnTo>
                  <a:lnTo>
                    <a:pt x="13" y="0"/>
                  </a:lnTo>
                  <a:lnTo>
                    <a:pt x="6" y="0"/>
                  </a:lnTo>
                  <a:lnTo>
                    <a:pt x="3" y="0"/>
                  </a:lnTo>
                  <a:close/>
                </a:path>
              </a:pathLst>
            </a:custGeom>
            <a:solidFill>
              <a:srgbClr val="FF9966"/>
            </a:solidFill>
            <a:ln w="9525">
              <a:solidFill>
                <a:schemeClr val="tx1"/>
              </a:solidFill>
              <a:round/>
              <a:headEnd/>
              <a:tailEnd/>
            </a:ln>
          </p:spPr>
          <p:txBody>
            <a:bodyPr/>
            <a:lstStyle/>
            <a:p>
              <a:endParaRPr lang="de-DE"/>
            </a:p>
          </p:txBody>
        </p:sp>
        <p:sp>
          <p:nvSpPr>
            <p:cNvPr id="60570" name="Rectangle 54"/>
            <p:cNvSpPr>
              <a:spLocks noChangeArrowheads="1"/>
            </p:cNvSpPr>
            <p:nvPr/>
          </p:nvSpPr>
          <p:spPr bwMode="auto">
            <a:xfrm>
              <a:off x="4185" y="2688"/>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71" name="Rectangle 55"/>
            <p:cNvSpPr>
              <a:spLocks noChangeArrowheads="1"/>
            </p:cNvSpPr>
            <p:nvPr/>
          </p:nvSpPr>
          <p:spPr bwMode="auto">
            <a:xfrm>
              <a:off x="4185" y="2715"/>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72" name="Rectangle 56"/>
            <p:cNvSpPr>
              <a:spLocks noChangeArrowheads="1"/>
            </p:cNvSpPr>
            <p:nvPr/>
          </p:nvSpPr>
          <p:spPr bwMode="auto">
            <a:xfrm>
              <a:off x="4185" y="2742"/>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73" name="Rectangle 57"/>
            <p:cNvSpPr>
              <a:spLocks noChangeArrowheads="1"/>
            </p:cNvSpPr>
            <p:nvPr/>
          </p:nvSpPr>
          <p:spPr bwMode="auto">
            <a:xfrm>
              <a:off x="4185" y="2769"/>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74" name="Rectangle 58"/>
            <p:cNvSpPr>
              <a:spLocks noChangeArrowheads="1"/>
            </p:cNvSpPr>
            <p:nvPr/>
          </p:nvSpPr>
          <p:spPr bwMode="auto">
            <a:xfrm>
              <a:off x="4185" y="2796"/>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75" name="Rectangle 59"/>
            <p:cNvSpPr>
              <a:spLocks noChangeArrowheads="1"/>
            </p:cNvSpPr>
            <p:nvPr/>
          </p:nvSpPr>
          <p:spPr bwMode="auto">
            <a:xfrm>
              <a:off x="4185" y="282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76" name="Rectangle 60"/>
            <p:cNvSpPr>
              <a:spLocks noChangeArrowheads="1"/>
            </p:cNvSpPr>
            <p:nvPr/>
          </p:nvSpPr>
          <p:spPr bwMode="auto">
            <a:xfrm>
              <a:off x="4185" y="2850"/>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77" name="Rectangle 61"/>
            <p:cNvSpPr>
              <a:spLocks noChangeArrowheads="1"/>
            </p:cNvSpPr>
            <p:nvPr/>
          </p:nvSpPr>
          <p:spPr bwMode="auto">
            <a:xfrm>
              <a:off x="4185" y="2877"/>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78" name="Rectangle 62"/>
            <p:cNvSpPr>
              <a:spLocks noChangeArrowheads="1"/>
            </p:cNvSpPr>
            <p:nvPr/>
          </p:nvSpPr>
          <p:spPr bwMode="auto">
            <a:xfrm>
              <a:off x="4185" y="2904"/>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79" name="Rectangle 63"/>
            <p:cNvSpPr>
              <a:spLocks noChangeArrowheads="1"/>
            </p:cNvSpPr>
            <p:nvPr/>
          </p:nvSpPr>
          <p:spPr bwMode="auto">
            <a:xfrm>
              <a:off x="4185" y="2931"/>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80" name="Freeform 64"/>
            <p:cNvSpPr>
              <a:spLocks/>
            </p:cNvSpPr>
            <p:nvPr/>
          </p:nvSpPr>
          <p:spPr bwMode="auto">
            <a:xfrm>
              <a:off x="4180" y="2953"/>
              <a:ext cx="18" cy="14"/>
            </a:xfrm>
            <a:custGeom>
              <a:avLst/>
              <a:gdLst>
                <a:gd name="T0" fmla="*/ 18 w 18"/>
                <a:gd name="T1" fmla="*/ 5 h 14"/>
                <a:gd name="T2" fmla="*/ 5 w 18"/>
                <a:gd name="T3" fmla="*/ 5 h 14"/>
                <a:gd name="T4" fmla="*/ 5 w 18"/>
                <a:gd name="T5" fmla="*/ 7 h 14"/>
                <a:gd name="T6" fmla="*/ 11 w 18"/>
                <a:gd name="T7" fmla="*/ 7 h 14"/>
                <a:gd name="T8" fmla="*/ 11 w 18"/>
                <a:gd name="T9" fmla="*/ 0 h 14"/>
                <a:gd name="T10" fmla="*/ 0 w 18"/>
                <a:gd name="T11" fmla="*/ 0 h 14"/>
                <a:gd name="T12" fmla="*/ 0 w 18"/>
                <a:gd name="T13" fmla="*/ 14 h 14"/>
                <a:gd name="T14" fmla="*/ 11 w 18"/>
                <a:gd name="T15" fmla="*/ 14 h 14"/>
                <a:gd name="T16" fmla="*/ 18 w 18"/>
                <a:gd name="T17" fmla="*/ 14 h 14"/>
                <a:gd name="T18" fmla="*/ 18 w 18"/>
                <a:gd name="T19" fmla="*/ 7 h 14"/>
                <a:gd name="T20" fmla="*/ 18 w 18"/>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4"/>
                <a:gd name="T35" fmla="*/ 18 w 1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4">
                  <a:moveTo>
                    <a:pt x="18" y="5"/>
                  </a:moveTo>
                  <a:lnTo>
                    <a:pt x="5" y="5"/>
                  </a:lnTo>
                  <a:lnTo>
                    <a:pt x="5" y="7"/>
                  </a:lnTo>
                  <a:lnTo>
                    <a:pt x="11" y="7"/>
                  </a:lnTo>
                  <a:lnTo>
                    <a:pt x="11" y="0"/>
                  </a:lnTo>
                  <a:lnTo>
                    <a:pt x="0" y="0"/>
                  </a:lnTo>
                  <a:lnTo>
                    <a:pt x="0" y="14"/>
                  </a:lnTo>
                  <a:lnTo>
                    <a:pt x="11" y="14"/>
                  </a:lnTo>
                  <a:lnTo>
                    <a:pt x="18" y="14"/>
                  </a:lnTo>
                  <a:lnTo>
                    <a:pt x="18" y="7"/>
                  </a:lnTo>
                  <a:lnTo>
                    <a:pt x="18" y="5"/>
                  </a:lnTo>
                  <a:close/>
                </a:path>
              </a:pathLst>
            </a:custGeom>
            <a:solidFill>
              <a:srgbClr val="FF9966"/>
            </a:solidFill>
            <a:ln w="9525">
              <a:solidFill>
                <a:schemeClr val="tx1"/>
              </a:solidFill>
              <a:round/>
              <a:headEnd/>
              <a:tailEnd/>
            </a:ln>
          </p:spPr>
          <p:txBody>
            <a:bodyPr/>
            <a:lstStyle/>
            <a:p>
              <a:endParaRPr lang="de-DE"/>
            </a:p>
          </p:txBody>
        </p:sp>
        <p:sp>
          <p:nvSpPr>
            <p:cNvPr id="60581" name="Rectangle 65"/>
            <p:cNvSpPr>
              <a:spLocks noChangeArrowheads="1"/>
            </p:cNvSpPr>
            <p:nvPr/>
          </p:nvSpPr>
          <p:spPr bwMode="auto">
            <a:xfrm>
              <a:off x="4153"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82" name="Rectangle 66"/>
            <p:cNvSpPr>
              <a:spLocks noChangeArrowheads="1"/>
            </p:cNvSpPr>
            <p:nvPr/>
          </p:nvSpPr>
          <p:spPr bwMode="auto">
            <a:xfrm>
              <a:off x="4126"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83" name="Rectangle 67"/>
            <p:cNvSpPr>
              <a:spLocks noChangeArrowheads="1"/>
            </p:cNvSpPr>
            <p:nvPr/>
          </p:nvSpPr>
          <p:spPr bwMode="auto">
            <a:xfrm>
              <a:off x="4099"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84" name="Rectangle 68"/>
            <p:cNvSpPr>
              <a:spLocks noChangeArrowheads="1"/>
            </p:cNvSpPr>
            <p:nvPr/>
          </p:nvSpPr>
          <p:spPr bwMode="auto">
            <a:xfrm>
              <a:off x="4072"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85" name="Rectangle 69"/>
            <p:cNvSpPr>
              <a:spLocks noChangeArrowheads="1"/>
            </p:cNvSpPr>
            <p:nvPr/>
          </p:nvSpPr>
          <p:spPr bwMode="auto">
            <a:xfrm>
              <a:off x="4045"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86" name="Rectangle 70"/>
            <p:cNvSpPr>
              <a:spLocks noChangeArrowheads="1"/>
            </p:cNvSpPr>
            <p:nvPr/>
          </p:nvSpPr>
          <p:spPr bwMode="auto">
            <a:xfrm>
              <a:off x="4018"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87" name="Rectangle 71"/>
            <p:cNvSpPr>
              <a:spLocks noChangeArrowheads="1"/>
            </p:cNvSpPr>
            <p:nvPr/>
          </p:nvSpPr>
          <p:spPr bwMode="auto">
            <a:xfrm>
              <a:off x="3991"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88" name="Rectangle 72"/>
            <p:cNvSpPr>
              <a:spLocks noChangeArrowheads="1"/>
            </p:cNvSpPr>
            <p:nvPr/>
          </p:nvSpPr>
          <p:spPr bwMode="auto">
            <a:xfrm>
              <a:off x="3964"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89" name="Rectangle 73"/>
            <p:cNvSpPr>
              <a:spLocks noChangeArrowheads="1"/>
            </p:cNvSpPr>
            <p:nvPr/>
          </p:nvSpPr>
          <p:spPr bwMode="auto">
            <a:xfrm>
              <a:off x="3937"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90" name="Rectangle 74"/>
            <p:cNvSpPr>
              <a:spLocks noChangeArrowheads="1"/>
            </p:cNvSpPr>
            <p:nvPr/>
          </p:nvSpPr>
          <p:spPr bwMode="auto">
            <a:xfrm>
              <a:off x="3910"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91" name="Rectangle 75"/>
            <p:cNvSpPr>
              <a:spLocks noChangeArrowheads="1"/>
            </p:cNvSpPr>
            <p:nvPr/>
          </p:nvSpPr>
          <p:spPr bwMode="auto">
            <a:xfrm>
              <a:off x="3883"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92" name="Rectangle 76"/>
            <p:cNvSpPr>
              <a:spLocks noChangeArrowheads="1"/>
            </p:cNvSpPr>
            <p:nvPr/>
          </p:nvSpPr>
          <p:spPr bwMode="auto">
            <a:xfrm>
              <a:off x="3856"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60593" name="Rectangle 77"/>
            <p:cNvSpPr>
              <a:spLocks noChangeArrowheads="1"/>
            </p:cNvSpPr>
            <p:nvPr/>
          </p:nvSpPr>
          <p:spPr bwMode="auto">
            <a:xfrm>
              <a:off x="3842" y="2967"/>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94" name="Rectangle 78"/>
            <p:cNvSpPr>
              <a:spLocks noChangeArrowheads="1"/>
            </p:cNvSpPr>
            <p:nvPr/>
          </p:nvSpPr>
          <p:spPr bwMode="auto">
            <a:xfrm>
              <a:off x="3842" y="2994"/>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95" name="Rectangle 79"/>
            <p:cNvSpPr>
              <a:spLocks noChangeArrowheads="1"/>
            </p:cNvSpPr>
            <p:nvPr/>
          </p:nvSpPr>
          <p:spPr bwMode="auto">
            <a:xfrm>
              <a:off x="3842" y="3021"/>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96" name="Rectangle 80"/>
            <p:cNvSpPr>
              <a:spLocks noChangeArrowheads="1"/>
            </p:cNvSpPr>
            <p:nvPr/>
          </p:nvSpPr>
          <p:spPr bwMode="auto">
            <a:xfrm>
              <a:off x="3842" y="3048"/>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97" name="Rectangle 81"/>
            <p:cNvSpPr>
              <a:spLocks noChangeArrowheads="1"/>
            </p:cNvSpPr>
            <p:nvPr/>
          </p:nvSpPr>
          <p:spPr bwMode="auto">
            <a:xfrm>
              <a:off x="3842" y="3075"/>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60598" name="Freeform 82"/>
            <p:cNvSpPr>
              <a:spLocks/>
            </p:cNvSpPr>
            <p:nvPr/>
          </p:nvSpPr>
          <p:spPr bwMode="auto">
            <a:xfrm>
              <a:off x="3841" y="3100"/>
              <a:ext cx="15" cy="44"/>
            </a:xfrm>
            <a:custGeom>
              <a:avLst/>
              <a:gdLst>
                <a:gd name="T0" fmla="*/ 15 w 15"/>
                <a:gd name="T1" fmla="*/ 2 h 44"/>
                <a:gd name="T2" fmla="*/ 1 w 15"/>
                <a:gd name="T3" fmla="*/ 2 h 44"/>
                <a:gd name="T4" fmla="*/ 1 w 15"/>
                <a:gd name="T5" fmla="*/ 9 h 44"/>
                <a:gd name="T6" fmla="*/ 8 w 15"/>
                <a:gd name="T7" fmla="*/ 9 h 44"/>
                <a:gd name="T8" fmla="*/ 15 w 15"/>
                <a:gd name="T9" fmla="*/ 7 h 44"/>
                <a:gd name="T10" fmla="*/ 12 w 15"/>
                <a:gd name="T11" fmla="*/ 0 h 44"/>
                <a:gd name="T12" fmla="*/ 0 w 15"/>
                <a:gd name="T13" fmla="*/ 5 h 44"/>
                <a:gd name="T14" fmla="*/ 3 w 15"/>
                <a:gd name="T15" fmla="*/ 12 h 44"/>
                <a:gd name="T16" fmla="*/ 15 w 15"/>
                <a:gd name="T17" fmla="*/ 44 h 44"/>
                <a:gd name="T18" fmla="*/ 15 w 15"/>
                <a:gd name="T19" fmla="*/ 9 h 44"/>
                <a:gd name="T20" fmla="*/ 15 w 15"/>
                <a:gd name="T21" fmla="*/ 2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44"/>
                <a:gd name="T35" fmla="*/ 15 w 15"/>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44">
                  <a:moveTo>
                    <a:pt x="15" y="2"/>
                  </a:moveTo>
                  <a:lnTo>
                    <a:pt x="1" y="2"/>
                  </a:lnTo>
                  <a:lnTo>
                    <a:pt x="1" y="9"/>
                  </a:lnTo>
                  <a:lnTo>
                    <a:pt x="8" y="9"/>
                  </a:lnTo>
                  <a:lnTo>
                    <a:pt x="15" y="7"/>
                  </a:lnTo>
                  <a:lnTo>
                    <a:pt x="12" y="0"/>
                  </a:lnTo>
                  <a:lnTo>
                    <a:pt x="0" y="5"/>
                  </a:lnTo>
                  <a:lnTo>
                    <a:pt x="3" y="12"/>
                  </a:lnTo>
                  <a:lnTo>
                    <a:pt x="15" y="44"/>
                  </a:lnTo>
                  <a:lnTo>
                    <a:pt x="15" y="9"/>
                  </a:lnTo>
                  <a:lnTo>
                    <a:pt x="15" y="2"/>
                  </a:lnTo>
                  <a:close/>
                </a:path>
              </a:pathLst>
            </a:custGeom>
            <a:solidFill>
              <a:srgbClr val="FF9966"/>
            </a:solidFill>
            <a:ln w="9525">
              <a:solidFill>
                <a:schemeClr val="tx1"/>
              </a:solidFill>
              <a:round/>
              <a:headEnd/>
              <a:tailEnd/>
            </a:ln>
          </p:spPr>
          <p:txBody>
            <a:bodyPr/>
            <a:lstStyle/>
            <a:p>
              <a:endParaRPr lang="de-DE"/>
            </a:p>
          </p:txBody>
        </p:sp>
        <p:sp>
          <p:nvSpPr>
            <p:cNvPr id="60599" name="Freeform 83"/>
            <p:cNvSpPr>
              <a:spLocks/>
            </p:cNvSpPr>
            <p:nvPr/>
          </p:nvSpPr>
          <p:spPr bwMode="auto">
            <a:xfrm>
              <a:off x="3831" y="3075"/>
              <a:ext cx="17" cy="17"/>
            </a:xfrm>
            <a:custGeom>
              <a:avLst/>
              <a:gdLst>
                <a:gd name="T0" fmla="*/ 5 w 17"/>
                <a:gd name="T1" fmla="*/ 17 h 17"/>
                <a:gd name="T2" fmla="*/ 17 w 17"/>
                <a:gd name="T3" fmla="*/ 12 h 17"/>
                <a:gd name="T4" fmla="*/ 11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1"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60600" name="Freeform 84"/>
            <p:cNvSpPr>
              <a:spLocks/>
            </p:cNvSpPr>
            <p:nvPr/>
          </p:nvSpPr>
          <p:spPr bwMode="auto">
            <a:xfrm>
              <a:off x="3821" y="3050"/>
              <a:ext cx="16" cy="16"/>
            </a:xfrm>
            <a:custGeom>
              <a:avLst/>
              <a:gdLst>
                <a:gd name="T0" fmla="*/ 5 w 16"/>
                <a:gd name="T1" fmla="*/ 16 h 16"/>
                <a:gd name="T2" fmla="*/ 16 w 16"/>
                <a:gd name="T3" fmla="*/ 11 h 16"/>
                <a:gd name="T4" fmla="*/ 11 w 16"/>
                <a:gd name="T5" fmla="*/ 0 h 16"/>
                <a:gd name="T6" fmla="*/ 0 w 16"/>
                <a:gd name="T7" fmla="*/ 5 h 16"/>
                <a:gd name="T8" fmla="*/ 5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5" y="16"/>
                  </a:moveTo>
                  <a:lnTo>
                    <a:pt x="16" y="11"/>
                  </a:lnTo>
                  <a:lnTo>
                    <a:pt x="11" y="0"/>
                  </a:lnTo>
                  <a:lnTo>
                    <a:pt x="0" y="5"/>
                  </a:lnTo>
                  <a:lnTo>
                    <a:pt x="5" y="16"/>
                  </a:lnTo>
                  <a:close/>
                </a:path>
              </a:pathLst>
            </a:custGeom>
            <a:solidFill>
              <a:srgbClr val="FF9966"/>
            </a:solidFill>
            <a:ln w="9525">
              <a:solidFill>
                <a:schemeClr val="tx1"/>
              </a:solidFill>
              <a:round/>
              <a:headEnd/>
              <a:tailEnd/>
            </a:ln>
          </p:spPr>
          <p:txBody>
            <a:bodyPr/>
            <a:lstStyle/>
            <a:p>
              <a:endParaRPr lang="de-DE"/>
            </a:p>
          </p:txBody>
        </p:sp>
        <p:sp>
          <p:nvSpPr>
            <p:cNvPr id="60601" name="Freeform 85"/>
            <p:cNvSpPr>
              <a:spLocks/>
            </p:cNvSpPr>
            <p:nvPr/>
          </p:nvSpPr>
          <p:spPr bwMode="auto">
            <a:xfrm>
              <a:off x="3812" y="3024"/>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60602" name="Freeform 86"/>
            <p:cNvSpPr>
              <a:spLocks/>
            </p:cNvSpPr>
            <p:nvPr/>
          </p:nvSpPr>
          <p:spPr bwMode="auto">
            <a:xfrm>
              <a:off x="3802" y="2999"/>
              <a:ext cx="17" cy="19"/>
            </a:xfrm>
            <a:custGeom>
              <a:avLst/>
              <a:gdLst>
                <a:gd name="T0" fmla="*/ 5 w 17"/>
                <a:gd name="T1" fmla="*/ 19 h 19"/>
                <a:gd name="T2" fmla="*/ 17 w 17"/>
                <a:gd name="T3" fmla="*/ 13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3"/>
                  </a:lnTo>
                  <a:lnTo>
                    <a:pt x="12" y="0"/>
                  </a:lnTo>
                  <a:lnTo>
                    <a:pt x="0" y="5"/>
                  </a:lnTo>
                  <a:lnTo>
                    <a:pt x="5" y="19"/>
                  </a:lnTo>
                  <a:close/>
                </a:path>
              </a:pathLst>
            </a:custGeom>
            <a:solidFill>
              <a:srgbClr val="FF9966"/>
            </a:solidFill>
            <a:ln w="9525">
              <a:solidFill>
                <a:schemeClr val="tx1"/>
              </a:solidFill>
              <a:round/>
              <a:headEnd/>
              <a:tailEnd/>
            </a:ln>
          </p:spPr>
          <p:txBody>
            <a:bodyPr/>
            <a:lstStyle/>
            <a:p>
              <a:endParaRPr lang="de-DE"/>
            </a:p>
          </p:txBody>
        </p:sp>
        <p:sp>
          <p:nvSpPr>
            <p:cNvPr id="60603" name="Freeform 87"/>
            <p:cNvSpPr>
              <a:spLocks/>
            </p:cNvSpPr>
            <p:nvPr/>
          </p:nvSpPr>
          <p:spPr bwMode="auto">
            <a:xfrm>
              <a:off x="3792" y="2974"/>
              <a:ext cx="17" cy="18"/>
            </a:xfrm>
            <a:custGeom>
              <a:avLst/>
              <a:gdLst>
                <a:gd name="T0" fmla="*/ 5 w 17"/>
                <a:gd name="T1" fmla="*/ 18 h 18"/>
                <a:gd name="T2" fmla="*/ 17 w 17"/>
                <a:gd name="T3" fmla="*/ 13 h 18"/>
                <a:gd name="T4" fmla="*/ 12 w 17"/>
                <a:gd name="T5" fmla="*/ 0 h 18"/>
                <a:gd name="T6" fmla="*/ 0 w 17"/>
                <a:gd name="T7" fmla="*/ 5 h 18"/>
                <a:gd name="T8" fmla="*/ 5 w 17"/>
                <a:gd name="T9" fmla="*/ 1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5" y="18"/>
                  </a:moveTo>
                  <a:lnTo>
                    <a:pt x="17" y="13"/>
                  </a:lnTo>
                  <a:lnTo>
                    <a:pt x="12" y="0"/>
                  </a:lnTo>
                  <a:lnTo>
                    <a:pt x="0" y="5"/>
                  </a:lnTo>
                  <a:lnTo>
                    <a:pt x="5" y="18"/>
                  </a:lnTo>
                  <a:close/>
                </a:path>
              </a:pathLst>
            </a:custGeom>
            <a:solidFill>
              <a:srgbClr val="FF9966"/>
            </a:solidFill>
            <a:ln w="9525">
              <a:solidFill>
                <a:schemeClr val="tx1"/>
              </a:solidFill>
              <a:round/>
              <a:headEnd/>
              <a:tailEnd/>
            </a:ln>
          </p:spPr>
          <p:txBody>
            <a:bodyPr/>
            <a:lstStyle/>
            <a:p>
              <a:endParaRPr lang="de-DE"/>
            </a:p>
          </p:txBody>
        </p:sp>
        <p:sp>
          <p:nvSpPr>
            <p:cNvPr id="60604" name="Freeform 88"/>
            <p:cNvSpPr>
              <a:spLocks/>
            </p:cNvSpPr>
            <p:nvPr/>
          </p:nvSpPr>
          <p:spPr bwMode="auto">
            <a:xfrm>
              <a:off x="3782" y="2948"/>
              <a:ext cx="17" cy="19"/>
            </a:xfrm>
            <a:custGeom>
              <a:avLst/>
              <a:gdLst>
                <a:gd name="T0" fmla="*/ 5 w 17"/>
                <a:gd name="T1" fmla="*/ 19 h 19"/>
                <a:gd name="T2" fmla="*/ 17 w 17"/>
                <a:gd name="T3" fmla="*/ 14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5"/>
                  </a:lnTo>
                  <a:lnTo>
                    <a:pt x="5" y="19"/>
                  </a:lnTo>
                  <a:close/>
                </a:path>
              </a:pathLst>
            </a:custGeom>
            <a:solidFill>
              <a:srgbClr val="FF9966"/>
            </a:solidFill>
            <a:ln w="9525">
              <a:solidFill>
                <a:schemeClr val="tx1"/>
              </a:solidFill>
              <a:round/>
              <a:headEnd/>
              <a:tailEnd/>
            </a:ln>
          </p:spPr>
          <p:txBody>
            <a:bodyPr/>
            <a:lstStyle/>
            <a:p>
              <a:endParaRPr lang="de-DE"/>
            </a:p>
          </p:txBody>
        </p:sp>
        <p:sp>
          <p:nvSpPr>
            <p:cNvPr id="60605" name="Freeform 89"/>
            <p:cNvSpPr>
              <a:spLocks/>
            </p:cNvSpPr>
            <p:nvPr/>
          </p:nvSpPr>
          <p:spPr bwMode="auto">
            <a:xfrm>
              <a:off x="3772" y="2923"/>
              <a:ext cx="17" cy="19"/>
            </a:xfrm>
            <a:custGeom>
              <a:avLst/>
              <a:gdLst>
                <a:gd name="T0" fmla="*/ 5 w 17"/>
                <a:gd name="T1" fmla="*/ 19 h 19"/>
                <a:gd name="T2" fmla="*/ 17 w 17"/>
                <a:gd name="T3" fmla="*/ 14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5"/>
                  </a:lnTo>
                  <a:lnTo>
                    <a:pt x="5" y="19"/>
                  </a:lnTo>
                  <a:close/>
                </a:path>
              </a:pathLst>
            </a:custGeom>
            <a:solidFill>
              <a:srgbClr val="FF9966"/>
            </a:solidFill>
            <a:ln w="9525">
              <a:solidFill>
                <a:schemeClr val="tx1"/>
              </a:solidFill>
              <a:round/>
              <a:headEnd/>
              <a:tailEnd/>
            </a:ln>
          </p:spPr>
          <p:txBody>
            <a:bodyPr/>
            <a:lstStyle/>
            <a:p>
              <a:endParaRPr lang="de-DE"/>
            </a:p>
          </p:txBody>
        </p:sp>
        <p:sp>
          <p:nvSpPr>
            <p:cNvPr id="60606" name="Freeform 90"/>
            <p:cNvSpPr>
              <a:spLocks/>
            </p:cNvSpPr>
            <p:nvPr/>
          </p:nvSpPr>
          <p:spPr bwMode="auto">
            <a:xfrm>
              <a:off x="3763" y="2898"/>
              <a:ext cx="17" cy="18"/>
            </a:xfrm>
            <a:custGeom>
              <a:avLst/>
              <a:gdLst>
                <a:gd name="T0" fmla="*/ 5 w 17"/>
                <a:gd name="T1" fmla="*/ 18 h 18"/>
                <a:gd name="T2" fmla="*/ 17 w 17"/>
                <a:gd name="T3" fmla="*/ 13 h 18"/>
                <a:gd name="T4" fmla="*/ 12 w 17"/>
                <a:gd name="T5" fmla="*/ 0 h 18"/>
                <a:gd name="T6" fmla="*/ 0 w 17"/>
                <a:gd name="T7" fmla="*/ 5 h 18"/>
                <a:gd name="T8" fmla="*/ 5 w 17"/>
                <a:gd name="T9" fmla="*/ 1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5" y="18"/>
                  </a:moveTo>
                  <a:lnTo>
                    <a:pt x="17" y="13"/>
                  </a:lnTo>
                  <a:lnTo>
                    <a:pt x="12" y="0"/>
                  </a:lnTo>
                  <a:lnTo>
                    <a:pt x="0" y="5"/>
                  </a:lnTo>
                  <a:lnTo>
                    <a:pt x="5" y="18"/>
                  </a:lnTo>
                  <a:close/>
                </a:path>
              </a:pathLst>
            </a:custGeom>
            <a:solidFill>
              <a:srgbClr val="FF9966"/>
            </a:solidFill>
            <a:ln w="9525">
              <a:solidFill>
                <a:schemeClr val="tx1"/>
              </a:solidFill>
              <a:round/>
              <a:headEnd/>
              <a:tailEnd/>
            </a:ln>
          </p:spPr>
          <p:txBody>
            <a:bodyPr/>
            <a:lstStyle/>
            <a:p>
              <a:endParaRPr lang="de-DE"/>
            </a:p>
          </p:txBody>
        </p:sp>
        <p:sp>
          <p:nvSpPr>
            <p:cNvPr id="60607" name="Freeform 91"/>
            <p:cNvSpPr>
              <a:spLocks/>
            </p:cNvSpPr>
            <p:nvPr/>
          </p:nvSpPr>
          <p:spPr bwMode="auto">
            <a:xfrm>
              <a:off x="3753" y="2874"/>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60608" name="Freeform 92"/>
            <p:cNvSpPr>
              <a:spLocks/>
            </p:cNvSpPr>
            <p:nvPr/>
          </p:nvSpPr>
          <p:spPr bwMode="auto">
            <a:xfrm>
              <a:off x="3743" y="2849"/>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60609" name="Freeform 93"/>
            <p:cNvSpPr>
              <a:spLocks/>
            </p:cNvSpPr>
            <p:nvPr/>
          </p:nvSpPr>
          <p:spPr bwMode="auto">
            <a:xfrm>
              <a:off x="3733" y="2823"/>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60610" name="Freeform 94"/>
            <p:cNvSpPr>
              <a:spLocks/>
            </p:cNvSpPr>
            <p:nvPr/>
          </p:nvSpPr>
          <p:spPr bwMode="auto">
            <a:xfrm>
              <a:off x="3730" y="2798"/>
              <a:ext cx="15" cy="17"/>
            </a:xfrm>
            <a:custGeom>
              <a:avLst/>
              <a:gdLst>
                <a:gd name="T0" fmla="*/ 0 w 15"/>
                <a:gd name="T1" fmla="*/ 12 h 17"/>
                <a:gd name="T2" fmla="*/ 11 w 15"/>
                <a:gd name="T3" fmla="*/ 17 h 17"/>
                <a:gd name="T4" fmla="*/ 15 w 15"/>
                <a:gd name="T5" fmla="*/ 5 h 17"/>
                <a:gd name="T6" fmla="*/ 3 w 15"/>
                <a:gd name="T7" fmla="*/ 0 h 17"/>
                <a:gd name="T8" fmla="*/ 0 w 15"/>
                <a:gd name="T9" fmla="*/ 12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0" y="12"/>
                  </a:moveTo>
                  <a:lnTo>
                    <a:pt x="11" y="17"/>
                  </a:lnTo>
                  <a:lnTo>
                    <a:pt x="15" y="5"/>
                  </a:lnTo>
                  <a:lnTo>
                    <a:pt x="3" y="0"/>
                  </a:lnTo>
                  <a:lnTo>
                    <a:pt x="0" y="12"/>
                  </a:lnTo>
                  <a:close/>
                </a:path>
              </a:pathLst>
            </a:custGeom>
            <a:solidFill>
              <a:srgbClr val="FF9966"/>
            </a:solidFill>
            <a:ln w="9525">
              <a:solidFill>
                <a:schemeClr val="tx1"/>
              </a:solidFill>
              <a:round/>
              <a:headEnd/>
              <a:tailEnd/>
            </a:ln>
          </p:spPr>
          <p:txBody>
            <a:bodyPr/>
            <a:lstStyle/>
            <a:p>
              <a:endParaRPr lang="de-DE"/>
            </a:p>
          </p:txBody>
        </p:sp>
        <p:sp>
          <p:nvSpPr>
            <p:cNvPr id="60611" name="Freeform 95"/>
            <p:cNvSpPr>
              <a:spLocks/>
            </p:cNvSpPr>
            <p:nvPr/>
          </p:nvSpPr>
          <p:spPr bwMode="auto">
            <a:xfrm>
              <a:off x="3738" y="2773"/>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chemeClr val="tx1"/>
              </a:solidFill>
              <a:round/>
              <a:headEnd/>
              <a:tailEnd/>
            </a:ln>
          </p:spPr>
          <p:txBody>
            <a:bodyPr/>
            <a:lstStyle/>
            <a:p>
              <a:endParaRPr lang="de-DE"/>
            </a:p>
          </p:txBody>
        </p:sp>
        <p:sp>
          <p:nvSpPr>
            <p:cNvPr id="60612" name="Freeform 96"/>
            <p:cNvSpPr>
              <a:spLocks/>
            </p:cNvSpPr>
            <p:nvPr/>
          </p:nvSpPr>
          <p:spPr bwMode="auto">
            <a:xfrm>
              <a:off x="3748" y="2747"/>
              <a:ext cx="17" cy="17"/>
            </a:xfrm>
            <a:custGeom>
              <a:avLst/>
              <a:gdLst>
                <a:gd name="T0" fmla="*/ 0 w 17"/>
                <a:gd name="T1" fmla="*/ 12 h 17"/>
                <a:gd name="T2" fmla="*/ 12 w 17"/>
                <a:gd name="T3" fmla="*/ 17 h 17"/>
                <a:gd name="T4" fmla="*/ 17 w 17"/>
                <a:gd name="T5" fmla="*/ 6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6"/>
                  </a:lnTo>
                  <a:lnTo>
                    <a:pt x="5" y="0"/>
                  </a:lnTo>
                  <a:lnTo>
                    <a:pt x="0" y="12"/>
                  </a:lnTo>
                  <a:close/>
                </a:path>
              </a:pathLst>
            </a:custGeom>
            <a:solidFill>
              <a:srgbClr val="FF9966"/>
            </a:solidFill>
            <a:ln w="9525">
              <a:solidFill>
                <a:schemeClr val="tx1"/>
              </a:solidFill>
              <a:round/>
              <a:headEnd/>
              <a:tailEnd/>
            </a:ln>
          </p:spPr>
          <p:txBody>
            <a:bodyPr/>
            <a:lstStyle/>
            <a:p>
              <a:endParaRPr lang="de-DE"/>
            </a:p>
          </p:txBody>
        </p:sp>
        <p:sp>
          <p:nvSpPr>
            <p:cNvPr id="60613" name="Freeform 97"/>
            <p:cNvSpPr>
              <a:spLocks/>
            </p:cNvSpPr>
            <p:nvPr/>
          </p:nvSpPr>
          <p:spPr bwMode="auto">
            <a:xfrm>
              <a:off x="3758" y="2722"/>
              <a:ext cx="17" cy="19"/>
            </a:xfrm>
            <a:custGeom>
              <a:avLst/>
              <a:gdLst>
                <a:gd name="T0" fmla="*/ 0 w 17"/>
                <a:gd name="T1" fmla="*/ 14 h 19"/>
                <a:gd name="T2" fmla="*/ 12 w 17"/>
                <a:gd name="T3" fmla="*/ 19 h 19"/>
                <a:gd name="T4" fmla="*/ 17 w 17"/>
                <a:gd name="T5" fmla="*/ 5 h 19"/>
                <a:gd name="T6" fmla="*/ 5 w 17"/>
                <a:gd name="T7" fmla="*/ 0 h 19"/>
                <a:gd name="T8" fmla="*/ 0 w 17"/>
                <a:gd name="T9" fmla="*/ 14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2" y="19"/>
                  </a:lnTo>
                  <a:lnTo>
                    <a:pt x="17" y="5"/>
                  </a:lnTo>
                  <a:lnTo>
                    <a:pt x="5" y="0"/>
                  </a:lnTo>
                  <a:lnTo>
                    <a:pt x="0" y="14"/>
                  </a:lnTo>
                  <a:close/>
                </a:path>
              </a:pathLst>
            </a:custGeom>
            <a:solidFill>
              <a:srgbClr val="FF9966"/>
            </a:solidFill>
            <a:ln w="9525">
              <a:solidFill>
                <a:schemeClr val="tx1"/>
              </a:solidFill>
              <a:round/>
              <a:headEnd/>
              <a:tailEnd/>
            </a:ln>
          </p:spPr>
          <p:txBody>
            <a:bodyPr/>
            <a:lstStyle/>
            <a:p>
              <a:endParaRPr lang="de-DE"/>
            </a:p>
          </p:txBody>
        </p:sp>
        <p:sp>
          <p:nvSpPr>
            <p:cNvPr id="60614" name="Freeform 98"/>
            <p:cNvSpPr>
              <a:spLocks/>
            </p:cNvSpPr>
            <p:nvPr/>
          </p:nvSpPr>
          <p:spPr bwMode="auto">
            <a:xfrm>
              <a:off x="3768" y="2697"/>
              <a:ext cx="17" cy="18"/>
            </a:xfrm>
            <a:custGeom>
              <a:avLst/>
              <a:gdLst>
                <a:gd name="T0" fmla="*/ 0 w 17"/>
                <a:gd name="T1" fmla="*/ 13 h 18"/>
                <a:gd name="T2" fmla="*/ 12 w 17"/>
                <a:gd name="T3" fmla="*/ 18 h 18"/>
                <a:gd name="T4" fmla="*/ 17 w 17"/>
                <a:gd name="T5" fmla="*/ 5 h 18"/>
                <a:gd name="T6" fmla="*/ 5 w 17"/>
                <a:gd name="T7" fmla="*/ 0 h 18"/>
                <a:gd name="T8" fmla="*/ 0 w 17"/>
                <a:gd name="T9" fmla="*/ 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2" y="18"/>
                  </a:lnTo>
                  <a:lnTo>
                    <a:pt x="17" y="5"/>
                  </a:lnTo>
                  <a:lnTo>
                    <a:pt x="5" y="0"/>
                  </a:lnTo>
                  <a:lnTo>
                    <a:pt x="0" y="13"/>
                  </a:lnTo>
                  <a:close/>
                </a:path>
              </a:pathLst>
            </a:custGeom>
            <a:solidFill>
              <a:srgbClr val="FF9966"/>
            </a:solidFill>
            <a:ln w="9525">
              <a:solidFill>
                <a:schemeClr val="tx1"/>
              </a:solidFill>
              <a:round/>
              <a:headEnd/>
              <a:tailEnd/>
            </a:ln>
          </p:spPr>
          <p:txBody>
            <a:bodyPr/>
            <a:lstStyle/>
            <a:p>
              <a:endParaRPr lang="de-DE"/>
            </a:p>
          </p:txBody>
        </p:sp>
        <p:sp>
          <p:nvSpPr>
            <p:cNvPr id="60615" name="Freeform 99"/>
            <p:cNvSpPr>
              <a:spLocks/>
            </p:cNvSpPr>
            <p:nvPr/>
          </p:nvSpPr>
          <p:spPr bwMode="auto">
            <a:xfrm>
              <a:off x="3778" y="2672"/>
              <a:ext cx="16" cy="18"/>
            </a:xfrm>
            <a:custGeom>
              <a:avLst/>
              <a:gdLst>
                <a:gd name="T0" fmla="*/ 0 w 16"/>
                <a:gd name="T1" fmla="*/ 13 h 18"/>
                <a:gd name="T2" fmla="*/ 12 w 16"/>
                <a:gd name="T3" fmla="*/ 18 h 18"/>
                <a:gd name="T4" fmla="*/ 16 w 16"/>
                <a:gd name="T5" fmla="*/ 5 h 18"/>
                <a:gd name="T6" fmla="*/ 4 w 16"/>
                <a:gd name="T7" fmla="*/ 0 h 18"/>
                <a:gd name="T8" fmla="*/ 0 w 16"/>
                <a:gd name="T9" fmla="*/ 13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3"/>
                  </a:moveTo>
                  <a:lnTo>
                    <a:pt x="12" y="18"/>
                  </a:lnTo>
                  <a:lnTo>
                    <a:pt x="16" y="5"/>
                  </a:lnTo>
                  <a:lnTo>
                    <a:pt x="4" y="0"/>
                  </a:lnTo>
                  <a:lnTo>
                    <a:pt x="0" y="13"/>
                  </a:lnTo>
                  <a:close/>
                </a:path>
              </a:pathLst>
            </a:custGeom>
            <a:solidFill>
              <a:srgbClr val="FF9966"/>
            </a:solidFill>
            <a:ln w="9525">
              <a:solidFill>
                <a:schemeClr val="tx1"/>
              </a:solidFill>
              <a:round/>
              <a:headEnd/>
              <a:tailEnd/>
            </a:ln>
          </p:spPr>
          <p:txBody>
            <a:bodyPr/>
            <a:lstStyle/>
            <a:p>
              <a:endParaRPr lang="de-DE"/>
            </a:p>
          </p:txBody>
        </p:sp>
        <p:sp>
          <p:nvSpPr>
            <p:cNvPr id="60616" name="Freeform 100"/>
            <p:cNvSpPr>
              <a:spLocks/>
            </p:cNvSpPr>
            <p:nvPr/>
          </p:nvSpPr>
          <p:spPr bwMode="auto">
            <a:xfrm>
              <a:off x="3787" y="2646"/>
              <a:ext cx="17" cy="19"/>
            </a:xfrm>
            <a:custGeom>
              <a:avLst/>
              <a:gdLst>
                <a:gd name="T0" fmla="*/ 0 w 17"/>
                <a:gd name="T1" fmla="*/ 14 h 19"/>
                <a:gd name="T2" fmla="*/ 12 w 17"/>
                <a:gd name="T3" fmla="*/ 19 h 19"/>
                <a:gd name="T4" fmla="*/ 17 w 17"/>
                <a:gd name="T5" fmla="*/ 5 h 19"/>
                <a:gd name="T6" fmla="*/ 5 w 17"/>
                <a:gd name="T7" fmla="*/ 0 h 19"/>
                <a:gd name="T8" fmla="*/ 0 w 17"/>
                <a:gd name="T9" fmla="*/ 14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2" y="19"/>
                  </a:lnTo>
                  <a:lnTo>
                    <a:pt x="17" y="5"/>
                  </a:lnTo>
                  <a:lnTo>
                    <a:pt x="5" y="0"/>
                  </a:lnTo>
                  <a:lnTo>
                    <a:pt x="0" y="14"/>
                  </a:lnTo>
                  <a:close/>
                </a:path>
              </a:pathLst>
            </a:custGeom>
            <a:solidFill>
              <a:srgbClr val="FF9966"/>
            </a:solidFill>
            <a:ln w="9525">
              <a:solidFill>
                <a:schemeClr val="tx1"/>
              </a:solidFill>
              <a:round/>
              <a:headEnd/>
              <a:tailEnd/>
            </a:ln>
          </p:spPr>
          <p:txBody>
            <a:bodyPr/>
            <a:lstStyle/>
            <a:p>
              <a:endParaRPr lang="de-DE"/>
            </a:p>
          </p:txBody>
        </p:sp>
        <p:sp>
          <p:nvSpPr>
            <p:cNvPr id="60617" name="Freeform 101"/>
            <p:cNvSpPr>
              <a:spLocks/>
            </p:cNvSpPr>
            <p:nvPr/>
          </p:nvSpPr>
          <p:spPr bwMode="auto">
            <a:xfrm>
              <a:off x="3797" y="2621"/>
              <a:ext cx="17" cy="18"/>
            </a:xfrm>
            <a:custGeom>
              <a:avLst/>
              <a:gdLst>
                <a:gd name="T0" fmla="*/ 0 w 17"/>
                <a:gd name="T1" fmla="*/ 13 h 18"/>
                <a:gd name="T2" fmla="*/ 12 w 17"/>
                <a:gd name="T3" fmla="*/ 18 h 18"/>
                <a:gd name="T4" fmla="*/ 17 w 17"/>
                <a:gd name="T5" fmla="*/ 5 h 18"/>
                <a:gd name="T6" fmla="*/ 5 w 17"/>
                <a:gd name="T7" fmla="*/ 0 h 18"/>
                <a:gd name="T8" fmla="*/ 0 w 17"/>
                <a:gd name="T9" fmla="*/ 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2" y="18"/>
                  </a:lnTo>
                  <a:lnTo>
                    <a:pt x="17" y="5"/>
                  </a:lnTo>
                  <a:lnTo>
                    <a:pt x="5" y="0"/>
                  </a:lnTo>
                  <a:lnTo>
                    <a:pt x="0" y="13"/>
                  </a:lnTo>
                  <a:close/>
                </a:path>
              </a:pathLst>
            </a:custGeom>
            <a:solidFill>
              <a:srgbClr val="FF9966"/>
            </a:solidFill>
            <a:ln w="9525">
              <a:solidFill>
                <a:schemeClr val="tx1"/>
              </a:solidFill>
              <a:round/>
              <a:headEnd/>
              <a:tailEnd/>
            </a:ln>
          </p:spPr>
          <p:txBody>
            <a:bodyPr/>
            <a:lstStyle/>
            <a:p>
              <a:endParaRPr lang="de-DE"/>
            </a:p>
          </p:txBody>
        </p:sp>
        <p:sp>
          <p:nvSpPr>
            <p:cNvPr id="60618" name="Freeform 102"/>
            <p:cNvSpPr>
              <a:spLocks/>
            </p:cNvSpPr>
            <p:nvPr/>
          </p:nvSpPr>
          <p:spPr bwMode="auto">
            <a:xfrm>
              <a:off x="3807" y="2596"/>
              <a:ext cx="17" cy="18"/>
            </a:xfrm>
            <a:custGeom>
              <a:avLst/>
              <a:gdLst>
                <a:gd name="T0" fmla="*/ 0 w 17"/>
                <a:gd name="T1" fmla="*/ 13 h 18"/>
                <a:gd name="T2" fmla="*/ 12 w 17"/>
                <a:gd name="T3" fmla="*/ 18 h 18"/>
                <a:gd name="T4" fmla="*/ 17 w 17"/>
                <a:gd name="T5" fmla="*/ 5 h 18"/>
                <a:gd name="T6" fmla="*/ 5 w 17"/>
                <a:gd name="T7" fmla="*/ 0 h 18"/>
                <a:gd name="T8" fmla="*/ 0 w 17"/>
                <a:gd name="T9" fmla="*/ 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2" y="18"/>
                  </a:lnTo>
                  <a:lnTo>
                    <a:pt x="17" y="5"/>
                  </a:lnTo>
                  <a:lnTo>
                    <a:pt x="5" y="0"/>
                  </a:lnTo>
                  <a:lnTo>
                    <a:pt x="0" y="13"/>
                  </a:lnTo>
                  <a:close/>
                </a:path>
              </a:pathLst>
            </a:custGeom>
            <a:solidFill>
              <a:srgbClr val="FF9966"/>
            </a:solidFill>
            <a:ln w="9525">
              <a:solidFill>
                <a:schemeClr val="tx1"/>
              </a:solidFill>
              <a:round/>
              <a:headEnd/>
              <a:tailEnd/>
            </a:ln>
          </p:spPr>
          <p:txBody>
            <a:bodyPr/>
            <a:lstStyle/>
            <a:p>
              <a:endParaRPr lang="de-DE"/>
            </a:p>
          </p:txBody>
        </p:sp>
        <p:sp>
          <p:nvSpPr>
            <p:cNvPr id="60619" name="Freeform 103"/>
            <p:cNvSpPr>
              <a:spLocks/>
            </p:cNvSpPr>
            <p:nvPr/>
          </p:nvSpPr>
          <p:spPr bwMode="auto">
            <a:xfrm>
              <a:off x="3817" y="2572"/>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chemeClr val="tx1"/>
              </a:solidFill>
              <a:round/>
              <a:headEnd/>
              <a:tailEnd/>
            </a:ln>
          </p:spPr>
          <p:txBody>
            <a:bodyPr/>
            <a:lstStyle/>
            <a:p>
              <a:endParaRPr lang="de-DE"/>
            </a:p>
          </p:txBody>
        </p:sp>
        <p:sp>
          <p:nvSpPr>
            <p:cNvPr id="60620" name="Freeform 104"/>
            <p:cNvSpPr>
              <a:spLocks/>
            </p:cNvSpPr>
            <p:nvPr/>
          </p:nvSpPr>
          <p:spPr bwMode="auto">
            <a:xfrm>
              <a:off x="3827" y="2547"/>
              <a:ext cx="15" cy="16"/>
            </a:xfrm>
            <a:custGeom>
              <a:avLst/>
              <a:gdLst>
                <a:gd name="T0" fmla="*/ 0 w 15"/>
                <a:gd name="T1" fmla="*/ 11 h 16"/>
                <a:gd name="T2" fmla="*/ 12 w 15"/>
                <a:gd name="T3" fmla="*/ 16 h 16"/>
                <a:gd name="T4" fmla="*/ 15 w 15"/>
                <a:gd name="T5" fmla="*/ 5 h 16"/>
                <a:gd name="T6" fmla="*/ 4 w 15"/>
                <a:gd name="T7" fmla="*/ 0 h 16"/>
                <a:gd name="T8" fmla="*/ 0 w 15"/>
                <a:gd name="T9" fmla="*/ 11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0" y="11"/>
                  </a:moveTo>
                  <a:lnTo>
                    <a:pt x="12" y="16"/>
                  </a:lnTo>
                  <a:lnTo>
                    <a:pt x="15" y="5"/>
                  </a:lnTo>
                  <a:lnTo>
                    <a:pt x="4" y="0"/>
                  </a:lnTo>
                  <a:lnTo>
                    <a:pt x="0" y="11"/>
                  </a:lnTo>
                  <a:close/>
                </a:path>
              </a:pathLst>
            </a:custGeom>
            <a:solidFill>
              <a:srgbClr val="FF9966"/>
            </a:solidFill>
            <a:ln w="9525">
              <a:solidFill>
                <a:schemeClr val="tx1"/>
              </a:solidFill>
              <a:round/>
              <a:headEnd/>
              <a:tailEnd/>
            </a:ln>
          </p:spPr>
          <p:txBody>
            <a:bodyPr/>
            <a:lstStyle/>
            <a:p>
              <a:endParaRPr lang="de-DE"/>
            </a:p>
          </p:txBody>
        </p:sp>
        <p:sp>
          <p:nvSpPr>
            <p:cNvPr id="60621" name="Freeform 105"/>
            <p:cNvSpPr>
              <a:spLocks/>
            </p:cNvSpPr>
            <p:nvPr/>
          </p:nvSpPr>
          <p:spPr bwMode="auto">
            <a:xfrm>
              <a:off x="3836" y="2521"/>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chemeClr val="tx1"/>
              </a:solidFill>
              <a:round/>
              <a:headEnd/>
              <a:tailEnd/>
            </a:ln>
          </p:spPr>
          <p:txBody>
            <a:bodyPr/>
            <a:lstStyle/>
            <a:p>
              <a:endParaRPr lang="de-DE"/>
            </a:p>
          </p:txBody>
        </p:sp>
      </p:grpSp>
      <p:grpSp>
        <p:nvGrpSpPr>
          <p:cNvPr id="6" name="Group 320"/>
          <p:cNvGrpSpPr>
            <a:grpSpLocks/>
          </p:cNvGrpSpPr>
          <p:nvPr/>
        </p:nvGrpSpPr>
        <p:grpSpPr bwMode="auto">
          <a:xfrm>
            <a:off x="6140450" y="4254500"/>
            <a:ext cx="393700" cy="388938"/>
            <a:chOff x="3868" y="2680"/>
            <a:chExt cx="248" cy="245"/>
          </a:xfrm>
        </p:grpSpPr>
        <p:sp>
          <p:nvSpPr>
            <p:cNvPr id="60548" name="Rectangle 160"/>
            <p:cNvSpPr>
              <a:spLocks noChangeArrowheads="1"/>
            </p:cNvSpPr>
            <p:nvPr/>
          </p:nvSpPr>
          <p:spPr bwMode="auto">
            <a:xfrm>
              <a:off x="3868" y="2685"/>
              <a:ext cx="9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Symbol" pitchFamily="18" charset="2"/>
                </a:rPr>
                <a:t>d</a:t>
              </a:r>
              <a:endParaRPr lang="de-DE"/>
            </a:p>
          </p:txBody>
        </p:sp>
        <p:sp>
          <p:nvSpPr>
            <p:cNvPr id="60549" name="Rectangle 161"/>
            <p:cNvSpPr>
              <a:spLocks noChangeArrowheads="1"/>
            </p:cNvSpPr>
            <p:nvPr/>
          </p:nvSpPr>
          <p:spPr bwMode="auto">
            <a:xfrm>
              <a:off x="3966" y="268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(2)</a:t>
              </a:r>
              <a:endParaRPr lang="de-DE"/>
            </a:p>
          </p:txBody>
        </p:sp>
      </p:grpSp>
      <p:grpSp>
        <p:nvGrpSpPr>
          <p:cNvPr id="7" name="Group 238"/>
          <p:cNvGrpSpPr>
            <a:grpSpLocks/>
          </p:cNvGrpSpPr>
          <p:nvPr/>
        </p:nvGrpSpPr>
        <p:grpSpPr bwMode="auto">
          <a:xfrm>
            <a:off x="3375025" y="4025900"/>
            <a:ext cx="785813" cy="941388"/>
            <a:chOff x="2102" y="2536"/>
            <a:chExt cx="495" cy="593"/>
          </a:xfrm>
        </p:grpSpPr>
        <p:sp>
          <p:nvSpPr>
            <p:cNvPr id="60474" name="Freeform 164"/>
            <p:cNvSpPr>
              <a:spLocks/>
            </p:cNvSpPr>
            <p:nvPr/>
          </p:nvSpPr>
          <p:spPr bwMode="auto">
            <a:xfrm>
              <a:off x="2105" y="2538"/>
              <a:ext cx="485" cy="591"/>
            </a:xfrm>
            <a:custGeom>
              <a:avLst/>
              <a:gdLst>
                <a:gd name="T0" fmla="*/ 121 w 485"/>
                <a:gd name="T1" fmla="*/ 0 h 591"/>
                <a:gd name="T2" fmla="*/ 121 w 485"/>
                <a:gd name="T3" fmla="*/ 149 h 591"/>
                <a:gd name="T4" fmla="*/ 485 w 485"/>
                <a:gd name="T5" fmla="*/ 149 h 591"/>
                <a:gd name="T6" fmla="*/ 485 w 485"/>
                <a:gd name="T7" fmla="*/ 444 h 591"/>
                <a:gd name="T8" fmla="*/ 121 w 485"/>
                <a:gd name="T9" fmla="*/ 444 h 591"/>
                <a:gd name="T10" fmla="*/ 121 w 485"/>
                <a:gd name="T11" fmla="*/ 591 h 591"/>
                <a:gd name="T12" fmla="*/ 0 w 485"/>
                <a:gd name="T13" fmla="*/ 296 h 591"/>
                <a:gd name="T14" fmla="*/ 121 w 485"/>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485"/>
                <a:gd name="T25" fmla="*/ 0 h 591"/>
                <a:gd name="T26" fmla="*/ 485 w 485"/>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 h="591">
                  <a:moveTo>
                    <a:pt x="121" y="0"/>
                  </a:moveTo>
                  <a:lnTo>
                    <a:pt x="121" y="149"/>
                  </a:lnTo>
                  <a:lnTo>
                    <a:pt x="485" y="149"/>
                  </a:lnTo>
                  <a:lnTo>
                    <a:pt x="485" y="444"/>
                  </a:lnTo>
                  <a:lnTo>
                    <a:pt x="121" y="444"/>
                  </a:lnTo>
                  <a:lnTo>
                    <a:pt x="121" y="591"/>
                  </a:lnTo>
                  <a:lnTo>
                    <a:pt x="0" y="296"/>
                  </a:lnTo>
                  <a:lnTo>
                    <a:pt x="121" y="0"/>
                  </a:lnTo>
                  <a:close/>
                </a:path>
              </a:pathLst>
            </a:custGeom>
            <a:solidFill>
              <a:srgbClr val="FF9966"/>
            </a:solidFill>
            <a:ln w="9525">
              <a:solidFill>
                <a:srgbClr val="000000"/>
              </a:solidFill>
              <a:round/>
              <a:headEnd/>
              <a:tailEnd/>
            </a:ln>
          </p:spPr>
          <p:txBody>
            <a:bodyPr/>
            <a:lstStyle/>
            <a:p>
              <a:endParaRPr lang="de-DE"/>
            </a:p>
          </p:txBody>
        </p:sp>
        <p:sp>
          <p:nvSpPr>
            <p:cNvPr id="60475" name="Rectangle 165"/>
            <p:cNvSpPr>
              <a:spLocks noChangeArrowheads="1"/>
            </p:cNvSpPr>
            <p:nvPr/>
          </p:nvSpPr>
          <p:spPr bwMode="auto">
            <a:xfrm>
              <a:off x="2220" y="2538"/>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476" name="Rectangle 166"/>
            <p:cNvSpPr>
              <a:spLocks noChangeArrowheads="1"/>
            </p:cNvSpPr>
            <p:nvPr/>
          </p:nvSpPr>
          <p:spPr bwMode="auto">
            <a:xfrm>
              <a:off x="2220" y="256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477" name="Rectangle 167"/>
            <p:cNvSpPr>
              <a:spLocks noChangeArrowheads="1"/>
            </p:cNvSpPr>
            <p:nvPr/>
          </p:nvSpPr>
          <p:spPr bwMode="auto">
            <a:xfrm>
              <a:off x="2220" y="2592"/>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478" name="Rectangle 168"/>
            <p:cNvSpPr>
              <a:spLocks noChangeArrowheads="1"/>
            </p:cNvSpPr>
            <p:nvPr/>
          </p:nvSpPr>
          <p:spPr bwMode="auto">
            <a:xfrm>
              <a:off x="2220" y="2619"/>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479" name="Rectangle 169"/>
            <p:cNvSpPr>
              <a:spLocks noChangeArrowheads="1"/>
            </p:cNvSpPr>
            <p:nvPr/>
          </p:nvSpPr>
          <p:spPr bwMode="auto">
            <a:xfrm>
              <a:off x="2220" y="2646"/>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480" name="Rectangle 170"/>
            <p:cNvSpPr>
              <a:spLocks noChangeArrowheads="1"/>
            </p:cNvSpPr>
            <p:nvPr/>
          </p:nvSpPr>
          <p:spPr bwMode="auto">
            <a:xfrm>
              <a:off x="2220" y="2673"/>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481" name="Rectangle 171"/>
            <p:cNvSpPr>
              <a:spLocks noChangeArrowheads="1"/>
            </p:cNvSpPr>
            <p:nvPr/>
          </p:nvSpPr>
          <p:spPr bwMode="auto">
            <a:xfrm>
              <a:off x="2240"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82" name="Rectangle 172"/>
            <p:cNvSpPr>
              <a:spLocks noChangeArrowheads="1"/>
            </p:cNvSpPr>
            <p:nvPr/>
          </p:nvSpPr>
          <p:spPr bwMode="auto">
            <a:xfrm>
              <a:off x="2267"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83" name="Rectangle 173"/>
            <p:cNvSpPr>
              <a:spLocks noChangeArrowheads="1"/>
            </p:cNvSpPr>
            <p:nvPr/>
          </p:nvSpPr>
          <p:spPr bwMode="auto">
            <a:xfrm>
              <a:off x="2294"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84" name="Rectangle 174"/>
            <p:cNvSpPr>
              <a:spLocks noChangeArrowheads="1"/>
            </p:cNvSpPr>
            <p:nvPr/>
          </p:nvSpPr>
          <p:spPr bwMode="auto">
            <a:xfrm>
              <a:off x="2321"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85" name="Rectangle 175"/>
            <p:cNvSpPr>
              <a:spLocks noChangeArrowheads="1"/>
            </p:cNvSpPr>
            <p:nvPr/>
          </p:nvSpPr>
          <p:spPr bwMode="auto">
            <a:xfrm>
              <a:off x="2348"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86" name="Rectangle 176"/>
            <p:cNvSpPr>
              <a:spLocks noChangeArrowheads="1"/>
            </p:cNvSpPr>
            <p:nvPr/>
          </p:nvSpPr>
          <p:spPr bwMode="auto">
            <a:xfrm>
              <a:off x="2375"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87" name="Rectangle 177"/>
            <p:cNvSpPr>
              <a:spLocks noChangeArrowheads="1"/>
            </p:cNvSpPr>
            <p:nvPr/>
          </p:nvSpPr>
          <p:spPr bwMode="auto">
            <a:xfrm>
              <a:off x="2402"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88" name="Rectangle 178"/>
            <p:cNvSpPr>
              <a:spLocks noChangeArrowheads="1"/>
            </p:cNvSpPr>
            <p:nvPr/>
          </p:nvSpPr>
          <p:spPr bwMode="auto">
            <a:xfrm>
              <a:off x="2429"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89" name="Rectangle 179"/>
            <p:cNvSpPr>
              <a:spLocks noChangeArrowheads="1"/>
            </p:cNvSpPr>
            <p:nvPr/>
          </p:nvSpPr>
          <p:spPr bwMode="auto">
            <a:xfrm>
              <a:off x="2456"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90" name="Rectangle 180"/>
            <p:cNvSpPr>
              <a:spLocks noChangeArrowheads="1"/>
            </p:cNvSpPr>
            <p:nvPr/>
          </p:nvSpPr>
          <p:spPr bwMode="auto">
            <a:xfrm>
              <a:off x="2482" y="2680"/>
              <a:ext cx="14" cy="13"/>
            </a:xfrm>
            <a:prstGeom prst="rect">
              <a:avLst/>
            </a:prstGeom>
            <a:solidFill>
              <a:srgbClr val="FF9966"/>
            </a:solidFill>
            <a:ln w="9525">
              <a:solidFill>
                <a:srgbClr val="000000"/>
              </a:solidFill>
              <a:miter lim="800000"/>
              <a:headEnd/>
              <a:tailEnd/>
            </a:ln>
          </p:spPr>
          <p:txBody>
            <a:bodyPr/>
            <a:lstStyle/>
            <a:p>
              <a:endParaRPr lang="de-DE"/>
            </a:p>
          </p:txBody>
        </p:sp>
        <p:sp>
          <p:nvSpPr>
            <p:cNvPr id="60491" name="Rectangle 181"/>
            <p:cNvSpPr>
              <a:spLocks noChangeArrowheads="1"/>
            </p:cNvSpPr>
            <p:nvPr/>
          </p:nvSpPr>
          <p:spPr bwMode="auto">
            <a:xfrm>
              <a:off x="2509" y="2680"/>
              <a:ext cx="14" cy="13"/>
            </a:xfrm>
            <a:prstGeom prst="rect">
              <a:avLst/>
            </a:prstGeom>
            <a:solidFill>
              <a:srgbClr val="FF9966"/>
            </a:solidFill>
            <a:ln w="9525">
              <a:solidFill>
                <a:srgbClr val="000000"/>
              </a:solidFill>
              <a:miter lim="800000"/>
              <a:headEnd/>
              <a:tailEnd/>
            </a:ln>
          </p:spPr>
          <p:txBody>
            <a:bodyPr/>
            <a:lstStyle/>
            <a:p>
              <a:endParaRPr lang="de-DE"/>
            </a:p>
          </p:txBody>
        </p:sp>
        <p:sp>
          <p:nvSpPr>
            <p:cNvPr id="60492" name="Rectangle 182"/>
            <p:cNvSpPr>
              <a:spLocks noChangeArrowheads="1"/>
            </p:cNvSpPr>
            <p:nvPr/>
          </p:nvSpPr>
          <p:spPr bwMode="auto">
            <a:xfrm>
              <a:off x="2536" y="2680"/>
              <a:ext cx="14" cy="13"/>
            </a:xfrm>
            <a:prstGeom prst="rect">
              <a:avLst/>
            </a:prstGeom>
            <a:solidFill>
              <a:srgbClr val="FF9966"/>
            </a:solidFill>
            <a:ln w="9525">
              <a:solidFill>
                <a:srgbClr val="000000"/>
              </a:solidFill>
              <a:miter lim="800000"/>
              <a:headEnd/>
              <a:tailEnd/>
            </a:ln>
          </p:spPr>
          <p:txBody>
            <a:bodyPr/>
            <a:lstStyle/>
            <a:p>
              <a:endParaRPr lang="de-DE"/>
            </a:p>
          </p:txBody>
        </p:sp>
        <p:sp>
          <p:nvSpPr>
            <p:cNvPr id="60493" name="Rectangle 183"/>
            <p:cNvSpPr>
              <a:spLocks noChangeArrowheads="1"/>
            </p:cNvSpPr>
            <p:nvPr/>
          </p:nvSpPr>
          <p:spPr bwMode="auto">
            <a:xfrm>
              <a:off x="2563" y="2680"/>
              <a:ext cx="14" cy="13"/>
            </a:xfrm>
            <a:prstGeom prst="rect">
              <a:avLst/>
            </a:prstGeom>
            <a:solidFill>
              <a:srgbClr val="FF9966"/>
            </a:solidFill>
            <a:ln w="9525">
              <a:solidFill>
                <a:srgbClr val="000000"/>
              </a:solidFill>
              <a:miter lim="800000"/>
              <a:headEnd/>
              <a:tailEnd/>
            </a:ln>
          </p:spPr>
          <p:txBody>
            <a:bodyPr/>
            <a:lstStyle/>
            <a:p>
              <a:endParaRPr lang="de-DE"/>
            </a:p>
          </p:txBody>
        </p:sp>
        <p:sp>
          <p:nvSpPr>
            <p:cNvPr id="60494" name="Rectangle 184"/>
            <p:cNvSpPr>
              <a:spLocks noChangeArrowheads="1"/>
            </p:cNvSpPr>
            <p:nvPr/>
          </p:nvSpPr>
          <p:spPr bwMode="auto">
            <a:xfrm>
              <a:off x="2584" y="2687"/>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95" name="Rectangle 185"/>
            <p:cNvSpPr>
              <a:spLocks noChangeArrowheads="1"/>
            </p:cNvSpPr>
            <p:nvPr/>
          </p:nvSpPr>
          <p:spPr bwMode="auto">
            <a:xfrm>
              <a:off x="2584" y="2714"/>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96" name="Rectangle 186"/>
            <p:cNvSpPr>
              <a:spLocks noChangeArrowheads="1"/>
            </p:cNvSpPr>
            <p:nvPr/>
          </p:nvSpPr>
          <p:spPr bwMode="auto">
            <a:xfrm>
              <a:off x="2584" y="2741"/>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97" name="Rectangle 187"/>
            <p:cNvSpPr>
              <a:spLocks noChangeArrowheads="1"/>
            </p:cNvSpPr>
            <p:nvPr/>
          </p:nvSpPr>
          <p:spPr bwMode="auto">
            <a:xfrm>
              <a:off x="2584" y="2768"/>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98" name="Rectangle 188"/>
            <p:cNvSpPr>
              <a:spLocks noChangeArrowheads="1"/>
            </p:cNvSpPr>
            <p:nvPr/>
          </p:nvSpPr>
          <p:spPr bwMode="auto">
            <a:xfrm>
              <a:off x="2584" y="2795"/>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499" name="Rectangle 189"/>
            <p:cNvSpPr>
              <a:spLocks noChangeArrowheads="1"/>
            </p:cNvSpPr>
            <p:nvPr/>
          </p:nvSpPr>
          <p:spPr bwMode="auto">
            <a:xfrm>
              <a:off x="2584" y="2822"/>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500" name="Rectangle 190"/>
            <p:cNvSpPr>
              <a:spLocks noChangeArrowheads="1"/>
            </p:cNvSpPr>
            <p:nvPr/>
          </p:nvSpPr>
          <p:spPr bwMode="auto">
            <a:xfrm>
              <a:off x="2584" y="2849"/>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501" name="Rectangle 191"/>
            <p:cNvSpPr>
              <a:spLocks noChangeArrowheads="1"/>
            </p:cNvSpPr>
            <p:nvPr/>
          </p:nvSpPr>
          <p:spPr bwMode="auto">
            <a:xfrm>
              <a:off x="2584" y="2876"/>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502" name="Rectangle 192"/>
            <p:cNvSpPr>
              <a:spLocks noChangeArrowheads="1"/>
            </p:cNvSpPr>
            <p:nvPr/>
          </p:nvSpPr>
          <p:spPr bwMode="auto">
            <a:xfrm>
              <a:off x="2584" y="2903"/>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503" name="Rectangle 193"/>
            <p:cNvSpPr>
              <a:spLocks noChangeArrowheads="1"/>
            </p:cNvSpPr>
            <p:nvPr/>
          </p:nvSpPr>
          <p:spPr bwMode="auto">
            <a:xfrm>
              <a:off x="2584" y="293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504" name="Rectangle 194"/>
            <p:cNvSpPr>
              <a:spLocks noChangeArrowheads="1"/>
            </p:cNvSpPr>
            <p:nvPr/>
          </p:nvSpPr>
          <p:spPr bwMode="auto">
            <a:xfrm>
              <a:off x="2584" y="2957"/>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60505" name="Rectangle 195"/>
            <p:cNvSpPr>
              <a:spLocks noChangeArrowheads="1"/>
            </p:cNvSpPr>
            <p:nvPr/>
          </p:nvSpPr>
          <p:spPr bwMode="auto">
            <a:xfrm>
              <a:off x="2575"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06" name="Rectangle 196"/>
            <p:cNvSpPr>
              <a:spLocks noChangeArrowheads="1"/>
            </p:cNvSpPr>
            <p:nvPr/>
          </p:nvSpPr>
          <p:spPr bwMode="auto">
            <a:xfrm>
              <a:off x="2548"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07" name="Rectangle 197"/>
            <p:cNvSpPr>
              <a:spLocks noChangeArrowheads="1"/>
            </p:cNvSpPr>
            <p:nvPr/>
          </p:nvSpPr>
          <p:spPr bwMode="auto">
            <a:xfrm>
              <a:off x="2521"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08" name="Rectangle 198"/>
            <p:cNvSpPr>
              <a:spLocks noChangeArrowheads="1"/>
            </p:cNvSpPr>
            <p:nvPr/>
          </p:nvSpPr>
          <p:spPr bwMode="auto">
            <a:xfrm>
              <a:off x="2494"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09" name="Rectangle 199"/>
            <p:cNvSpPr>
              <a:spLocks noChangeArrowheads="1"/>
            </p:cNvSpPr>
            <p:nvPr/>
          </p:nvSpPr>
          <p:spPr bwMode="auto">
            <a:xfrm>
              <a:off x="2467"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10" name="Rectangle 200"/>
            <p:cNvSpPr>
              <a:spLocks noChangeArrowheads="1"/>
            </p:cNvSpPr>
            <p:nvPr/>
          </p:nvSpPr>
          <p:spPr bwMode="auto">
            <a:xfrm>
              <a:off x="2440"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11" name="Rectangle 201"/>
            <p:cNvSpPr>
              <a:spLocks noChangeArrowheads="1"/>
            </p:cNvSpPr>
            <p:nvPr/>
          </p:nvSpPr>
          <p:spPr bwMode="auto">
            <a:xfrm>
              <a:off x="2413"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12" name="Rectangle 202"/>
            <p:cNvSpPr>
              <a:spLocks noChangeArrowheads="1"/>
            </p:cNvSpPr>
            <p:nvPr/>
          </p:nvSpPr>
          <p:spPr bwMode="auto">
            <a:xfrm>
              <a:off x="2386"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13" name="Rectangle 203"/>
            <p:cNvSpPr>
              <a:spLocks noChangeArrowheads="1"/>
            </p:cNvSpPr>
            <p:nvPr/>
          </p:nvSpPr>
          <p:spPr bwMode="auto">
            <a:xfrm>
              <a:off x="2359"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14" name="Rectangle 204"/>
            <p:cNvSpPr>
              <a:spLocks noChangeArrowheads="1"/>
            </p:cNvSpPr>
            <p:nvPr/>
          </p:nvSpPr>
          <p:spPr bwMode="auto">
            <a:xfrm>
              <a:off x="2332"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60515" name="Rectangle 205"/>
            <p:cNvSpPr>
              <a:spLocks noChangeArrowheads="1"/>
            </p:cNvSpPr>
            <p:nvPr/>
          </p:nvSpPr>
          <p:spPr bwMode="auto">
            <a:xfrm>
              <a:off x="2306" y="297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516" name="Rectangle 206"/>
            <p:cNvSpPr>
              <a:spLocks noChangeArrowheads="1"/>
            </p:cNvSpPr>
            <p:nvPr/>
          </p:nvSpPr>
          <p:spPr bwMode="auto">
            <a:xfrm>
              <a:off x="2279" y="297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517" name="Rectangle 207"/>
            <p:cNvSpPr>
              <a:spLocks noChangeArrowheads="1"/>
            </p:cNvSpPr>
            <p:nvPr/>
          </p:nvSpPr>
          <p:spPr bwMode="auto">
            <a:xfrm>
              <a:off x="2252" y="297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518" name="Freeform 208"/>
            <p:cNvSpPr>
              <a:spLocks/>
            </p:cNvSpPr>
            <p:nvPr/>
          </p:nvSpPr>
          <p:spPr bwMode="auto">
            <a:xfrm>
              <a:off x="2220" y="2975"/>
              <a:ext cx="18" cy="14"/>
            </a:xfrm>
            <a:custGeom>
              <a:avLst/>
              <a:gdLst>
                <a:gd name="T0" fmla="*/ 18 w 18"/>
                <a:gd name="T1" fmla="*/ 14 h 14"/>
                <a:gd name="T2" fmla="*/ 18 w 18"/>
                <a:gd name="T3" fmla="*/ 0 h 14"/>
                <a:gd name="T4" fmla="*/ 6 w 18"/>
                <a:gd name="T5" fmla="*/ 0 h 14"/>
                <a:gd name="T6" fmla="*/ 0 w 18"/>
                <a:gd name="T7" fmla="*/ 0 h 14"/>
                <a:gd name="T8" fmla="*/ 0 w 18"/>
                <a:gd name="T9" fmla="*/ 7 h 14"/>
                <a:gd name="T10" fmla="*/ 0 w 18"/>
                <a:gd name="T11" fmla="*/ 9 h 14"/>
                <a:gd name="T12" fmla="*/ 13 w 18"/>
                <a:gd name="T13" fmla="*/ 9 h 14"/>
                <a:gd name="T14" fmla="*/ 13 w 18"/>
                <a:gd name="T15" fmla="*/ 7 h 14"/>
                <a:gd name="T16" fmla="*/ 6 w 18"/>
                <a:gd name="T17" fmla="*/ 7 h 14"/>
                <a:gd name="T18" fmla="*/ 6 w 18"/>
                <a:gd name="T19" fmla="*/ 14 h 14"/>
                <a:gd name="T20" fmla="*/ 18 w 18"/>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4"/>
                <a:gd name="T35" fmla="*/ 18 w 1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4">
                  <a:moveTo>
                    <a:pt x="18" y="14"/>
                  </a:moveTo>
                  <a:lnTo>
                    <a:pt x="18" y="0"/>
                  </a:lnTo>
                  <a:lnTo>
                    <a:pt x="6" y="0"/>
                  </a:lnTo>
                  <a:lnTo>
                    <a:pt x="0" y="0"/>
                  </a:lnTo>
                  <a:lnTo>
                    <a:pt x="0" y="7"/>
                  </a:lnTo>
                  <a:lnTo>
                    <a:pt x="0" y="9"/>
                  </a:lnTo>
                  <a:lnTo>
                    <a:pt x="13" y="9"/>
                  </a:lnTo>
                  <a:lnTo>
                    <a:pt x="13" y="7"/>
                  </a:lnTo>
                  <a:lnTo>
                    <a:pt x="6" y="7"/>
                  </a:lnTo>
                  <a:lnTo>
                    <a:pt x="6" y="14"/>
                  </a:lnTo>
                  <a:lnTo>
                    <a:pt x="18" y="14"/>
                  </a:lnTo>
                  <a:close/>
                </a:path>
              </a:pathLst>
            </a:custGeom>
            <a:solidFill>
              <a:srgbClr val="FF9966"/>
            </a:solidFill>
            <a:ln w="9525">
              <a:solidFill>
                <a:srgbClr val="000000"/>
              </a:solidFill>
              <a:round/>
              <a:headEnd/>
              <a:tailEnd/>
            </a:ln>
          </p:spPr>
          <p:txBody>
            <a:bodyPr/>
            <a:lstStyle/>
            <a:p>
              <a:endParaRPr lang="de-DE"/>
            </a:p>
          </p:txBody>
        </p:sp>
        <p:sp>
          <p:nvSpPr>
            <p:cNvPr id="60519" name="Rectangle 209"/>
            <p:cNvSpPr>
              <a:spLocks noChangeArrowheads="1"/>
            </p:cNvSpPr>
            <p:nvPr/>
          </p:nvSpPr>
          <p:spPr bwMode="auto">
            <a:xfrm>
              <a:off x="2220" y="2997"/>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520" name="Rectangle 210"/>
            <p:cNvSpPr>
              <a:spLocks noChangeArrowheads="1"/>
            </p:cNvSpPr>
            <p:nvPr/>
          </p:nvSpPr>
          <p:spPr bwMode="auto">
            <a:xfrm>
              <a:off x="2220" y="3024"/>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521" name="Rectangle 211"/>
            <p:cNvSpPr>
              <a:spLocks noChangeArrowheads="1"/>
            </p:cNvSpPr>
            <p:nvPr/>
          </p:nvSpPr>
          <p:spPr bwMode="auto">
            <a:xfrm>
              <a:off x="2220" y="3051"/>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522" name="Rectangle 212"/>
            <p:cNvSpPr>
              <a:spLocks noChangeArrowheads="1"/>
            </p:cNvSpPr>
            <p:nvPr/>
          </p:nvSpPr>
          <p:spPr bwMode="auto">
            <a:xfrm>
              <a:off x="2220" y="3078"/>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523" name="Rectangle 213"/>
            <p:cNvSpPr>
              <a:spLocks noChangeArrowheads="1"/>
            </p:cNvSpPr>
            <p:nvPr/>
          </p:nvSpPr>
          <p:spPr bwMode="auto">
            <a:xfrm>
              <a:off x="2220" y="310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60524" name="Freeform 214"/>
            <p:cNvSpPr>
              <a:spLocks/>
            </p:cNvSpPr>
            <p:nvPr/>
          </p:nvSpPr>
          <p:spPr bwMode="auto">
            <a:xfrm>
              <a:off x="2215" y="3110"/>
              <a:ext cx="16" cy="19"/>
            </a:xfrm>
            <a:custGeom>
              <a:avLst/>
              <a:gdLst>
                <a:gd name="T0" fmla="*/ 5 w 16"/>
                <a:gd name="T1" fmla="*/ 19 h 19"/>
                <a:gd name="T2" fmla="*/ 16 w 16"/>
                <a:gd name="T3" fmla="*/ 14 h 19"/>
                <a:gd name="T4" fmla="*/ 11 w 16"/>
                <a:gd name="T5" fmla="*/ 0 h 19"/>
                <a:gd name="T6" fmla="*/ 0 w 16"/>
                <a:gd name="T7" fmla="*/ 5 h 19"/>
                <a:gd name="T8" fmla="*/ 5 w 16"/>
                <a:gd name="T9" fmla="*/ 19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5" y="19"/>
                  </a:moveTo>
                  <a:lnTo>
                    <a:pt x="16" y="14"/>
                  </a:lnTo>
                  <a:lnTo>
                    <a:pt x="11" y="0"/>
                  </a:lnTo>
                  <a:lnTo>
                    <a:pt x="0" y="5"/>
                  </a:lnTo>
                  <a:lnTo>
                    <a:pt x="5" y="19"/>
                  </a:lnTo>
                  <a:close/>
                </a:path>
              </a:pathLst>
            </a:custGeom>
            <a:solidFill>
              <a:srgbClr val="FF9966"/>
            </a:solidFill>
            <a:ln w="9525">
              <a:solidFill>
                <a:srgbClr val="000000"/>
              </a:solidFill>
              <a:round/>
              <a:headEnd/>
              <a:tailEnd/>
            </a:ln>
          </p:spPr>
          <p:txBody>
            <a:bodyPr/>
            <a:lstStyle/>
            <a:p>
              <a:endParaRPr lang="de-DE"/>
            </a:p>
          </p:txBody>
        </p:sp>
        <p:sp>
          <p:nvSpPr>
            <p:cNvPr id="60525" name="Freeform 215"/>
            <p:cNvSpPr>
              <a:spLocks/>
            </p:cNvSpPr>
            <p:nvPr/>
          </p:nvSpPr>
          <p:spPr bwMode="auto">
            <a:xfrm>
              <a:off x="2204" y="3085"/>
              <a:ext cx="17" cy="19"/>
            </a:xfrm>
            <a:custGeom>
              <a:avLst/>
              <a:gdLst>
                <a:gd name="T0" fmla="*/ 5 w 17"/>
                <a:gd name="T1" fmla="*/ 19 h 19"/>
                <a:gd name="T2" fmla="*/ 17 w 17"/>
                <a:gd name="T3" fmla="*/ 14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5"/>
                  </a:lnTo>
                  <a:lnTo>
                    <a:pt x="5" y="19"/>
                  </a:lnTo>
                  <a:close/>
                </a:path>
              </a:pathLst>
            </a:custGeom>
            <a:solidFill>
              <a:srgbClr val="FF9966"/>
            </a:solidFill>
            <a:ln w="9525">
              <a:solidFill>
                <a:srgbClr val="000000"/>
              </a:solidFill>
              <a:round/>
              <a:headEnd/>
              <a:tailEnd/>
            </a:ln>
          </p:spPr>
          <p:txBody>
            <a:bodyPr/>
            <a:lstStyle/>
            <a:p>
              <a:endParaRPr lang="de-DE"/>
            </a:p>
          </p:txBody>
        </p:sp>
        <p:sp>
          <p:nvSpPr>
            <p:cNvPr id="60526" name="Freeform 216"/>
            <p:cNvSpPr>
              <a:spLocks/>
            </p:cNvSpPr>
            <p:nvPr/>
          </p:nvSpPr>
          <p:spPr bwMode="auto">
            <a:xfrm>
              <a:off x="2194" y="3061"/>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60527" name="Freeform 217"/>
            <p:cNvSpPr>
              <a:spLocks/>
            </p:cNvSpPr>
            <p:nvPr/>
          </p:nvSpPr>
          <p:spPr bwMode="auto">
            <a:xfrm>
              <a:off x="2183" y="3036"/>
              <a:ext cx="16" cy="17"/>
            </a:xfrm>
            <a:custGeom>
              <a:avLst/>
              <a:gdLst>
                <a:gd name="T0" fmla="*/ 5 w 16"/>
                <a:gd name="T1" fmla="*/ 17 h 17"/>
                <a:gd name="T2" fmla="*/ 16 w 16"/>
                <a:gd name="T3" fmla="*/ 12 h 17"/>
                <a:gd name="T4" fmla="*/ 11 w 16"/>
                <a:gd name="T5" fmla="*/ 0 h 17"/>
                <a:gd name="T6" fmla="*/ 0 w 16"/>
                <a:gd name="T7" fmla="*/ 5 h 17"/>
                <a:gd name="T8" fmla="*/ 5 w 16"/>
                <a:gd name="T9" fmla="*/ 17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5" y="17"/>
                  </a:moveTo>
                  <a:lnTo>
                    <a:pt x="16" y="12"/>
                  </a:lnTo>
                  <a:lnTo>
                    <a:pt x="11"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60528" name="Freeform 218"/>
            <p:cNvSpPr>
              <a:spLocks/>
            </p:cNvSpPr>
            <p:nvPr/>
          </p:nvSpPr>
          <p:spPr bwMode="auto">
            <a:xfrm>
              <a:off x="2172" y="3011"/>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60529" name="Freeform 219"/>
            <p:cNvSpPr>
              <a:spLocks/>
            </p:cNvSpPr>
            <p:nvPr/>
          </p:nvSpPr>
          <p:spPr bwMode="auto">
            <a:xfrm>
              <a:off x="2162" y="2985"/>
              <a:ext cx="17" cy="19"/>
            </a:xfrm>
            <a:custGeom>
              <a:avLst/>
              <a:gdLst>
                <a:gd name="T0" fmla="*/ 5 w 17"/>
                <a:gd name="T1" fmla="*/ 19 h 19"/>
                <a:gd name="T2" fmla="*/ 17 w 17"/>
                <a:gd name="T3" fmla="*/ 14 h 19"/>
                <a:gd name="T4" fmla="*/ 12 w 17"/>
                <a:gd name="T5" fmla="*/ 0 h 19"/>
                <a:gd name="T6" fmla="*/ 0 w 17"/>
                <a:gd name="T7" fmla="*/ 6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6"/>
                  </a:lnTo>
                  <a:lnTo>
                    <a:pt x="5" y="19"/>
                  </a:lnTo>
                  <a:close/>
                </a:path>
              </a:pathLst>
            </a:custGeom>
            <a:solidFill>
              <a:srgbClr val="FF9966"/>
            </a:solidFill>
            <a:ln w="9525">
              <a:solidFill>
                <a:srgbClr val="000000"/>
              </a:solidFill>
              <a:round/>
              <a:headEnd/>
              <a:tailEnd/>
            </a:ln>
          </p:spPr>
          <p:txBody>
            <a:bodyPr/>
            <a:lstStyle/>
            <a:p>
              <a:endParaRPr lang="de-DE"/>
            </a:p>
          </p:txBody>
        </p:sp>
        <p:sp>
          <p:nvSpPr>
            <p:cNvPr id="60530" name="Freeform 220"/>
            <p:cNvSpPr>
              <a:spLocks/>
            </p:cNvSpPr>
            <p:nvPr/>
          </p:nvSpPr>
          <p:spPr bwMode="auto">
            <a:xfrm>
              <a:off x="2152" y="2960"/>
              <a:ext cx="17" cy="19"/>
            </a:xfrm>
            <a:custGeom>
              <a:avLst/>
              <a:gdLst>
                <a:gd name="T0" fmla="*/ 5 w 17"/>
                <a:gd name="T1" fmla="*/ 19 h 19"/>
                <a:gd name="T2" fmla="*/ 17 w 17"/>
                <a:gd name="T3" fmla="*/ 14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5"/>
                  </a:lnTo>
                  <a:lnTo>
                    <a:pt x="5" y="19"/>
                  </a:lnTo>
                  <a:close/>
                </a:path>
              </a:pathLst>
            </a:custGeom>
            <a:solidFill>
              <a:srgbClr val="FF9966"/>
            </a:solidFill>
            <a:ln w="9525">
              <a:solidFill>
                <a:srgbClr val="000000"/>
              </a:solidFill>
              <a:round/>
              <a:headEnd/>
              <a:tailEnd/>
            </a:ln>
          </p:spPr>
          <p:txBody>
            <a:bodyPr/>
            <a:lstStyle/>
            <a:p>
              <a:endParaRPr lang="de-DE"/>
            </a:p>
          </p:txBody>
        </p:sp>
        <p:sp>
          <p:nvSpPr>
            <p:cNvPr id="60531" name="Freeform 221"/>
            <p:cNvSpPr>
              <a:spLocks/>
            </p:cNvSpPr>
            <p:nvPr/>
          </p:nvSpPr>
          <p:spPr bwMode="auto">
            <a:xfrm>
              <a:off x="2142" y="2937"/>
              <a:ext cx="17" cy="16"/>
            </a:xfrm>
            <a:custGeom>
              <a:avLst/>
              <a:gdLst>
                <a:gd name="T0" fmla="*/ 5 w 17"/>
                <a:gd name="T1" fmla="*/ 16 h 16"/>
                <a:gd name="T2" fmla="*/ 17 w 17"/>
                <a:gd name="T3" fmla="*/ 11 h 16"/>
                <a:gd name="T4" fmla="*/ 12 w 17"/>
                <a:gd name="T5" fmla="*/ 0 h 16"/>
                <a:gd name="T6" fmla="*/ 0 w 17"/>
                <a:gd name="T7" fmla="*/ 5 h 16"/>
                <a:gd name="T8" fmla="*/ 5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5" y="16"/>
                  </a:moveTo>
                  <a:lnTo>
                    <a:pt x="17" y="11"/>
                  </a:lnTo>
                  <a:lnTo>
                    <a:pt x="12" y="0"/>
                  </a:lnTo>
                  <a:lnTo>
                    <a:pt x="0" y="5"/>
                  </a:lnTo>
                  <a:lnTo>
                    <a:pt x="5" y="16"/>
                  </a:lnTo>
                  <a:close/>
                </a:path>
              </a:pathLst>
            </a:custGeom>
            <a:solidFill>
              <a:srgbClr val="FF9966"/>
            </a:solidFill>
            <a:ln w="9525">
              <a:solidFill>
                <a:srgbClr val="000000"/>
              </a:solidFill>
              <a:round/>
              <a:headEnd/>
              <a:tailEnd/>
            </a:ln>
          </p:spPr>
          <p:txBody>
            <a:bodyPr/>
            <a:lstStyle/>
            <a:p>
              <a:endParaRPr lang="de-DE"/>
            </a:p>
          </p:txBody>
        </p:sp>
        <p:sp>
          <p:nvSpPr>
            <p:cNvPr id="60532" name="Freeform 222"/>
            <p:cNvSpPr>
              <a:spLocks/>
            </p:cNvSpPr>
            <p:nvPr/>
          </p:nvSpPr>
          <p:spPr bwMode="auto">
            <a:xfrm>
              <a:off x="2132" y="2911"/>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60533" name="Freeform 223"/>
            <p:cNvSpPr>
              <a:spLocks/>
            </p:cNvSpPr>
            <p:nvPr/>
          </p:nvSpPr>
          <p:spPr bwMode="auto">
            <a:xfrm>
              <a:off x="2122" y="2886"/>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60534" name="Freeform 224"/>
            <p:cNvSpPr>
              <a:spLocks/>
            </p:cNvSpPr>
            <p:nvPr/>
          </p:nvSpPr>
          <p:spPr bwMode="auto">
            <a:xfrm>
              <a:off x="2112" y="2861"/>
              <a:ext cx="17" cy="18"/>
            </a:xfrm>
            <a:custGeom>
              <a:avLst/>
              <a:gdLst>
                <a:gd name="T0" fmla="*/ 5 w 17"/>
                <a:gd name="T1" fmla="*/ 18 h 18"/>
                <a:gd name="T2" fmla="*/ 17 w 17"/>
                <a:gd name="T3" fmla="*/ 13 h 18"/>
                <a:gd name="T4" fmla="*/ 12 w 17"/>
                <a:gd name="T5" fmla="*/ 0 h 18"/>
                <a:gd name="T6" fmla="*/ 0 w 17"/>
                <a:gd name="T7" fmla="*/ 5 h 18"/>
                <a:gd name="T8" fmla="*/ 5 w 17"/>
                <a:gd name="T9" fmla="*/ 1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5" y="18"/>
                  </a:moveTo>
                  <a:lnTo>
                    <a:pt x="17" y="13"/>
                  </a:lnTo>
                  <a:lnTo>
                    <a:pt x="12" y="0"/>
                  </a:lnTo>
                  <a:lnTo>
                    <a:pt x="0" y="5"/>
                  </a:lnTo>
                  <a:lnTo>
                    <a:pt x="5" y="18"/>
                  </a:lnTo>
                  <a:close/>
                </a:path>
              </a:pathLst>
            </a:custGeom>
            <a:solidFill>
              <a:srgbClr val="FF9966"/>
            </a:solidFill>
            <a:ln w="9525">
              <a:solidFill>
                <a:srgbClr val="000000"/>
              </a:solidFill>
              <a:round/>
              <a:headEnd/>
              <a:tailEnd/>
            </a:ln>
          </p:spPr>
          <p:txBody>
            <a:bodyPr/>
            <a:lstStyle/>
            <a:p>
              <a:endParaRPr lang="de-DE"/>
            </a:p>
          </p:txBody>
        </p:sp>
        <p:sp>
          <p:nvSpPr>
            <p:cNvPr id="60535" name="Freeform 225"/>
            <p:cNvSpPr>
              <a:spLocks/>
            </p:cNvSpPr>
            <p:nvPr/>
          </p:nvSpPr>
          <p:spPr bwMode="auto">
            <a:xfrm>
              <a:off x="2102" y="2835"/>
              <a:ext cx="16" cy="19"/>
            </a:xfrm>
            <a:custGeom>
              <a:avLst/>
              <a:gdLst>
                <a:gd name="T0" fmla="*/ 5 w 16"/>
                <a:gd name="T1" fmla="*/ 19 h 19"/>
                <a:gd name="T2" fmla="*/ 16 w 16"/>
                <a:gd name="T3" fmla="*/ 14 h 19"/>
                <a:gd name="T4" fmla="*/ 11 w 16"/>
                <a:gd name="T5" fmla="*/ 0 h 19"/>
                <a:gd name="T6" fmla="*/ 0 w 16"/>
                <a:gd name="T7" fmla="*/ 5 h 19"/>
                <a:gd name="T8" fmla="*/ 5 w 16"/>
                <a:gd name="T9" fmla="*/ 19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5" y="19"/>
                  </a:moveTo>
                  <a:lnTo>
                    <a:pt x="16" y="14"/>
                  </a:lnTo>
                  <a:lnTo>
                    <a:pt x="11" y="0"/>
                  </a:lnTo>
                  <a:lnTo>
                    <a:pt x="0" y="5"/>
                  </a:lnTo>
                  <a:lnTo>
                    <a:pt x="5" y="19"/>
                  </a:lnTo>
                  <a:close/>
                </a:path>
              </a:pathLst>
            </a:custGeom>
            <a:solidFill>
              <a:srgbClr val="FF9966"/>
            </a:solidFill>
            <a:ln w="9525">
              <a:solidFill>
                <a:srgbClr val="000000"/>
              </a:solidFill>
              <a:round/>
              <a:headEnd/>
              <a:tailEnd/>
            </a:ln>
          </p:spPr>
          <p:txBody>
            <a:bodyPr/>
            <a:lstStyle/>
            <a:p>
              <a:endParaRPr lang="de-DE"/>
            </a:p>
          </p:txBody>
        </p:sp>
        <p:sp>
          <p:nvSpPr>
            <p:cNvPr id="60536" name="Freeform 226"/>
            <p:cNvSpPr>
              <a:spLocks/>
            </p:cNvSpPr>
            <p:nvPr/>
          </p:nvSpPr>
          <p:spPr bwMode="auto">
            <a:xfrm>
              <a:off x="2102" y="2812"/>
              <a:ext cx="16" cy="16"/>
            </a:xfrm>
            <a:custGeom>
              <a:avLst/>
              <a:gdLst>
                <a:gd name="T0" fmla="*/ 0 w 16"/>
                <a:gd name="T1" fmla="*/ 11 h 16"/>
                <a:gd name="T2" fmla="*/ 11 w 16"/>
                <a:gd name="T3" fmla="*/ 16 h 16"/>
                <a:gd name="T4" fmla="*/ 16 w 16"/>
                <a:gd name="T5" fmla="*/ 5 h 16"/>
                <a:gd name="T6" fmla="*/ 5 w 16"/>
                <a:gd name="T7" fmla="*/ 0 h 16"/>
                <a:gd name="T8" fmla="*/ 0 w 16"/>
                <a:gd name="T9" fmla="*/ 11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1"/>
                  </a:moveTo>
                  <a:lnTo>
                    <a:pt x="11" y="16"/>
                  </a:lnTo>
                  <a:lnTo>
                    <a:pt x="16" y="5"/>
                  </a:lnTo>
                  <a:lnTo>
                    <a:pt x="5" y="0"/>
                  </a:lnTo>
                  <a:lnTo>
                    <a:pt x="0" y="11"/>
                  </a:lnTo>
                  <a:close/>
                </a:path>
              </a:pathLst>
            </a:custGeom>
            <a:solidFill>
              <a:srgbClr val="FF9966"/>
            </a:solidFill>
            <a:ln w="9525">
              <a:solidFill>
                <a:srgbClr val="000000"/>
              </a:solidFill>
              <a:round/>
              <a:headEnd/>
              <a:tailEnd/>
            </a:ln>
          </p:spPr>
          <p:txBody>
            <a:bodyPr/>
            <a:lstStyle/>
            <a:p>
              <a:endParaRPr lang="de-DE"/>
            </a:p>
          </p:txBody>
        </p:sp>
        <p:sp>
          <p:nvSpPr>
            <p:cNvPr id="60537" name="Freeform 227"/>
            <p:cNvSpPr>
              <a:spLocks/>
            </p:cNvSpPr>
            <p:nvPr/>
          </p:nvSpPr>
          <p:spPr bwMode="auto">
            <a:xfrm>
              <a:off x="2112" y="2786"/>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60538" name="Freeform 228"/>
            <p:cNvSpPr>
              <a:spLocks/>
            </p:cNvSpPr>
            <p:nvPr/>
          </p:nvSpPr>
          <p:spPr bwMode="auto">
            <a:xfrm>
              <a:off x="2122" y="2761"/>
              <a:ext cx="18" cy="17"/>
            </a:xfrm>
            <a:custGeom>
              <a:avLst/>
              <a:gdLst>
                <a:gd name="T0" fmla="*/ 0 w 18"/>
                <a:gd name="T1" fmla="*/ 12 h 17"/>
                <a:gd name="T2" fmla="*/ 12 w 18"/>
                <a:gd name="T3" fmla="*/ 17 h 17"/>
                <a:gd name="T4" fmla="*/ 18 w 18"/>
                <a:gd name="T5" fmla="*/ 5 h 17"/>
                <a:gd name="T6" fmla="*/ 7 w 18"/>
                <a:gd name="T7" fmla="*/ 0 h 17"/>
                <a:gd name="T8" fmla="*/ 0 w 18"/>
                <a:gd name="T9" fmla="*/ 1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2"/>
                  </a:moveTo>
                  <a:lnTo>
                    <a:pt x="12" y="17"/>
                  </a:lnTo>
                  <a:lnTo>
                    <a:pt x="18" y="5"/>
                  </a:lnTo>
                  <a:lnTo>
                    <a:pt x="7" y="0"/>
                  </a:lnTo>
                  <a:lnTo>
                    <a:pt x="0" y="12"/>
                  </a:lnTo>
                  <a:close/>
                </a:path>
              </a:pathLst>
            </a:custGeom>
            <a:solidFill>
              <a:srgbClr val="FF9966"/>
            </a:solidFill>
            <a:ln w="9525">
              <a:solidFill>
                <a:srgbClr val="000000"/>
              </a:solidFill>
              <a:round/>
              <a:headEnd/>
              <a:tailEnd/>
            </a:ln>
          </p:spPr>
          <p:txBody>
            <a:bodyPr/>
            <a:lstStyle/>
            <a:p>
              <a:endParaRPr lang="de-DE"/>
            </a:p>
          </p:txBody>
        </p:sp>
        <p:sp>
          <p:nvSpPr>
            <p:cNvPr id="60539" name="Freeform 229"/>
            <p:cNvSpPr>
              <a:spLocks/>
            </p:cNvSpPr>
            <p:nvPr/>
          </p:nvSpPr>
          <p:spPr bwMode="auto">
            <a:xfrm>
              <a:off x="2134" y="2736"/>
              <a:ext cx="16" cy="18"/>
            </a:xfrm>
            <a:custGeom>
              <a:avLst/>
              <a:gdLst>
                <a:gd name="T0" fmla="*/ 0 w 16"/>
                <a:gd name="T1" fmla="*/ 13 h 18"/>
                <a:gd name="T2" fmla="*/ 11 w 16"/>
                <a:gd name="T3" fmla="*/ 18 h 18"/>
                <a:gd name="T4" fmla="*/ 16 w 16"/>
                <a:gd name="T5" fmla="*/ 5 h 18"/>
                <a:gd name="T6" fmla="*/ 5 w 16"/>
                <a:gd name="T7" fmla="*/ 0 h 18"/>
                <a:gd name="T8" fmla="*/ 0 w 16"/>
                <a:gd name="T9" fmla="*/ 13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3"/>
                  </a:moveTo>
                  <a:lnTo>
                    <a:pt x="11" y="18"/>
                  </a:lnTo>
                  <a:lnTo>
                    <a:pt x="16" y="5"/>
                  </a:lnTo>
                  <a:lnTo>
                    <a:pt x="5" y="0"/>
                  </a:lnTo>
                  <a:lnTo>
                    <a:pt x="0" y="13"/>
                  </a:lnTo>
                  <a:close/>
                </a:path>
              </a:pathLst>
            </a:custGeom>
            <a:solidFill>
              <a:srgbClr val="FF9966"/>
            </a:solidFill>
            <a:ln w="9525">
              <a:solidFill>
                <a:srgbClr val="000000"/>
              </a:solidFill>
              <a:round/>
              <a:headEnd/>
              <a:tailEnd/>
            </a:ln>
          </p:spPr>
          <p:txBody>
            <a:bodyPr/>
            <a:lstStyle/>
            <a:p>
              <a:endParaRPr lang="de-DE"/>
            </a:p>
          </p:txBody>
        </p:sp>
        <p:sp>
          <p:nvSpPr>
            <p:cNvPr id="60540" name="Freeform 230"/>
            <p:cNvSpPr>
              <a:spLocks/>
            </p:cNvSpPr>
            <p:nvPr/>
          </p:nvSpPr>
          <p:spPr bwMode="auto">
            <a:xfrm>
              <a:off x="2144" y="2712"/>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60541" name="Freeform 231"/>
            <p:cNvSpPr>
              <a:spLocks/>
            </p:cNvSpPr>
            <p:nvPr/>
          </p:nvSpPr>
          <p:spPr bwMode="auto">
            <a:xfrm>
              <a:off x="2154" y="2687"/>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60542" name="Freeform 232"/>
            <p:cNvSpPr>
              <a:spLocks/>
            </p:cNvSpPr>
            <p:nvPr/>
          </p:nvSpPr>
          <p:spPr bwMode="auto">
            <a:xfrm>
              <a:off x="2164" y="2661"/>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60543" name="Freeform 233"/>
            <p:cNvSpPr>
              <a:spLocks/>
            </p:cNvSpPr>
            <p:nvPr/>
          </p:nvSpPr>
          <p:spPr bwMode="auto">
            <a:xfrm>
              <a:off x="2174" y="2636"/>
              <a:ext cx="17" cy="19"/>
            </a:xfrm>
            <a:custGeom>
              <a:avLst/>
              <a:gdLst>
                <a:gd name="T0" fmla="*/ 0 w 17"/>
                <a:gd name="T1" fmla="*/ 14 h 19"/>
                <a:gd name="T2" fmla="*/ 12 w 17"/>
                <a:gd name="T3" fmla="*/ 19 h 19"/>
                <a:gd name="T4" fmla="*/ 17 w 17"/>
                <a:gd name="T5" fmla="*/ 5 h 19"/>
                <a:gd name="T6" fmla="*/ 5 w 17"/>
                <a:gd name="T7" fmla="*/ 0 h 19"/>
                <a:gd name="T8" fmla="*/ 0 w 17"/>
                <a:gd name="T9" fmla="*/ 14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2" y="19"/>
                  </a:lnTo>
                  <a:lnTo>
                    <a:pt x="17" y="5"/>
                  </a:lnTo>
                  <a:lnTo>
                    <a:pt x="5" y="0"/>
                  </a:lnTo>
                  <a:lnTo>
                    <a:pt x="0" y="14"/>
                  </a:lnTo>
                  <a:close/>
                </a:path>
              </a:pathLst>
            </a:custGeom>
            <a:solidFill>
              <a:srgbClr val="FF9966"/>
            </a:solidFill>
            <a:ln w="9525">
              <a:solidFill>
                <a:srgbClr val="000000"/>
              </a:solidFill>
              <a:round/>
              <a:headEnd/>
              <a:tailEnd/>
            </a:ln>
          </p:spPr>
          <p:txBody>
            <a:bodyPr/>
            <a:lstStyle/>
            <a:p>
              <a:endParaRPr lang="de-DE"/>
            </a:p>
          </p:txBody>
        </p:sp>
        <p:sp>
          <p:nvSpPr>
            <p:cNvPr id="60544" name="Freeform 234"/>
            <p:cNvSpPr>
              <a:spLocks/>
            </p:cNvSpPr>
            <p:nvPr/>
          </p:nvSpPr>
          <p:spPr bwMode="auto">
            <a:xfrm>
              <a:off x="2184" y="2611"/>
              <a:ext cx="17" cy="18"/>
            </a:xfrm>
            <a:custGeom>
              <a:avLst/>
              <a:gdLst>
                <a:gd name="T0" fmla="*/ 0 w 17"/>
                <a:gd name="T1" fmla="*/ 13 h 18"/>
                <a:gd name="T2" fmla="*/ 12 w 17"/>
                <a:gd name="T3" fmla="*/ 18 h 18"/>
                <a:gd name="T4" fmla="*/ 17 w 17"/>
                <a:gd name="T5" fmla="*/ 5 h 18"/>
                <a:gd name="T6" fmla="*/ 5 w 17"/>
                <a:gd name="T7" fmla="*/ 0 h 18"/>
                <a:gd name="T8" fmla="*/ 0 w 17"/>
                <a:gd name="T9" fmla="*/ 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2" y="18"/>
                  </a:lnTo>
                  <a:lnTo>
                    <a:pt x="17" y="5"/>
                  </a:lnTo>
                  <a:lnTo>
                    <a:pt x="5" y="0"/>
                  </a:lnTo>
                  <a:lnTo>
                    <a:pt x="0" y="13"/>
                  </a:lnTo>
                  <a:close/>
                </a:path>
              </a:pathLst>
            </a:custGeom>
            <a:solidFill>
              <a:srgbClr val="FF9966"/>
            </a:solidFill>
            <a:ln w="9525">
              <a:solidFill>
                <a:srgbClr val="000000"/>
              </a:solidFill>
              <a:round/>
              <a:headEnd/>
              <a:tailEnd/>
            </a:ln>
          </p:spPr>
          <p:txBody>
            <a:bodyPr/>
            <a:lstStyle/>
            <a:p>
              <a:endParaRPr lang="de-DE"/>
            </a:p>
          </p:txBody>
        </p:sp>
        <p:sp>
          <p:nvSpPr>
            <p:cNvPr id="60545" name="Freeform 235"/>
            <p:cNvSpPr>
              <a:spLocks/>
            </p:cNvSpPr>
            <p:nvPr/>
          </p:nvSpPr>
          <p:spPr bwMode="auto">
            <a:xfrm>
              <a:off x="2194" y="2587"/>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60546" name="Freeform 236"/>
            <p:cNvSpPr>
              <a:spLocks/>
            </p:cNvSpPr>
            <p:nvPr/>
          </p:nvSpPr>
          <p:spPr bwMode="auto">
            <a:xfrm>
              <a:off x="2204" y="2562"/>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60547" name="Freeform 237"/>
            <p:cNvSpPr>
              <a:spLocks/>
            </p:cNvSpPr>
            <p:nvPr/>
          </p:nvSpPr>
          <p:spPr bwMode="auto">
            <a:xfrm>
              <a:off x="2215" y="2536"/>
              <a:ext cx="16" cy="17"/>
            </a:xfrm>
            <a:custGeom>
              <a:avLst/>
              <a:gdLst>
                <a:gd name="T0" fmla="*/ 0 w 16"/>
                <a:gd name="T1" fmla="*/ 12 h 17"/>
                <a:gd name="T2" fmla="*/ 11 w 16"/>
                <a:gd name="T3" fmla="*/ 17 h 17"/>
                <a:gd name="T4" fmla="*/ 16 w 16"/>
                <a:gd name="T5" fmla="*/ 6 h 17"/>
                <a:gd name="T6" fmla="*/ 5 w 16"/>
                <a:gd name="T7" fmla="*/ 0 h 17"/>
                <a:gd name="T8" fmla="*/ 0 w 16"/>
                <a:gd name="T9" fmla="*/ 12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2"/>
                  </a:moveTo>
                  <a:lnTo>
                    <a:pt x="11" y="17"/>
                  </a:lnTo>
                  <a:lnTo>
                    <a:pt x="16" y="6"/>
                  </a:lnTo>
                  <a:lnTo>
                    <a:pt x="5" y="0"/>
                  </a:lnTo>
                  <a:lnTo>
                    <a:pt x="0" y="12"/>
                  </a:lnTo>
                  <a:close/>
                </a:path>
              </a:pathLst>
            </a:custGeom>
            <a:solidFill>
              <a:srgbClr val="FF9966"/>
            </a:solidFill>
            <a:ln w="9525">
              <a:solidFill>
                <a:srgbClr val="000000"/>
              </a:solidFill>
              <a:round/>
              <a:headEnd/>
              <a:tailEnd/>
            </a:ln>
          </p:spPr>
          <p:txBody>
            <a:bodyPr/>
            <a:lstStyle/>
            <a:p>
              <a:endParaRPr lang="de-DE"/>
            </a:p>
          </p:txBody>
        </p:sp>
      </p:grpSp>
      <p:grpSp>
        <p:nvGrpSpPr>
          <p:cNvPr id="8" name="Group 321"/>
          <p:cNvGrpSpPr>
            <a:grpSpLocks/>
          </p:cNvGrpSpPr>
          <p:nvPr/>
        </p:nvGrpSpPr>
        <p:grpSpPr bwMode="auto">
          <a:xfrm>
            <a:off x="3567113" y="4297363"/>
            <a:ext cx="392112" cy="388937"/>
            <a:chOff x="2247" y="2707"/>
            <a:chExt cx="247" cy="245"/>
          </a:xfrm>
        </p:grpSpPr>
        <p:sp>
          <p:nvSpPr>
            <p:cNvPr id="60472" name="Rectangle 294"/>
            <p:cNvSpPr>
              <a:spLocks noChangeArrowheads="1"/>
            </p:cNvSpPr>
            <p:nvPr/>
          </p:nvSpPr>
          <p:spPr bwMode="auto">
            <a:xfrm>
              <a:off x="2247" y="2712"/>
              <a:ext cx="9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Symbol" pitchFamily="18" charset="2"/>
                </a:rPr>
                <a:t>d</a:t>
              </a:r>
              <a:endParaRPr lang="de-DE"/>
            </a:p>
          </p:txBody>
        </p:sp>
        <p:sp>
          <p:nvSpPr>
            <p:cNvPr id="60473" name="Rectangle 295"/>
            <p:cNvSpPr>
              <a:spLocks noChangeArrowheads="1"/>
            </p:cNvSpPr>
            <p:nvPr/>
          </p:nvSpPr>
          <p:spPr bwMode="auto">
            <a:xfrm>
              <a:off x="2344" y="2707"/>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(1)</a:t>
              </a:r>
              <a:endParaRPr lang="de-DE"/>
            </a:p>
          </p:txBody>
        </p:sp>
      </p:grpSp>
      <p:sp>
        <p:nvSpPr>
          <p:cNvPr id="60449" name="Rectangle 297"/>
          <p:cNvSpPr>
            <a:spLocks noChangeArrowheads="1"/>
          </p:cNvSpPr>
          <p:nvPr/>
        </p:nvSpPr>
        <p:spPr bwMode="auto">
          <a:xfrm>
            <a:off x="1951038" y="2501900"/>
            <a:ext cx="1316037" cy="2805113"/>
          </a:xfrm>
          <a:prstGeom prst="rect">
            <a:avLst/>
          </a:prstGeom>
          <a:solidFill>
            <a:srgbClr val="E1E1FF"/>
          </a:solidFill>
          <a:ln w="50800">
            <a:solidFill>
              <a:srgbClr val="000000"/>
            </a:solidFill>
            <a:miter lim="800000"/>
            <a:headEnd/>
            <a:tailEnd/>
          </a:ln>
        </p:spPr>
        <p:txBody>
          <a:bodyPr/>
          <a:lstStyle/>
          <a:p>
            <a:endParaRPr lang="de-DE"/>
          </a:p>
        </p:txBody>
      </p:sp>
      <p:sp>
        <p:nvSpPr>
          <p:cNvPr id="60450" name="Rectangle 298"/>
          <p:cNvSpPr>
            <a:spLocks noChangeArrowheads="1"/>
          </p:cNvSpPr>
          <p:nvPr/>
        </p:nvSpPr>
        <p:spPr bwMode="auto">
          <a:xfrm>
            <a:off x="2606675" y="2606675"/>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60451" name="Rectangle 299"/>
          <p:cNvSpPr>
            <a:spLocks noChangeArrowheads="1"/>
          </p:cNvSpPr>
          <p:nvPr/>
        </p:nvSpPr>
        <p:spPr bwMode="auto">
          <a:xfrm>
            <a:off x="2606675" y="29146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60452" name="Rectangle 300"/>
          <p:cNvSpPr>
            <a:spLocks noChangeArrowheads="1"/>
          </p:cNvSpPr>
          <p:nvPr/>
        </p:nvSpPr>
        <p:spPr bwMode="auto">
          <a:xfrm>
            <a:off x="2181225" y="3227388"/>
            <a:ext cx="8651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hidden</a:t>
            </a:r>
            <a:endParaRPr lang="de-DE"/>
          </a:p>
        </p:txBody>
      </p:sp>
      <p:sp>
        <p:nvSpPr>
          <p:cNvPr id="60453" name="Rectangle 301"/>
          <p:cNvSpPr>
            <a:spLocks noChangeArrowheads="1"/>
          </p:cNvSpPr>
          <p:nvPr/>
        </p:nvSpPr>
        <p:spPr bwMode="auto">
          <a:xfrm>
            <a:off x="3033713" y="3227388"/>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60454" name="Rectangle 302"/>
          <p:cNvSpPr>
            <a:spLocks noChangeArrowheads="1"/>
          </p:cNvSpPr>
          <p:nvPr/>
        </p:nvSpPr>
        <p:spPr bwMode="auto">
          <a:xfrm>
            <a:off x="2606675" y="3587750"/>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60455" name="Rectangle 303"/>
          <p:cNvSpPr>
            <a:spLocks noChangeArrowheads="1"/>
          </p:cNvSpPr>
          <p:nvPr/>
        </p:nvSpPr>
        <p:spPr bwMode="auto">
          <a:xfrm>
            <a:off x="2300288" y="3954463"/>
            <a:ext cx="619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units</a:t>
            </a:r>
            <a:endParaRPr lang="de-DE"/>
          </a:p>
        </p:txBody>
      </p:sp>
      <p:sp>
        <p:nvSpPr>
          <p:cNvPr id="60456" name="Rectangle 304"/>
          <p:cNvSpPr>
            <a:spLocks noChangeArrowheads="1"/>
          </p:cNvSpPr>
          <p:nvPr/>
        </p:nvSpPr>
        <p:spPr bwMode="auto">
          <a:xfrm>
            <a:off x="2911475" y="3992563"/>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60457" name="Rectangle 305"/>
          <p:cNvSpPr>
            <a:spLocks noChangeArrowheads="1"/>
          </p:cNvSpPr>
          <p:nvPr/>
        </p:nvSpPr>
        <p:spPr bwMode="auto">
          <a:xfrm>
            <a:off x="4478338" y="2466975"/>
            <a:ext cx="1354137" cy="2805113"/>
          </a:xfrm>
          <a:prstGeom prst="rect">
            <a:avLst/>
          </a:prstGeom>
          <a:solidFill>
            <a:srgbClr val="E1E1FF"/>
          </a:solidFill>
          <a:ln w="50800">
            <a:solidFill>
              <a:srgbClr val="000000"/>
            </a:solidFill>
            <a:miter lim="800000"/>
            <a:headEnd/>
            <a:tailEnd/>
          </a:ln>
        </p:spPr>
        <p:txBody>
          <a:bodyPr/>
          <a:lstStyle/>
          <a:p>
            <a:endParaRPr lang="de-DE"/>
          </a:p>
        </p:txBody>
      </p:sp>
      <p:sp>
        <p:nvSpPr>
          <p:cNvPr id="60458" name="Rectangle 306"/>
          <p:cNvSpPr>
            <a:spLocks noChangeArrowheads="1"/>
          </p:cNvSpPr>
          <p:nvPr/>
        </p:nvSpPr>
        <p:spPr bwMode="auto">
          <a:xfrm>
            <a:off x="5156200" y="2574925"/>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60459" name="Rectangle 307"/>
          <p:cNvSpPr>
            <a:spLocks noChangeArrowheads="1"/>
          </p:cNvSpPr>
          <p:nvPr/>
        </p:nvSpPr>
        <p:spPr bwMode="auto">
          <a:xfrm>
            <a:off x="5156200" y="288290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60460" name="Rectangle 308"/>
          <p:cNvSpPr>
            <a:spLocks noChangeArrowheads="1"/>
          </p:cNvSpPr>
          <p:nvPr/>
        </p:nvSpPr>
        <p:spPr bwMode="auto">
          <a:xfrm>
            <a:off x="4606925" y="3195638"/>
            <a:ext cx="1111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Ausgabe</a:t>
            </a:r>
            <a:endParaRPr lang="de-DE"/>
          </a:p>
        </p:txBody>
      </p:sp>
      <p:sp>
        <p:nvSpPr>
          <p:cNvPr id="60461" name="Rectangle 309"/>
          <p:cNvSpPr>
            <a:spLocks noChangeArrowheads="1"/>
          </p:cNvSpPr>
          <p:nvPr/>
        </p:nvSpPr>
        <p:spPr bwMode="auto">
          <a:xfrm>
            <a:off x="5700713" y="3195638"/>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60462" name="Rectangle 310"/>
          <p:cNvSpPr>
            <a:spLocks noChangeArrowheads="1"/>
          </p:cNvSpPr>
          <p:nvPr/>
        </p:nvSpPr>
        <p:spPr bwMode="auto">
          <a:xfrm>
            <a:off x="5156200" y="3554413"/>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60463" name="Rectangle 311"/>
          <p:cNvSpPr>
            <a:spLocks noChangeArrowheads="1"/>
          </p:cNvSpPr>
          <p:nvPr/>
        </p:nvSpPr>
        <p:spPr bwMode="auto">
          <a:xfrm>
            <a:off x="4849813" y="3919538"/>
            <a:ext cx="619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units</a:t>
            </a:r>
            <a:endParaRPr lang="de-DE"/>
          </a:p>
        </p:txBody>
      </p:sp>
      <p:sp>
        <p:nvSpPr>
          <p:cNvPr id="60464" name="Rectangle 312"/>
          <p:cNvSpPr>
            <a:spLocks noChangeArrowheads="1"/>
          </p:cNvSpPr>
          <p:nvPr/>
        </p:nvSpPr>
        <p:spPr bwMode="auto">
          <a:xfrm>
            <a:off x="5461000" y="3957638"/>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60465" name="Rectangle 313"/>
          <p:cNvSpPr>
            <a:spLocks noChangeArrowheads="1"/>
          </p:cNvSpPr>
          <p:nvPr/>
        </p:nvSpPr>
        <p:spPr bwMode="auto">
          <a:xfrm>
            <a:off x="6742113" y="4219575"/>
            <a:ext cx="727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9" name="Group 319"/>
          <p:cNvGrpSpPr>
            <a:grpSpLocks/>
          </p:cNvGrpSpPr>
          <p:nvPr/>
        </p:nvGrpSpPr>
        <p:grpSpPr bwMode="auto">
          <a:xfrm>
            <a:off x="6742113" y="4257675"/>
            <a:ext cx="676275" cy="363538"/>
            <a:chOff x="4247" y="2682"/>
            <a:chExt cx="426" cy="229"/>
          </a:xfrm>
        </p:grpSpPr>
        <p:sp>
          <p:nvSpPr>
            <p:cNvPr id="60467" name="Rectangle 314"/>
            <p:cNvSpPr>
              <a:spLocks noChangeArrowheads="1"/>
            </p:cNvSpPr>
            <p:nvPr/>
          </p:nvSpPr>
          <p:spPr bwMode="auto">
            <a:xfrm>
              <a:off x="4247" y="2705"/>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a:solidFill>
                    <a:srgbClr val="000000"/>
                  </a:solidFill>
                  <a:latin typeface="Times New Roman" pitchFamily="18" charset="0"/>
                </a:rPr>
                <a:t>L</a:t>
              </a:r>
              <a:endParaRPr lang="de-DE"/>
            </a:p>
          </p:txBody>
        </p:sp>
        <p:sp>
          <p:nvSpPr>
            <p:cNvPr id="60468" name="Rectangle 315"/>
            <p:cNvSpPr>
              <a:spLocks noChangeArrowheads="1"/>
            </p:cNvSpPr>
            <p:nvPr/>
          </p:nvSpPr>
          <p:spPr bwMode="auto">
            <a:xfrm>
              <a:off x="4360" y="2709"/>
              <a:ext cx="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a:t>
              </a:r>
              <a:endParaRPr lang="de-DE"/>
            </a:p>
          </p:txBody>
        </p:sp>
        <p:sp>
          <p:nvSpPr>
            <p:cNvPr id="60469" name="Rectangle 316"/>
            <p:cNvSpPr>
              <a:spLocks noChangeArrowheads="1"/>
            </p:cNvSpPr>
            <p:nvPr/>
          </p:nvSpPr>
          <p:spPr bwMode="auto">
            <a:xfrm>
              <a:off x="4415" y="2705"/>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a:solidFill>
                    <a:srgbClr val="000000"/>
                  </a:solidFill>
                  <a:latin typeface="Times New Roman" pitchFamily="18" charset="0"/>
                </a:rPr>
                <a:t>y</a:t>
              </a:r>
              <a:endParaRPr lang="de-DE"/>
            </a:p>
          </p:txBody>
        </p:sp>
        <p:sp>
          <p:nvSpPr>
            <p:cNvPr id="60470" name="Rectangle 317"/>
            <p:cNvSpPr>
              <a:spLocks noChangeArrowheads="1"/>
            </p:cNvSpPr>
            <p:nvPr/>
          </p:nvSpPr>
          <p:spPr bwMode="auto">
            <a:xfrm>
              <a:off x="4500" y="2682"/>
              <a:ext cx="13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(2)</a:t>
              </a:r>
              <a:endParaRPr lang="de-DE"/>
            </a:p>
          </p:txBody>
        </p:sp>
        <p:sp>
          <p:nvSpPr>
            <p:cNvPr id="60471" name="Rectangle 318"/>
            <p:cNvSpPr>
              <a:spLocks noChangeArrowheads="1"/>
            </p:cNvSpPr>
            <p:nvPr/>
          </p:nvSpPr>
          <p:spPr bwMode="auto">
            <a:xfrm>
              <a:off x="4631" y="2709"/>
              <a:ext cx="4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2832"/>
                                        </p:tgtEl>
                                        <p:attrNameLst>
                                          <p:attrName>style.visibility</p:attrName>
                                        </p:attrNameLst>
                                      </p:cBhvr>
                                      <p:to>
                                        <p:strVal val="visible"/>
                                      </p:to>
                                    </p:set>
                                    <p:animEffect transition="in" filter="wipe(left)">
                                      <p:cBhvr>
                                        <p:cTn id="7" dur="1000"/>
                                        <p:tgtEl>
                                          <p:spTgt spid="16283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62837"/>
                                        </p:tgtEl>
                                        <p:attrNameLst>
                                          <p:attrName>style.visibility</p:attrName>
                                        </p:attrNameLst>
                                      </p:cBhvr>
                                      <p:to>
                                        <p:strVal val="visible"/>
                                      </p:to>
                                    </p:set>
                                    <p:animEffect transition="in" filter="wipe(left)">
                                      <p:cBhvr>
                                        <p:cTn id="18" dur="1000"/>
                                        <p:tgtEl>
                                          <p:spTgt spid="162837"/>
                                        </p:tgtEl>
                                      </p:cBhvr>
                                    </p:animEffect>
                                  </p:childTnLst>
                                </p:cTn>
                              </p:par>
                            </p:childTnLst>
                          </p:cTn>
                        </p:par>
                        <p:par>
                          <p:cTn id="19" fill="hold" nodeType="afterGroup">
                            <p:stCondLst>
                              <p:cond delay="100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2845"/>
                                        </p:tgtEl>
                                        <p:attrNameLst>
                                          <p:attrName>style.visibility</p:attrName>
                                        </p:attrNameLst>
                                      </p:cBhvr>
                                      <p:to>
                                        <p:strVal val="visible"/>
                                      </p:to>
                                    </p:set>
                                    <p:animEffect transition="in" filter="wipe(left)">
                                      <p:cBhvr>
                                        <p:cTn id="26" dur="1000"/>
                                        <p:tgtEl>
                                          <p:spTgt spid="162845"/>
                                        </p:tgtEl>
                                      </p:cBhvr>
                                    </p:animEffect>
                                  </p:childTnLst>
                                </p:cTn>
                              </p:par>
                            </p:childTnLst>
                          </p:cTn>
                        </p:par>
                        <p:par>
                          <p:cTn id="27" fill="hold" nodeType="afterGroup">
                            <p:stCondLst>
                              <p:cond delay="1000"/>
                            </p:stCondLst>
                            <p:childTnLst>
                              <p:par>
                                <p:cTn id="28" presetID="2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1000"/>
                                        <p:tgtEl>
                                          <p:spTgt spid="5"/>
                                        </p:tgtEl>
                                      </p:cBhvr>
                                    </p:animEffect>
                                  </p:childTnLst>
                                </p:cTn>
                              </p:par>
                              <p:par>
                                <p:cTn id="37" presetID="22" presetClass="entr" presetSubtype="2"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childTnLst>
                          </p:cTn>
                        </p:par>
                        <p:par>
                          <p:cTn id="40" fill="hold" nodeType="afterGroup">
                            <p:stCondLst>
                              <p:cond delay="1000"/>
                            </p:stCondLst>
                            <p:childTnLst>
                              <p:par>
                                <p:cTn id="41" presetID="1"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1000"/>
                                        <p:tgtEl>
                                          <p:spTgt spid="7"/>
                                        </p:tgtEl>
                                      </p:cBhvr>
                                    </p:animEffect>
                                  </p:childTnLst>
                                </p:cTn>
                              </p:par>
                            </p:childTnLst>
                          </p:cTn>
                        </p:par>
                        <p:par>
                          <p:cTn id="48" fill="hold" nodeType="afterGroup">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162819">
                                            <p:txEl>
                                              <p:pRg st="0" end="0"/>
                                            </p:txEl>
                                          </p:spTgt>
                                        </p:tgtEl>
                                        <p:attrNameLst>
                                          <p:attrName>style.visibility</p:attrName>
                                        </p:attrNameLst>
                                      </p:cBhvr>
                                      <p:to>
                                        <p:strVal val="visible"/>
                                      </p:to>
                                    </p:set>
                                  </p:childTnLst>
                                </p:cTn>
                              </p:par>
                            </p:childTnLst>
                          </p:cTn>
                        </p:par>
                        <p:par>
                          <p:cTn id="51" fill="hold" nodeType="afterGroup">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P spid="162832" grpId="0" animBg="1"/>
      <p:bldP spid="162837" grpId="0" animBg="1"/>
      <p:bldP spid="16284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2"/>
          <p:cNvSpPr>
            <a:spLocks noGrp="1" noChangeArrowheads="1"/>
          </p:cNvSpPr>
          <p:nvPr>
            <p:ph type="title"/>
          </p:nvPr>
        </p:nvSpPr>
        <p:spPr/>
        <p:txBody>
          <a:bodyPr/>
          <a:lstStyle/>
          <a:p>
            <a:r>
              <a:rPr lang="de-DE" smtClean="0"/>
              <a:t>Backpropagation-Lernregel letzte Schicht</a:t>
            </a:r>
          </a:p>
        </p:txBody>
      </p:sp>
      <p:sp>
        <p:nvSpPr>
          <p:cNvPr id="20489" name="Rectangle 3"/>
          <p:cNvSpPr>
            <a:spLocks noChangeArrowheads="1"/>
          </p:cNvSpPr>
          <p:nvPr/>
        </p:nvSpPr>
        <p:spPr bwMode="auto">
          <a:xfrm>
            <a:off x="676275" y="1473200"/>
            <a:ext cx="82264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Aft>
                <a:spcPct val="50000"/>
              </a:spcAft>
            </a:pPr>
            <a:r>
              <a:rPr lang="de-DE" sz="2800" b="1">
                <a:solidFill>
                  <a:srgbClr val="0066CC"/>
                </a:solidFill>
              </a:rPr>
              <a:t>Lernziel</a:t>
            </a:r>
            <a:r>
              <a:rPr lang="de-DE" sz="2400" b="1">
                <a:solidFill>
                  <a:srgbClr val="0066CC"/>
                </a:solidFill>
              </a:rPr>
              <a:t>:</a:t>
            </a:r>
            <a:r>
              <a:rPr lang="de-DE" sz="2400"/>
              <a:t>  R(</a:t>
            </a:r>
            <a:r>
              <a:rPr lang="de-DE" sz="2400" b="1"/>
              <a:t>w</a:t>
            </a:r>
            <a:r>
              <a:rPr lang="de-DE" sz="2400"/>
              <a:t>*) = min E(y(</a:t>
            </a:r>
            <a:r>
              <a:rPr lang="de-DE" sz="2400" b="1"/>
              <a:t>w</a:t>
            </a:r>
            <a:r>
              <a:rPr lang="de-DE" sz="2400"/>
              <a:t>) - L(</a:t>
            </a:r>
            <a:r>
              <a:rPr lang="de-DE" sz="2400" b="1"/>
              <a:t>x</a:t>
            </a:r>
            <a:r>
              <a:rPr lang="de-DE" sz="2400"/>
              <a:t>))</a:t>
            </a:r>
            <a:r>
              <a:rPr lang="de-DE" sz="2400" baseline="30000"/>
              <a:t>2</a:t>
            </a:r>
            <a:r>
              <a:rPr lang="de-DE" sz="2400"/>
              <a:t>   </a:t>
            </a:r>
            <a:r>
              <a:rPr lang="de-DE" i="1">
                <a:solidFill>
                  <a:schemeClr val="bg2"/>
                </a:solidFill>
              </a:rPr>
              <a:t>min.</a:t>
            </a:r>
            <a:r>
              <a:rPr lang="de-DE" sz="1800" i="1">
                <a:solidFill>
                  <a:schemeClr val="bg2"/>
                </a:solidFill>
              </a:rPr>
              <a:t>mittl. quadr. Fehler</a:t>
            </a:r>
          </a:p>
        </p:txBody>
      </p:sp>
      <p:graphicFrame>
        <p:nvGraphicFramePr>
          <p:cNvPr id="163844" name="Object 4"/>
          <p:cNvGraphicFramePr>
            <a:graphicFrameLocks noChangeAspect="1"/>
          </p:cNvGraphicFramePr>
          <p:nvPr/>
        </p:nvGraphicFramePr>
        <p:xfrm>
          <a:off x="3468688" y="2133600"/>
          <a:ext cx="573087" cy="885825"/>
        </p:xfrm>
        <a:graphic>
          <a:graphicData uri="http://schemas.openxmlformats.org/presentationml/2006/ole">
            <mc:AlternateContent xmlns:mc="http://schemas.openxmlformats.org/markup-compatibility/2006">
              <mc:Choice xmlns:v="urn:schemas-microsoft-com:vml" Requires="v">
                <p:oleObj spid="_x0000_s20700" name="Equation" r:id="rId4" imgW="279360" imgH="431640" progId="Equation.3">
                  <p:embed/>
                </p:oleObj>
              </mc:Choice>
              <mc:Fallback>
                <p:oleObj name="Equation" r:id="rId4" imgW="27936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688" y="2133600"/>
                        <a:ext cx="57308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5" name="Rectangle 5"/>
          <p:cNvSpPr>
            <a:spLocks noGrp="1" noChangeArrowheads="1"/>
          </p:cNvSpPr>
          <p:nvPr>
            <p:ph type="body" idx="1"/>
          </p:nvPr>
        </p:nvSpPr>
        <p:spPr>
          <a:xfrm>
            <a:off x="685800" y="2349500"/>
            <a:ext cx="8178800" cy="2206625"/>
          </a:xfrm>
        </p:spPr>
        <p:txBody>
          <a:bodyPr/>
          <a:lstStyle/>
          <a:p>
            <a:pPr marL="0" indent="0">
              <a:lnSpc>
                <a:spcPct val="70000"/>
              </a:lnSpc>
              <a:buFontTx/>
              <a:buNone/>
            </a:pPr>
            <a:r>
              <a:rPr lang="de-DE" sz="2800" smtClean="0"/>
              <a:t>w</a:t>
            </a:r>
            <a:r>
              <a:rPr lang="de-DE" sz="2800" b="0" baseline="-25000" smtClean="0"/>
              <a:t>i </a:t>
            </a:r>
            <a:r>
              <a:rPr lang="de-DE" sz="2800" b="0" smtClean="0"/>
              <a:t>(</a:t>
            </a:r>
            <a:r>
              <a:rPr lang="de-DE" b="0" smtClean="0"/>
              <a:t>t+1</a:t>
            </a:r>
            <a:r>
              <a:rPr lang="de-DE" sz="2800" b="0" smtClean="0"/>
              <a:t>)</a:t>
            </a:r>
            <a:r>
              <a:rPr lang="de-DE" sz="2800" b="0" baseline="-25000" smtClean="0"/>
              <a:t> </a:t>
            </a:r>
            <a:r>
              <a:rPr lang="de-DE" sz="2800" b="0" smtClean="0"/>
              <a:t>=</a:t>
            </a:r>
            <a:r>
              <a:rPr lang="de-DE" sz="2800" b="0" baseline="-25000" smtClean="0"/>
              <a:t> </a:t>
            </a:r>
            <a:r>
              <a:rPr lang="de-DE" sz="2800" smtClean="0"/>
              <a:t>w</a:t>
            </a:r>
            <a:r>
              <a:rPr lang="de-DE" sz="2800" b="0" baseline="-25000" smtClean="0"/>
              <a:t>i </a:t>
            </a:r>
            <a:r>
              <a:rPr lang="de-DE" sz="2800" b="0" smtClean="0"/>
              <a:t>(</a:t>
            </a:r>
            <a:r>
              <a:rPr lang="de-DE" b="0" smtClean="0"/>
              <a:t>t</a:t>
            </a:r>
            <a:r>
              <a:rPr lang="de-DE" sz="2800" b="0" smtClean="0"/>
              <a:t>) </a:t>
            </a:r>
            <a:r>
              <a:rPr lang="de-DE" sz="2800" b="0" smtClean="0">
                <a:cs typeface="Tahoma" pitchFamily="34" charset="0"/>
                <a:sym typeface="Symbol" pitchFamily="18" charset="2"/>
              </a:rPr>
              <a:t>-</a:t>
            </a:r>
            <a:r>
              <a:rPr lang="de-DE" sz="2800" b="0" smtClean="0"/>
              <a:t> </a:t>
            </a:r>
            <a:r>
              <a:rPr lang="de-DE" sz="2800" b="0" smtClean="0">
                <a:latin typeface="Symbol" pitchFamily="18" charset="2"/>
              </a:rPr>
              <a:t>g</a:t>
            </a:r>
            <a:r>
              <a:rPr lang="de-DE" sz="2800" b="0" smtClean="0"/>
              <a:t> </a:t>
            </a:r>
            <a:r>
              <a:rPr lang="de-DE" sz="2800" b="0" baseline="-25000" smtClean="0"/>
              <a:t>			        </a:t>
            </a:r>
            <a:r>
              <a:rPr lang="de-DE" sz="2000" b="0" i="1" smtClean="0">
                <a:solidFill>
                  <a:schemeClr val="bg2"/>
                </a:solidFill>
              </a:rPr>
              <a:t>Gradienten-Lernregel</a:t>
            </a:r>
            <a:endParaRPr lang="de-DE" sz="1600" b="0" i="1" smtClean="0">
              <a:solidFill>
                <a:schemeClr val="bg2"/>
              </a:solidFill>
            </a:endParaRPr>
          </a:p>
          <a:p>
            <a:pPr marL="0" indent="0">
              <a:lnSpc>
                <a:spcPct val="70000"/>
              </a:lnSpc>
              <a:buFontTx/>
              <a:buNone/>
            </a:pPr>
            <a:r>
              <a:rPr lang="de-DE" sz="1800" b="0" i="1" smtClean="0"/>
              <a:t>	</a:t>
            </a:r>
          </a:p>
          <a:p>
            <a:pPr marL="0" indent="0">
              <a:lnSpc>
                <a:spcPct val="70000"/>
              </a:lnSpc>
              <a:buFontTx/>
              <a:buNone/>
            </a:pPr>
            <a:r>
              <a:rPr lang="de-DE" b="0" smtClean="0"/>
              <a:t>w</a:t>
            </a:r>
            <a:r>
              <a:rPr lang="de-DE" b="0" baseline="-25000" smtClean="0"/>
              <a:t>ij </a:t>
            </a:r>
            <a:r>
              <a:rPr lang="de-DE" b="0" smtClean="0"/>
              <a:t>(</a:t>
            </a:r>
            <a:r>
              <a:rPr lang="de-DE" sz="2000" b="0" smtClean="0"/>
              <a:t>t+1</a:t>
            </a:r>
            <a:r>
              <a:rPr lang="de-DE" b="0" smtClean="0"/>
              <a:t>)</a:t>
            </a:r>
            <a:r>
              <a:rPr lang="de-DE" b="0" baseline="-25000" smtClean="0"/>
              <a:t> </a:t>
            </a:r>
            <a:r>
              <a:rPr lang="de-DE" b="0" smtClean="0"/>
              <a:t>=</a:t>
            </a:r>
            <a:r>
              <a:rPr lang="de-DE" b="0" baseline="-25000" smtClean="0"/>
              <a:t> </a:t>
            </a:r>
            <a:r>
              <a:rPr lang="de-DE" b="0" smtClean="0"/>
              <a:t>w</a:t>
            </a:r>
            <a:r>
              <a:rPr lang="de-DE" b="0" baseline="-25000" smtClean="0"/>
              <a:t>ij </a:t>
            </a:r>
            <a:r>
              <a:rPr lang="de-DE" b="0" smtClean="0"/>
              <a:t>(</a:t>
            </a:r>
            <a:r>
              <a:rPr lang="de-DE" sz="2000" b="0" smtClean="0"/>
              <a:t>t</a:t>
            </a:r>
            <a:r>
              <a:rPr lang="de-DE" b="0" smtClean="0"/>
              <a:t>) - </a:t>
            </a:r>
            <a:r>
              <a:rPr lang="de-DE" b="0" smtClean="0">
                <a:latin typeface="Symbol" pitchFamily="18" charset="2"/>
              </a:rPr>
              <a:t>g</a:t>
            </a:r>
            <a:r>
              <a:rPr lang="de-DE" b="0" smtClean="0"/>
              <a:t> (y</a:t>
            </a:r>
            <a:r>
              <a:rPr lang="de-DE" b="0" baseline="-25000" smtClean="0"/>
              <a:t>i</a:t>
            </a:r>
            <a:r>
              <a:rPr lang="de-DE" b="0" smtClean="0"/>
              <a:t>(w</a:t>
            </a:r>
            <a:r>
              <a:rPr lang="de-DE" b="0" baseline="-25000" smtClean="0"/>
              <a:t>ij</a:t>
            </a:r>
            <a:r>
              <a:rPr lang="de-DE" b="0" smtClean="0"/>
              <a:t>)-L(x))</a:t>
            </a:r>
            <a:r>
              <a:rPr lang="de-DE" b="0" i="1" smtClean="0">
                <a:latin typeface="Times New Roman" pitchFamily="18" charset="0"/>
              </a:rPr>
              <a:t>	        </a:t>
            </a:r>
            <a:r>
              <a:rPr lang="de-DE" b="0" i="1" smtClean="0">
                <a:solidFill>
                  <a:schemeClr val="bg2"/>
                </a:solidFill>
                <a:latin typeface="Times New Roman" pitchFamily="18" charset="0"/>
              </a:rPr>
              <a:t>stoch. Approximation</a:t>
            </a:r>
          </a:p>
          <a:p>
            <a:pPr marL="0" indent="0">
              <a:lnSpc>
                <a:spcPct val="150000"/>
              </a:lnSpc>
              <a:buFontTx/>
              <a:buNone/>
            </a:pPr>
            <a:r>
              <a:rPr lang="de-DE" b="0" i="1" smtClean="0">
                <a:solidFill>
                  <a:schemeClr val="bg2"/>
                </a:solidFill>
                <a:latin typeface="Times New Roman" pitchFamily="18" charset="0"/>
              </a:rPr>
              <a:t>mit 	       = </a:t>
            </a:r>
          </a:p>
        </p:txBody>
      </p:sp>
      <p:graphicFrame>
        <p:nvGraphicFramePr>
          <p:cNvPr id="163846" name="Object 6"/>
          <p:cNvGraphicFramePr>
            <a:graphicFrameLocks noChangeAspect="1"/>
          </p:cNvGraphicFramePr>
          <p:nvPr/>
        </p:nvGraphicFramePr>
        <p:xfrm>
          <a:off x="4697413" y="2989263"/>
          <a:ext cx="809625" cy="782637"/>
        </p:xfrm>
        <a:graphic>
          <a:graphicData uri="http://schemas.openxmlformats.org/presentationml/2006/ole">
            <mc:AlternateContent xmlns:mc="http://schemas.openxmlformats.org/markup-compatibility/2006">
              <mc:Choice xmlns:v="urn:schemas-microsoft-com:vml" Requires="v">
                <p:oleObj spid="_x0000_s20701" name="Formel" r:id="rId6" imgW="393480" imgH="380880" progId="Equation.3">
                  <p:embed/>
                </p:oleObj>
              </mc:Choice>
              <mc:Fallback>
                <p:oleObj name="Formel" r:id="rId6" imgW="393480" imgH="3808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7413" y="2989263"/>
                        <a:ext cx="809625"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47" name="Object 7"/>
          <p:cNvGraphicFramePr>
            <a:graphicFrameLocks noChangeAspect="1"/>
          </p:cNvGraphicFramePr>
          <p:nvPr/>
        </p:nvGraphicFramePr>
        <p:xfrm>
          <a:off x="1384300" y="3608388"/>
          <a:ext cx="808038" cy="782637"/>
        </p:xfrm>
        <a:graphic>
          <a:graphicData uri="http://schemas.openxmlformats.org/presentationml/2006/ole">
            <mc:AlternateContent xmlns:mc="http://schemas.openxmlformats.org/markup-compatibility/2006">
              <mc:Choice xmlns:v="urn:schemas-microsoft-com:vml" Requires="v">
                <p:oleObj spid="_x0000_s20702" name="Formel" r:id="rId8" imgW="393480" imgH="380880" progId="Equation.3">
                  <p:embed/>
                </p:oleObj>
              </mc:Choice>
              <mc:Fallback>
                <p:oleObj name="Formel" r:id="rId8" imgW="393480" imgH="38088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4300" y="3608388"/>
                        <a:ext cx="808038"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48" name="Object 8"/>
          <p:cNvGraphicFramePr>
            <a:graphicFrameLocks noChangeAspect="1"/>
          </p:cNvGraphicFramePr>
          <p:nvPr/>
        </p:nvGraphicFramePr>
        <p:xfrm>
          <a:off x="2387600" y="3581400"/>
          <a:ext cx="4645025" cy="808038"/>
        </p:xfrm>
        <a:graphic>
          <a:graphicData uri="http://schemas.openxmlformats.org/presentationml/2006/ole">
            <mc:AlternateContent xmlns:mc="http://schemas.openxmlformats.org/markup-compatibility/2006">
              <mc:Choice xmlns:v="urn:schemas-microsoft-com:vml" Requires="v">
                <p:oleObj spid="_x0000_s20703" name="Formel" r:id="rId10" imgW="2260440" imgH="393480" progId="Equation.DSMT4">
                  <p:embed/>
                </p:oleObj>
              </mc:Choice>
              <mc:Fallback>
                <p:oleObj name="Formel" r:id="rId10" imgW="2260440" imgH="39348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7600" y="3581400"/>
                        <a:ext cx="4645025"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9" name="Rectangle 9"/>
          <p:cNvSpPr>
            <a:spLocks noChangeArrowheads="1"/>
          </p:cNvSpPr>
          <p:nvPr/>
        </p:nvSpPr>
        <p:spPr bwMode="auto">
          <a:xfrm>
            <a:off x="787400" y="4525963"/>
            <a:ext cx="68326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de-DE" sz="2400">
                <a:cs typeface="Times New Roman" pitchFamily="18" charset="0"/>
                <a:sym typeface="Symbol" pitchFamily="18" charset="2"/>
              </a:rPr>
              <a:t>Mit</a:t>
            </a:r>
            <a:r>
              <a:rPr lang="de-DE" sz="2400">
                <a:latin typeface="Arial Black" pitchFamily="34" charset="0"/>
                <a:cs typeface="Times New Roman" pitchFamily="18" charset="0"/>
                <a:sym typeface="Symbol" pitchFamily="18" charset="2"/>
              </a:rPr>
              <a:t> </a:t>
            </a:r>
            <a:r>
              <a:rPr lang="de-DE" sz="2400" baseline="-30000">
                <a:latin typeface="TIMES" charset="0"/>
                <a:cs typeface="Times New Roman" pitchFamily="18" charset="0"/>
              </a:rPr>
              <a:t>i</a:t>
            </a:r>
            <a:r>
              <a:rPr lang="de-DE" sz="2400">
                <a:latin typeface="TIMES" charset="0"/>
                <a:cs typeface="Times New Roman" pitchFamily="18" charset="0"/>
              </a:rPr>
              <a:t> := </a:t>
            </a:r>
            <a:r>
              <a:rPr lang="de-DE">
                <a:latin typeface="TIMES" charset="0"/>
                <a:cs typeface="Times New Roman" pitchFamily="18" charset="0"/>
              </a:rPr>
              <a:t>- </a:t>
            </a:r>
            <a:r>
              <a:rPr lang="de-DE"/>
              <a:t>(y</a:t>
            </a:r>
            <a:r>
              <a:rPr lang="de-DE" baseline="-25000"/>
              <a:t>i</a:t>
            </a:r>
            <a:r>
              <a:rPr lang="de-DE"/>
              <a:t>(w</a:t>
            </a:r>
            <a:r>
              <a:rPr lang="de-DE" baseline="-25000"/>
              <a:t>ij</a:t>
            </a:r>
            <a:r>
              <a:rPr lang="de-DE"/>
              <a:t>)-L(x)) S‘(z</a:t>
            </a:r>
            <a:r>
              <a:rPr lang="de-DE" baseline="-25000"/>
              <a:t>i</a:t>
            </a:r>
            <a:r>
              <a:rPr lang="de-DE"/>
              <a:t>)</a:t>
            </a:r>
            <a:endParaRPr lang="de-DE" baseline="-25000">
              <a:latin typeface="TIMES" charset="0"/>
              <a:cs typeface="Times New Roman" pitchFamily="18" charset="0"/>
              <a:sym typeface="Symbol" pitchFamily="18" charset="2"/>
            </a:endParaRPr>
          </a:p>
          <a:p>
            <a:pPr>
              <a:lnSpc>
                <a:spcPct val="170000"/>
              </a:lnSpc>
              <a:spcBef>
                <a:spcPct val="0"/>
              </a:spcBef>
            </a:pPr>
            <a:r>
              <a:rPr lang="de-DE" sz="2400">
                <a:latin typeface="TIMES" charset="0"/>
                <a:cs typeface="Times New Roman" pitchFamily="18" charset="0"/>
                <a:sym typeface="Symbol" pitchFamily="18" charset="2"/>
              </a:rPr>
              <a:t>ist</a:t>
            </a:r>
            <a:r>
              <a:rPr lang="de-DE" sz="2800">
                <a:latin typeface="TIMES" charset="0"/>
                <a:cs typeface="Times New Roman" pitchFamily="18" charset="0"/>
                <a:sym typeface="Symbol" pitchFamily="18" charset="2"/>
              </a:rPr>
              <a:t>    </a:t>
            </a:r>
            <a:r>
              <a:rPr lang="de-DE" sz="2800">
                <a:latin typeface="TIMES" charset="0"/>
                <a:cs typeface="Times New Roman" pitchFamily="18" charset="0"/>
              </a:rPr>
              <a:t>w</a:t>
            </a:r>
            <a:r>
              <a:rPr lang="de-DE" sz="2800" baseline="-30000">
                <a:latin typeface="TIMES" charset="0"/>
                <a:cs typeface="Times New Roman" pitchFamily="18" charset="0"/>
                <a:sym typeface="Symbol" pitchFamily="18" charset="2"/>
              </a:rPr>
              <a:t>ij</a:t>
            </a:r>
            <a:r>
              <a:rPr lang="de-DE" sz="2800">
                <a:latin typeface="TIMES" charset="0"/>
                <a:cs typeface="Times New Roman" pitchFamily="18" charset="0"/>
                <a:sym typeface="Symbol" pitchFamily="18" charset="2"/>
              </a:rPr>
              <a:t>(x) = </a:t>
            </a:r>
            <a:r>
              <a:rPr lang="de-DE" sz="2800">
                <a:latin typeface="Arial Black" pitchFamily="34" charset="0"/>
                <a:cs typeface="Times New Roman" pitchFamily="18" charset="0"/>
                <a:sym typeface="Symbol" pitchFamily="18" charset="2"/>
              </a:rPr>
              <a:t></a:t>
            </a:r>
            <a:r>
              <a:rPr lang="de-DE" sz="2800">
                <a:latin typeface="TIMES" charset="0"/>
                <a:cs typeface="Times New Roman" pitchFamily="18" charset="0"/>
              </a:rPr>
              <a:t> </a:t>
            </a:r>
            <a:r>
              <a:rPr lang="de-DE" sz="2800">
                <a:latin typeface="Arial Black" pitchFamily="34" charset="0"/>
                <a:cs typeface="Times New Roman" pitchFamily="18" charset="0"/>
                <a:sym typeface="Symbol" pitchFamily="18" charset="2"/>
              </a:rPr>
              <a:t></a:t>
            </a:r>
            <a:r>
              <a:rPr lang="de-DE" sz="2800" baseline="-30000">
                <a:latin typeface="TIMES" charset="0"/>
                <a:cs typeface="Times New Roman" pitchFamily="18" charset="0"/>
              </a:rPr>
              <a:t>i</a:t>
            </a:r>
            <a:r>
              <a:rPr lang="de-DE" sz="2800">
                <a:latin typeface="TIMES" charset="0"/>
                <a:cs typeface="Times New Roman" pitchFamily="18" charset="0"/>
                <a:sym typeface="Symbol" pitchFamily="18" charset="2"/>
              </a:rPr>
              <a:t> x</a:t>
            </a:r>
            <a:r>
              <a:rPr lang="de-DE" sz="2800" baseline="-30000">
                <a:latin typeface="TIMES" charset="0"/>
                <a:cs typeface="Times New Roman" pitchFamily="18" charset="0"/>
                <a:sym typeface="Symbol" pitchFamily="18" charset="2"/>
              </a:rPr>
              <a:t>j</a:t>
            </a:r>
            <a:r>
              <a:rPr lang="de-DE" sz="2800">
                <a:latin typeface="TIMES" charset="0"/>
                <a:cs typeface="Times New Roman" pitchFamily="18" charset="0"/>
                <a:sym typeface="Symbol" pitchFamily="18" charset="2"/>
              </a:rPr>
              <a:t>        	</a:t>
            </a:r>
            <a:r>
              <a:rPr lang="de-DE" sz="2800" i="1">
                <a:solidFill>
                  <a:srgbClr val="0066CC"/>
                </a:solidFill>
                <a:cs typeface="Times New Roman" pitchFamily="18" charset="0"/>
                <a:sym typeface="Symbol" pitchFamily="18" charset="2"/>
              </a:rPr>
              <a:t>Delta-Regel</a:t>
            </a:r>
            <a:r>
              <a:rPr lang="en-US" sz="2400">
                <a:solidFill>
                  <a:srgbClr val="0066CC"/>
                </a:solidFill>
                <a:sym typeface="Symbol" pitchFamily="18" charset="2"/>
              </a:rPr>
              <a:t> </a:t>
            </a:r>
          </a:p>
        </p:txBody>
      </p:sp>
    </p:spTree>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384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4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4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38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AS-2 WS 2013</a:t>
            </a:r>
          </a:p>
        </p:txBody>
      </p:sp>
      <p:sp>
        <p:nvSpPr>
          <p:cNvPr id="15366"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92105FEF-F773-4DF1-9D0D-FC824499BA8A}" type="slidenum">
              <a:rPr lang="de-DE" sz="1000"/>
              <a:pPr>
                <a:spcBef>
                  <a:spcPct val="0"/>
                </a:spcBef>
              </a:pPr>
              <a:t>7</a:t>
            </a:fld>
            <a:r>
              <a:rPr lang="de-DE" sz="1000"/>
              <a:t> -</a:t>
            </a:r>
          </a:p>
        </p:txBody>
      </p:sp>
      <p:sp>
        <p:nvSpPr>
          <p:cNvPr id="15367" name="Rectangle 2"/>
          <p:cNvSpPr>
            <a:spLocks noGrp="1" noChangeArrowheads="1"/>
          </p:cNvSpPr>
          <p:nvPr>
            <p:ph type="title" idx="4294967295"/>
          </p:nvPr>
        </p:nvSpPr>
        <p:spPr/>
        <p:txBody>
          <a:bodyPr/>
          <a:lstStyle/>
          <a:p>
            <a:r>
              <a:rPr lang="de-DE" smtClean="0"/>
              <a:t>Trennung mehrerer Klassen</a:t>
            </a:r>
          </a:p>
        </p:txBody>
      </p:sp>
      <p:sp>
        <p:nvSpPr>
          <p:cNvPr id="15368" name="Rectangle 3"/>
          <p:cNvSpPr>
            <a:spLocks noGrp="1" noChangeArrowheads="1"/>
          </p:cNvSpPr>
          <p:nvPr>
            <p:ph type="body" idx="4294967295"/>
          </p:nvPr>
        </p:nvSpPr>
        <p:spPr>
          <a:xfrm>
            <a:off x="530225" y="1100138"/>
            <a:ext cx="8450263" cy="1902059"/>
          </a:xfrm>
        </p:spPr>
        <p:txBody>
          <a:bodyPr/>
          <a:lstStyle/>
          <a:p>
            <a:pPr marL="0" indent="0">
              <a:buFontTx/>
              <a:buNone/>
            </a:pPr>
            <a:r>
              <a:rPr lang="de-DE" dirty="0" smtClean="0">
                <a:solidFill>
                  <a:srgbClr val="000000"/>
                </a:solidFill>
                <a:latin typeface="+mj-lt"/>
                <a:cs typeface="Times New Roman" pitchFamily="18" charset="0"/>
              </a:rPr>
              <a:t>Erweiterung der </a:t>
            </a:r>
            <a:r>
              <a:rPr lang="de-DE" dirty="0" err="1" smtClean="0">
                <a:solidFill>
                  <a:srgbClr val="000000"/>
                </a:solidFill>
                <a:latin typeface="+mj-lt"/>
                <a:cs typeface="Times New Roman" pitchFamily="18" charset="0"/>
              </a:rPr>
              <a:t>Mustertupel</a:t>
            </a:r>
            <a:endParaRPr lang="de-DE" dirty="0" smtClean="0">
              <a:solidFill>
                <a:srgbClr val="000000"/>
              </a:solidFill>
              <a:latin typeface="+mj-lt"/>
              <a:cs typeface="Times New Roman" pitchFamily="18" charset="0"/>
            </a:endParaRPr>
          </a:p>
          <a:p>
            <a:pPr marL="0" indent="0">
              <a:buFontTx/>
              <a:buNone/>
            </a:pPr>
            <a:r>
              <a:rPr lang="de-DE" dirty="0" smtClean="0">
                <a:solidFill>
                  <a:srgbClr val="000000"/>
                </a:solidFill>
                <a:latin typeface="TIMES" charset="0"/>
                <a:cs typeface="Times New Roman" pitchFamily="18" charset="0"/>
              </a:rPr>
              <a:t>	x </a:t>
            </a:r>
            <a:r>
              <a:rPr lang="de-DE" dirty="0" smtClean="0">
                <a:solidFill>
                  <a:srgbClr val="000000"/>
                </a:solidFill>
                <a:cs typeface="Times New Roman" pitchFamily="18" charset="0"/>
                <a:sym typeface="Symbol" pitchFamily="18" charset="2"/>
              </a:rPr>
              <a:t></a:t>
            </a:r>
            <a:r>
              <a:rPr lang="de-DE" dirty="0" smtClean="0">
                <a:solidFill>
                  <a:srgbClr val="000000"/>
                </a:solidFill>
                <a:cs typeface="Times New Roman" pitchFamily="18" charset="0"/>
              </a:rPr>
              <a:t> </a:t>
            </a:r>
            <a:r>
              <a:rPr lang="de-DE" sz="2000" dirty="0" smtClean="0">
                <a:solidFill>
                  <a:srgbClr val="000000"/>
                </a:solidFill>
                <a:cs typeface="Times New Roman" pitchFamily="18" charset="0"/>
              </a:rPr>
              <a:t>X‘</a:t>
            </a:r>
            <a:r>
              <a:rPr lang="de-DE" sz="2000" b="0" dirty="0" smtClean="0">
                <a:solidFill>
                  <a:srgbClr val="000000"/>
                </a:solidFill>
                <a:cs typeface="Times New Roman" pitchFamily="18" charset="0"/>
              </a:rPr>
              <a:t> = </a:t>
            </a:r>
            <a:r>
              <a:rPr lang="de-DE" b="0" dirty="0" smtClean="0">
                <a:solidFill>
                  <a:srgbClr val="000000"/>
                </a:solidFill>
                <a:latin typeface="Symbol" pitchFamily="18" charset="2"/>
                <a:cs typeface="Times New Roman" pitchFamily="18" charset="0"/>
              </a:rPr>
              <a:t>(</a:t>
            </a:r>
            <a:r>
              <a:rPr lang="de-DE" b="0" dirty="0" smtClean="0">
                <a:solidFill>
                  <a:srgbClr val="000000"/>
                </a:solidFill>
                <a:cs typeface="Times New Roman" pitchFamily="18" charset="0"/>
              </a:rPr>
              <a:t>x</a:t>
            </a:r>
            <a:r>
              <a:rPr lang="de-DE" b="0" baseline="-30000" dirty="0" smtClean="0">
                <a:solidFill>
                  <a:srgbClr val="000000"/>
                </a:solidFill>
                <a:cs typeface="Times New Roman" pitchFamily="18" charset="0"/>
              </a:rPr>
              <a:t>0 </a:t>
            </a:r>
            <a:r>
              <a:rPr lang="de-DE" b="0" dirty="0" smtClean="0">
                <a:solidFill>
                  <a:srgbClr val="000000"/>
                </a:solidFill>
                <a:cs typeface="Times New Roman" pitchFamily="18" charset="0"/>
              </a:rPr>
              <a:t>, x</a:t>
            </a:r>
            <a:r>
              <a:rPr lang="de-DE" b="0" baseline="-30000" dirty="0" smtClean="0">
                <a:solidFill>
                  <a:srgbClr val="000000"/>
                </a:solidFill>
                <a:cs typeface="Times New Roman" pitchFamily="18" charset="0"/>
              </a:rPr>
              <a:t>1</a:t>
            </a:r>
            <a:r>
              <a:rPr lang="de-DE" b="0" dirty="0" smtClean="0">
                <a:solidFill>
                  <a:srgbClr val="000000"/>
                </a:solidFill>
                <a:cs typeface="Times New Roman" pitchFamily="18" charset="0"/>
              </a:rPr>
              <a:t>, x</a:t>
            </a:r>
            <a:r>
              <a:rPr lang="de-DE" b="0" baseline="-30000" dirty="0" smtClean="0">
                <a:solidFill>
                  <a:srgbClr val="000000"/>
                </a:solidFill>
                <a:cs typeface="Times New Roman" pitchFamily="18" charset="0"/>
              </a:rPr>
              <a:t>2</a:t>
            </a:r>
            <a:r>
              <a:rPr lang="de-DE" b="0" dirty="0" smtClean="0">
                <a:solidFill>
                  <a:srgbClr val="000000"/>
                </a:solidFill>
                <a:cs typeface="Times New Roman" pitchFamily="18" charset="0"/>
              </a:rPr>
              <a:t>, ..., </a:t>
            </a:r>
            <a:r>
              <a:rPr lang="de-DE" b="0" dirty="0" err="1" smtClean="0">
                <a:solidFill>
                  <a:srgbClr val="000000"/>
                </a:solidFill>
                <a:cs typeface="Times New Roman" pitchFamily="18" charset="0"/>
              </a:rPr>
              <a:t>x</a:t>
            </a:r>
            <a:r>
              <a:rPr lang="de-DE" b="0" baseline="-30000" dirty="0" err="1" smtClean="0">
                <a:solidFill>
                  <a:srgbClr val="000000"/>
                </a:solidFill>
                <a:cs typeface="Times New Roman" pitchFamily="18" charset="0"/>
              </a:rPr>
              <a:t>n</a:t>
            </a:r>
            <a:r>
              <a:rPr lang="de-DE" b="0" dirty="0" smtClean="0">
                <a:solidFill>
                  <a:srgbClr val="000000"/>
                </a:solidFill>
                <a:latin typeface="TIMES" charset="0"/>
                <a:cs typeface="Times New Roman" pitchFamily="18" charset="0"/>
              </a:rPr>
              <a:t>)</a:t>
            </a:r>
            <a:r>
              <a:rPr lang="de-DE" dirty="0" smtClean="0">
                <a:solidFill>
                  <a:srgbClr val="000000"/>
                </a:solidFill>
                <a:latin typeface="TIMES" charset="0"/>
                <a:cs typeface="Times New Roman" pitchFamily="18" charset="0"/>
              </a:rPr>
              <a:t> </a:t>
            </a:r>
            <a:r>
              <a:rPr lang="de-DE" b="0" dirty="0" smtClean="0">
                <a:solidFill>
                  <a:srgbClr val="000000"/>
                </a:solidFill>
                <a:latin typeface="TIMES" charset="0"/>
                <a:cs typeface="Times New Roman" pitchFamily="18" charset="0"/>
              </a:rPr>
              <a:t>mit |</a:t>
            </a:r>
            <a:r>
              <a:rPr lang="de-DE" dirty="0" smtClean="0">
                <a:solidFill>
                  <a:srgbClr val="000000"/>
                </a:solidFill>
                <a:latin typeface="TIMES" charset="0"/>
                <a:cs typeface="Times New Roman" pitchFamily="18" charset="0"/>
              </a:rPr>
              <a:t>x‘</a:t>
            </a:r>
            <a:r>
              <a:rPr lang="de-DE" b="0" dirty="0" smtClean="0">
                <a:solidFill>
                  <a:srgbClr val="000000"/>
                </a:solidFill>
                <a:latin typeface="TIMES" charset="0"/>
                <a:cs typeface="Times New Roman" pitchFamily="18" charset="0"/>
              </a:rPr>
              <a:t>|</a:t>
            </a:r>
            <a:r>
              <a:rPr lang="de-DE" dirty="0" smtClean="0">
                <a:solidFill>
                  <a:srgbClr val="000000"/>
                </a:solidFill>
                <a:latin typeface="TIMES" charset="0"/>
                <a:cs typeface="Times New Roman" pitchFamily="18" charset="0"/>
              </a:rPr>
              <a:t> </a:t>
            </a:r>
            <a:r>
              <a:rPr lang="de-DE" b="0" dirty="0" smtClean="0">
                <a:solidFill>
                  <a:srgbClr val="000000"/>
                </a:solidFill>
                <a:latin typeface="TIMES" charset="0"/>
                <a:cs typeface="Times New Roman" pitchFamily="18" charset="0"/>
              </a:rPr>
              <a:t>= </a:t>
            </a:r>
            <a:r>
              <a:rPr lang="de-DE" sz="2000" b="0" dirty="0" err="1" smtClean="0">
                <a:solidFill>
                  <a:srgbClr val="000000"/>
                </a:solidFill>
                <a:latin typeface="TIMES" charset="0"/>
                <a:cs typeface="Times New Roman" pitchFamily="18" charset="0"/>
              </a:rPr>
              <a:t>const</a:t>
            </a:r>
            <a:r>
              <a:rPr lang="de-DE" dirty="0" smtClean="0"/>
              <a:t> </a:t>
            </a:r>
          </a:p>
          <a:p>
            <a:pPr marL="0" indent="0">
              <a:buFontTx/>
              <a:buNone/>
            </a:pPr>
            <a:r>
              <a:rPr lang="de-DE" dirty="0" smtClean="0">
                <a:solidFill>
                  <a:srgbClr val="000000"/>
                </a:solidFill>
                <a:latin typeface="TIMES" charset="0"/>
                <a:cs typeface="Times New Roman" pitchFamily="18" charset="0"/>
              </a:rPr>
              <a:t>	  </a:t>
            </a:r>
            <a:r>
              <a:rPr lang="de-DE" b="0" dirty="0" smtClean="0">
                <a:solidFill>
                  <a:srgbClr val="000000"/>
                </a:solidFill>
                <a:latin typeface="TIMES" charset="0"/>
                <a:cs typeface="Times New Roman" pitchFamily="18" charset="0"/>
              </a:rPr>
              <a:t>weil</a:t>
            </a:r>
            <a:r>
              <a:rPr lang="de-DE" dirty="0" smtClean="0">
                <a:solidFill>
                  <a:srgbClr val="000000"/>
                </a:solidFill>
                <a:latin typeface="TIMES" charset="0"/>
                <a:cs typeface="Times New Roman" pitchFamily="18" charset="0"/>
              </a:rPr>
              <a:t> </a:t>
            </a:r>
            <a:r>
              <a:rPr lang="de-DE" b="0" dirty="0" smtClean="0">
                <a:solidFill>
                  <a:srgbClr val="000000"/>
                </a:solidFill>
                <a:latin typeface="TIMES" charset="0"/>
                <a:cs typeface="Times New Roman" pitchFamily="18" charset="0"/>
              </a:rPr>
              <a:t>x</a:t>
            </a:r>
            <a:r>
              <a:rPr lang="de-DE" b="0" baseline="30000" dirty="0" smtClean="0">
                <a:solidFill>
                  <a:srgbClr val="000000"/>
                </a:solidFill>
                <a:latin typeface="TIMES" charset="0"/>
                <a:cs typeface="Times New Roman" pitchFamily="18" charset="0"/>
              </a:rPr>
              <a:t>2</a:t>
            </a:r>
            <a:r>
              <a:rPr lang="de-DE" b="0" baseline="-30000" dirty="0" smtClean="0">
                <a:solidFill>
                  <a:srgbClr val="000000"/>
                </a:solidFill>
                <a:cs typeface="Times New Roman" pitchFamily="18" charset="0"/>
              </a:rPr>
              <a:t>0</a:t>
            </a:r>
            <a:r>
              <a:rPr lang="de-DE" dirty="0" smtClean="0">
                <a:solidFill>
                  <a:srgbClr val="000000"/>
                </a:solidFill>
                <a:latin typeface="TIMES" charset="0"/>
                <a:cs typeface="Times New Roman" pitchFamily="18" charset="0"/>
              </a:rPr>
              <a:t> </a:t>
            </a:r>
            <a:r>
              <a:rPr lang="de-DE" b="0" dirty="0" smtClean="0">
                <a:solidFill>
                  <a:srgbClr val="000000"/>
                </a:solidFill>
                <a:latin typeface="TIMES" charset="0"/>
                <a:cs typeface="Times New Roman" pitchFamily="18" charset="0"/>
              </a:rPr>
              <a:t>= c</a:t>
            </a:r>
            <a:r>
              <a:rPr lang="de-DE" b="0" baseline="30000" dirty="0" smtClean="0">
                <a:solidFill>
                  <a:srgbClr val="000000"/>
                </a:solidFill>
                <a:latin typeface="TIMES" charset="0"/>
                <a:cs typeface="Times New Roman" pitchFamily="18" charset="0"/>
              </a:rPr>
              <a:t>2</a:t>
            </a:r>
            <a:r>
              <a:rPr lang="de-DE" b="0" dirty="0" smtClean="0">
                <a:solidFill>
                  <a:srgbClr val="000000"/>
                </a:solidFill>
                <a:latin typeface="TIMES" charset="0"/>
                <a:cs typeface="Times New Roman" pitchFamily="18" charset="0"/>
              </a:rPr>
              <a:t> – |</a:t>
            </a:r>
            <a:r>
              <a:rPr lang="de-DE" b="0" dirty="0" smtClean="0">
                <a:solidFill>
                  <a:srgbClr val="000000"/>
                </a:solidFill>
                <a:latin typeface="Symbol" pitchFamily="18" charset="2"/>
                <a:cs typeface="Times New Roman" pitchFamily="18" charset="0"/>
              </a:rPr>
              <a:t>( </a:t>
            </a:r>
            <a:r>
              <a:rPr lang="de-DE" b="0" dirty="0" smtClean="0">
                <a:solidFill>
                  <a:srgbClr val="000000"/>
                </a:solidFill>
                <a:latin typeface="TIMES" charset="0"/>
                <a:cs typeface="Times New Roman" pitchFamily="18" charset="0"/>
              </a:rPr>
              <a:t>x</a:t>
            </a:r>
            <a:r>
              <a:rPr lang="de-DE" b="0" baseline="-30000" dirty="0" smtClean="0">
                <a:solidFill>
                  <a:srgbClr val="000000"/>
                </a:solidFill>
                <a:latin typeface="TIMES" charset="0"/>
                <a:cs typeface="Times New Roman" pitchFamily="18" charset="0"/>
              </a:rPr>
              <a:t>1</a:t>
            </a:r>
            <a:r>
              <a:rPr lang="de-DE" b="0" dirty="0" smtClean="0">
                <a:solidFill>
                  <a:srgbClr val="000000"/>
                </a:solidFill>
                <a:latin typeface="TIMES" charset="0"/>
                <a:cs typeface="Times New Roman" pitchFamily="18" charset="0"/>
              </a:rPr>
              <a:t>, x</a:t>
            </a:r>
            <a:r>
              <a:rPr lang="de-DE" b="0" baseline="-30000" dirty="0" smtClean="0">
                <a:solidFill>
                  <a:srgbClr val="000000"/>
                </a:solidFill>
                <a:latin typeface="TIMES" charset="0"/>
                <a:cs typeface="Times New Roman" pitchFamily="18" charset="0"/>
              </a:rPr>
              <a:t>2</a:t>
            </a:r>
            <a:r>
              <a:rPr lang="de-DE" b="0" dirty="0" smtClean="0">
                <a:solidFill>
                  <a:srgbClr val="000000"/>
                </a:solidFill>
                <a:latin typeface="TIMES" charset="0"/>
                <a:cs typeface="Times New Roman" pitchFamily="18" charset="0"/>
              </a:rPr>
              <a:t>, ..., </a:t>
            </a:r>
            <a:r>
              <a:rPr lang="de-DE" b="0" dirty="0" err="1" smtClean="0">
                <a:solidFill>
                  <a:srgbClr val="000000"/>
                </a:solidFill>
                <a:latin typeface="TIMES" charset="0"/>
                <a:cs typeface="Times New Roman" pitchFamily="18" charset="0"/>
              </a:rPr>
              <a:t>x</a:t>
            </a:r>
            <a:r>
              <a:rPr lang="de-DE" b="0" baseline="-30000" dirty="0" err="1" smtClean="0">
                <a:solidFill>
                  <a:srgbClr val="000000"/>
                </a:solidFill>
                <a:latin typeface="TIMES" charset="0"/>
                <a:cs typeface="Times New Roman" pitchFamily="18" charset="0"/>
              </a:rPr>
              <a:t>n</a:t>
            </a:r>
            <a:r>
              <a:rPr lang="de-DE" b="0" dirty="0" smtClean="0">
                <a:solidFill>
                  <a:srgbClr val="000000"/>
                </a:solidFill>
                <a:latin typeface="TIMES" charset="0"/>
                <a:cs typeface="Times New Roman" pitchFamily="18" charset="0"/>
              </a:rPr>
              <a:t>)|</a:t>
            </a:r>
            <a:r>
              <a:rPr lang="de-DE" b="0" baseline="30000" dirty="0" smtClean="0">
                <a:solidFill>
                  <a:srgbClr val="000000"/>
                </a:solidFill>
                <a:latin typeface="TIMES" charset="0"/>
                <a:cs typeface="Times New Roman" pitchFamily="18" charset="0"/>
              </a:rPr>
              <a:t>2</a:t>
            </a:r>
            <a:r>
              <a:rPr lang="de-DE" b="0" dirty="0" smtClean="0">
                <a:solidFill>
                  <a:srgbClr val="000000"/>
                </a:solidFill>
                <a:latin typeface="TIMES" charset="0"/>
                <a:cs typeface="Times New Roman" pitchFamily="18" charset="0"/>
              </a:rPr>
              <a:t>   </a:t>
            </a:r>
            <a:r>
              <a:rPr lang="de-DE" b="0" u="sng" dirty="0" smtClean="0">
                <a:solidFill>
                  <a:srgbClr val="000000"/>
                </a:solidFill>
                <a:latin typeface="TIMES" charset="0"/>
                <a:cs typeface="Times New Roman" pitchFamily="18" charset="0"/>
              </a:rPr>
              <a:t>&gt;</a:t>
            </a:r>
            <a:r>
              <a:rPr lang="de-DE" b="0" dirty="0" smtClean="0">
                <a:solidFill>
                  <a:srgbClr val="000000"/>
                </a:solidFill>
                <a:latin typeface="TIMES" charset="0"/>
                <a:cs typeface="Times New Roman" pitchFamily="18" charset="0"/>
              </a:rPr>
              <a:t> 0</a:t>
            </a:r>
            <a:r>
              <a:rPr lang="de-DE" dirty="0" smtClean="0"/>
              <a:t> </a:t>
            </a:r>
            <a:r>
              <a:rPr lang="de-DE" b="0" dirty="0" smtClean="0"/>
              <a:t>(!)</a:t>
            </a:r>
          </a:p>
        </p:txBody>
      </p:sp>
      <p:sp>
        <p:nvSpPr>
          <p:cNvPr id="114706" name="Rectangle 18"/>
          <p:cNvSpPr>
            <a:spLocks noChangeArrowheads="1"/>
          </p:cNvSpPr>
          <p:nvPr/>
        </p:nvSpPr>
        <p:spPr bwMode="auto">
          <a:xfrm>
            <a:off x="428625" y="3024188"/>
            <a:ext cx="8715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75000"/>
              </a:lnSpc>
            </a:pPr>
            <a:r>
              <a:rPr lang="de-DE" sz="2400" b="1">
                <a:sym typeface="Symbol" pitchFamily="18" charset="2"/>
              </a:rPr>
              <a:t> </a:t>
            </a:r>
            <a:r>
              <a:rPr lang="de-DE" sz="2400" b="1"/>
              <a:t>Einbettung in den Hyperraum  	 </a:t>
            </a:r>
            <a:r>
              <a:rPr lang="de-DE"/>
              <a:t>Beispiel: 2-dim</a:t>
            </a:r>
            <a:r>
              <a:rPr lang="de-DE" sz="2400" b="1"/>
              <a:t> </a:t>
            </a:r>
            <a:r>
              <a:rPr lang="de-DE" b="1">
                <a:solidFill>
                  <a:srgbClr val="000000"/>
                </a:solidFill>
                <a:sym typeface="Symbol" pitchFamily="18" charset="2"/>
              </a:rPr>
              <a:t></a:t>
            </a:r>
            <a:r>
              <a:rPr lang="de-DE"/>
              <a:t> 3-dim</a:t>
            </a:r>
            <a:r>
              <a:rPr lang="de-DE" sz="2400" b="1"/>
              <a:t>	</a:t>
            </a:r>
          </a:p>
        </p:txBody>
      </p:sp>
      <p:sp>
        <p:nvSpPr>
          <p:cNvPr id="15370" name="Line 21"/>
          <p:cNvSpPr>
            <a:spLocks noChangeShapeType="1"/>
          </p:cNvSpPr>
          <p:nvPr/>
        </p:nvSpPr>
        <p:spPr bwMode="auto">
          <a:xfrm flipV="1">
            <a:off x="2997200" y="3321050"/>
            <a:ext cx="0" cy="179546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5371" name="Oval 19"/>
          <p:cNvSpPr>
            <a:spLocks noChangeAspect="1" noChangeArrowheads="1"/>
          </p:cNvSpPr>
          <p:nvPr/>
        </p:nvSpPr>
        <p:spPr bwMode="auto">
          <a:xfrm>
            <a:off x="1673225" y="3833813"/>
            <a:ext cx="2686050" cy="2586037"/>
          </a:xfrm>
          <a:prstGeom prst="ellipse">
            <a:avLst/>
          </a:prstGeom>
          <a:gradFill rotWithShape="0">
            <a:gsLst>
              <a:gs pos="0">
                <a:srgbClr val="FFFFFF"/>
              </a:gs>
              <a:gs pos="100000">
                <a:srgbClr val="C0C0C0"/>
              </a:gs>
            </a:gsLst>
            <a:lin ang="18900000" scaled="1"/>
          </a:gradFill>
          <a:ln w="9525">
            <a:solidFill>
              <a:srgbClr val="000000"/>
            </a:solidFill>
            <a:round/>
            <a:headEnd/>
            <a:tailEnd/>
          </a:ln>
        </p:spPr>
        <p:txBody>
          <a:bodyPr/>
          <a:lstStyle/>
          <a:p>
            <a:endParaRPr lang="de-DE"/>
          </a:p>
        </p:txBody>
      </p:sp>
      <p:sp>
        <p:nvSpPr>
          <p:cNvPr id="15372" name="Line 20"/>
          <p:cNvSpPr>
            <a:spLocks noChangeShapeType="1"/>
          </p:cNvSpPr>
          <p:nvPr/>
        </p:nvSpPr>
        <p:spPr bwMode="auto">
          <a:xfrm>
            <a:off x="3879850" y="5599113"/>
            <a:ext cx="722313" cy="3571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5373" name="Line 22"/>
          <p:cNvSpPr>
            <a:spLocks noChangeShapeType="1"/>
          </p:cNvSpPr>
          <p:nvPr/>
        </p:nvSpPr>
        <p:spPr bwMode="auto">
          <a:xfrm flipV="1">
            <a:off x="4313238" y="4735513"/>
            <a:ext cx="401637" cy="90487"/>
          </a:xfrm>
          <a:prstGeom prst="line">
            <a:avLst/>
          </a:prstGeom>
          <a:noFill/>
          <a:ln w="19050">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de-DE"/>
          </a:p>
        </p:txBody>
      </p:sp>
      <p:sp>
        <p:nvSpPr>
          <p:cNvPr id="15374" name="Line 23"/>
          <p:cNvSpPr>
            <a:spLocks noChangeShapeType="1"/>
          </p:cNvSpPr>
          <p:nvPr/>
        </p:nvSpPr>
        <p:spPr bwMode="auto">
          <a:xfrm flipH="1" flipV="1">
            <a:off x="2795588" y="4419600"/>
            <a:ext cx="187325" cy="676275"/>
          </a:xfrm>
          <a:prstGeom prst="line">
            <a:avLst/>
          </a:prstGeom>
          <a:noFill/>
          <a:ln w="19050">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de-DE"/>
          </a:p>
        </p:txBody>
      </p:sp>
      <p:sp>
        <p:nvSpPr>
          <p:cNvPr id="15375" name="Text Box 24"/>
          <p:cNvSpPr txBox="1">
            <a:spLocks noChangeArrowheads="1"/>
          </p:cNvSpPr>
          <p:nvPr/>
        </p:nvSpPr>
        <p:spPr bwMode="auto">
          <a:xfrm>
            <a:off x="2682875" y="3492500"/>
            <a:ext cx="15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c</a:t>
            </a:r>
            <a:endParaRPr lang="de-DE"/>
          </a:p>
        </p:txBody>
      </p:sp>
      <p:sp>
        <p:nvSpPr>
          <p:cNvPr id="15376" name="Line 25"/>
          <p:cNvSpPr>
            <a:spLocks noChangeShapeType="1"/>
          </p:cNvSpPr>
          <p:nvPr/>
        </p:nvSpPr>
        <p:spPr bwMode="auto">
          <a:xfrm>
            <a:off x="2925763" y="3833813"/>
            <a:ext cx="1841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377" name="Oval 26"/>
          <p:cNvSpPr>
            <a:spLocks noChangeArrowheads="1"/>
          </p:cNvSpPr>
          <p:nvPr/>
        </p:nvSpPr>
        <p:spPr bwMode="auto">
          <a:xfrm rot="-1351501">
            <a:off x="3890963" y="4464050"/>
            <a:ext cx="84137" cy="127000"/>
          </a:xfrm>
          <a:prstGeom prst="ellipse">
            <a:avLst/>
          </a:prstGeom>
          <a:solidFill>
            <a:srgbClr val="FF0000"/>
          </a:solidFill>
          <a:ln w="9525">
            <a:solidFill>
              <a:srgbClr val="000000"/>
            </a:solidFill>
            <a:round/>
            <a:headEnd/>
            <a:tailEnd/>
          </a:ln>
        </p:spPr>
        <p:txBody>
          <a:bodyPr/>
          <a:lstStyle/>
          <a:p>
            <a:endParaRPr lang="de-DE"/>
          </a:p>
        </p:txBody>
      </p:sp>
      <p:sp>
        <p:nvSpPr>
          <p:cNvPr id="15378" name="Oval 27"/>
          <p:cNvSpPr>
            <a:spLocks noChangeArrowheads="1"/>
          </p:cNvSpPr>
          <p:nvPr/>
        </p:nvSpPr>
        <p:spPr bwMode="auto">
          <a:xfrm rot="-6528177">
            <a:off x="2751137" y="4368801"/>
            <a:ext cx="85725" cy="120650"/>
          </a:xfrm>
          <a:prstGeom prst="ellipse">
            <a:avLst/>
          </a:prstGeom>
          <a:solidFill>
            <a:srgbClr val="FF0000"/>
          </a:solidFill>
          <a:ln w="9525">
            <a:solidFill>
              <a:srgbClr val="000000"/>
            </a:solidFill>
            <a:round/>
            <a:headEnd/>
            <a:tailEnd/>
          </a:ln>
        </p:spPr>
        <p:txBody>
          <a:bodyPr/>
          <a:lstStyle/>
          <a:p>
            <a:endParaRPr lang="de-DE"/>
          </a:p>
        </p:txBody>
      </p:sp>
      <p:sp>
        <p:nvSpPr>
          <p:cNvPr id="15379" name="Oval 28"/>
          <p:cNvSpPr>
            <a:spLocks noChangeArrowheads="1"/>
          </p:cNvSpPr>
          <p:nvPr/>
        </p:nvSpPr>
        <p:spPr bwMode="auto">
          <a:xfrm rot="-653592">
            <a:off x="4033838" y="4979988"/>
            <a:ext cx="85725" cy="128587"/>
          </a:xfrm>
          <a:prstGeom prst="ellipse">
            <a:avLst/>
          </a:prstGeom>
          <a:solidFill>
            <a:srgbClr val="FF0000"/>
          </a:solidFill>
          <a:ln w="9525">
            <a:solidFill>
              <a:srgbClr val="000000"/>
            </a:solidFill>
            <a:round/>
            <a:headEnd/>
            <a:tailEnd/>
          </a:ln>
        </p:spPr>
        <p:txBody>
          <a:bodyPr/>
          <a:lstStyle/>
          <a:p>
            <a:endParaRPr lang="de-DE"/>
          </a:p>
        </p:txBody>
      </p:sp>
      <p:sp>
        <p:nvSpPr>
          <p:cNvPr id="15380" name="Oval 29"/>
          <p:cNvSpPr>
            <a:spLocks noChangeArrowheads="1"/>
          </p:cNvSpPr>
          <p:nvPr/>
        </p:nvSpPr>
        <p:spPr bwMode="auto">
          <a:xfrm rot="-5330148">
            <a:off x="2949575" y="5716588"/>
            <a:ext cx="85725" cy="127000"/>
          </a:xfrm>
          <a:prstGeom prst="ellipse">
            <a:avLst/>
          </a:prstGeom>
          <a:solidFill>
            <a:srgbClr val="FF0000"/>
          </a:solidFill>
          <a:ln w="9525">
            <a:solidFill>
              <a:srgbClr val="000000"/>
            </a:solidFill>
            <a:round/>
            <a:headEnd/>
            <a:tailEnd/>
          </a:ln>
        </p:spPr>
        <p:txBody>
          <a:bodyPr/>
          <a:lstStyle/>
          <a:p>
            <a:endParaRPr lang="de-DE"/>
          </a:p>
        </p:txBody>
      </p:sp>
      <p:sp>
        <p:nvSpPr>
          <p:cNvPr id="15381" name="Line 30"/>
          <p:cNvSpPr>
            <a:spLocks noChangeShapeType="1"/>
          </p:cNvSpPr>
          <p:nvPr/>
        </p:nvSpPr>
        <p:spPr bwMode="auto">
          <a:xfrm flipV="1">
            <a:off x="3003550" y="4470400"/>
            <a:ext cx="254000" cy="631825"/>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15382" name="Text Box 31"/>
          <p:cNvSpPr txBox="1">
            <a:spLocks noChangeArrowheads="1"/>
          </p:cNvSpPr>
          <p:nvPr/>
        </p:nvSpPr>
        <p:spPr bwMode="auto">
          <a:xfrm>
            <a:off x="3159125" y="4181475"/>
            <a:ext cx="2079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b="1">
                <a:solidFill>
                  <a:srgbClr val="006699"/>
                </a:solidFill>
              </a:rPr>
              <a:t>x</a:t>
            </a:r>
            <a:endParaRPr lang="de-DE" sz="2800">
              <a:solidFill>
                <a:srgbClr val="006699"/>
              </a:solidFill>
            </a:endParaRPr>
          </a:p>
        </p:txBody>
      </p:sp>
      <p:sp>
        <p:nvSpPr>
          <p:cNvPr id="15383" name="Freeform 32"/>
          <p:cNvSpPr>
            <a:spLocks/>
          </p:cNvSpPr>
          <p:nvPr/>
        </p:nvSpPr>
        <p:spPr bwMode="auto">
          <a:xfrm>
            <a:off x="1708150" y="4481513"/>
            <a:ext cx="2468563" cy="819150"/>
          </a:xfrm>
          <a:custGeom>
            <a:avLst/>
            <a:gdLst>
              <a:gd name="T0" fmla="*/ 0 w 2082"/>
              <a:gd name="T1" fmla="*/ 558115338 h 690"/>
              <a:gd name="T2" fmla="*/ 700093683 w 2082"/>
              <a:gd name="T3" fmla="*/ 862541198 h 690"/>
              <a:gd name="T4" fmla="*/ 1560450622 w 2082"/>
              <a:gd name="T5" fmla="*/ 896367332 h 690"/>
              <a:gd name="T6" fmla="*/ 2147483647 w 2082"/>
              <a:gd name="T7" fmla="*/ 642677854 h 690"/>
              <a:gd name="T8" fmla="*/ 2147483647 w 2082"/>
              <a:gd name="T9" fmla="*/ 295970736 h 690"/>
              <a:gd name="T10" fmla="*/ 2147483647 w 2082"/>
              <a:gd name="T11" fmla="*/ 0 h 690"/>
              <a:gd name="T12" fmla="*/ 0 60000 65536"/>
              <a:gd name="T13" fmla="*/ 0 60000 65536"/>
              <a:gd name="T14" fmla="*/ 0 60000 65536"/>
              <a:gd name="T15" fmla="*/ 0 60000 65536"/>
              <a:gd name="T16" fmla="*/ 0 60000 65536"/>
              <a:gd name="T17" fmla="*/ 0 60000 65536"/>
              <a:gd name="T18" fmla="*/ 0 w 2082"/>
              <a:gd name="T19" fmla="*/ 0 h 690"/>
              <a:gd name="T20" fmla="*/ 2082 w 2082"/>
              <a:gd name="T21" fmla="*/ 690 h 690"/>
            </a:gdLst>
            <a:ahLst/>
            <a:cxnLst>
              <a:cxn ang="T12">
                <a:pos x="T0" y="T1"/>
              </a:cxn>
              <a:cxn ang="T13">
                <a:pos x="T2" y="T3"/>
              </a:cxn>
              <a:cxn ang="T14">
                <a:pos x="T4" y="T5"/>
              </a:cxn>
              <a:cxn ang="T15">
                <a:pos x="T6" y="T7"/>
              </a:cxn>
              <a:cxn ang="T16">
                <a:pos x="T8" y="T9"/>
              </a:cxn>
              <a:cxn ang="T17">
                <a:pos x="T10" y="T11"/>
              </a:cxn>
            </a:cxnLst>
            <a:rect l="T18" t="T19" r="T20" b="T21"/>
            <a:pathLst>
              <a:path w="2082" h="690">
                <a:moveTo>
                  <a:pt x="0" y="396"/>
                </a:moveTo>
                <a:cubicBezTo>
                  <a:pt x="78" y="486"/>
                  <a:pt x="228" y="570"/>
                  <a:pt x="498" y="612"/>
                </a:cubicBezTo>
                <a:cubicBezTo>
                  <a:pt x="667" y="641"/>
                  <a:pt x="822" y="690"/>
                  <a:pt x="1110" y="636"/>
                </a:cubicBezTo>
                <a:cubicBezTo>
                  <a:pt x="1398" y="582"/>
                  <a:pt x="1470" y="564"/>
                  <a:pt x="1632" y="456"/>
                </a:cubicBezTo>
                <a:cubicBezTo>
                  <a:pt x="1794" y="348"/>
                  <a:pt x="1881" y="286"/>
                  <a:pt x="1956" y="210"/>
                </a:cubicBezTo>
                <a:cubicBezTo>
                  <a:pt x="2031" y="134"/>
                  <a:pt x="2056" y="44"/>
                  <a:pt x="2082" y="0"/>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384" name="Freeform 33"/>
          <p:cNvSpPr>
            <a:spLocks/>
          </p:cNvSpPr>
          <p:nvPr/>
        </p:nvSpPr>
        <p:spPr bwMode="auto">
          <a:xfrm>
            <a:off x="2952750" y="3849688"/>
            <a:ext cx="796925" cy="2427287"/>
          </a:xfrm>
          <a:custGeom>
            <a:avLst/>
            <a:gdLst>
              <a:gd name="T0" fmla="*/ 0 w 672"/>
              <a:gd name="T1" fmla="*/ 0 h 2046"/>
              <a:gd name="T2" fmla="*/ 405031203 w 672"/>
              <a:gd name="T3" fmla="*/ 557348294 h 2046"/>
              <a:gd name="T4" fmla="*/ 801624728 w 672"/>
              <a:gd name="T5" fmla="*/ 1444037892 h 2046"/>
              <a:gd name="T6" fmla="*/ 936635870 w 672"/>
              <a:gd name="T7" fmla="*/ 2147483647 h 2046"/>
              <a:gd name="T8" fmla="*/ 810063592 w 672"/>
              <a:gd name="T9" fmla="*/ 2147483647 h 2046"/>
              <a:gd name="T10" fmla="*/ 0 60000 65536"/>
              <a:gd name="T11" fmla="*/ 0 60000 65536"/>
              <a:gd name="T12" fmla="*/ 0 60000 65536"/>
              <a:gd name="T13" fmla="*/ 0 60000 65536"/>
              <a:gd name="T14" fmla="*/ 0 60000 65536"/>
              <a:gd name="T15" fmla="*/ 0 w 672"/>
              <a:gd name="T16" fmla="*/ 0 h 2046"/>
              <a:gd name="T17" fmla="*/ 672 w 672"/>
              <a:gd name="T18" fmla="*/ 2046 h 2046"/>
            </a:gdLst>
            <a:ahLst/>
            <a:cxnLst>
              <a:cxn ang="T10">
                <a:pos x="T0" y="T1"/>
              </a:cxn>
              <a:cxn ang="T11">
                <a:pos x="T2" y="T3"/>
              </a:cxn>
              <a:cxn ang="T12">
                <a:pos x="T4" y="T5"/>
              </a:cxn>
              <a:cxn ang="T13">
                <a:pos x="T6" y="T7"/>
              </a:cxn>
              <a:cxn ang="T14">
                <a:pos x="T8" y="T9"/>
              </a:cxn>
            </a:cxnLst>
            <a:rect l="T15" t="T16" r="T17" b="T18"/>
            <a:pathLst>
              <a:path w="672" h="2046">
                <a:moveTo>
                  <a:pt x="0" y="0"/>
                </a:moveTo>
                <a:cubicBezTo>
                  <a:pt x="72" y="84"/>
                  <a:pt x="180" y="162"/>
                  <a:pt x="288" y="396"/>
                </a:cubicBezTo>
                <a:cubicBezTo>
                  <a:pt x="396" y="630"/>
                  <a:pt x="522" y="822"/>
                  <a:pt x="570" y="1026"/>
                </a:cubicBezTo>
                <a:cubicBezTo>
                  <a:pt x="618" y="1230"/>
                  <a:pt x="660" y="1392"/>
                  <a:pt x="666" y="1584"/>
                </a:cubicBezTo>
                <a:cubicBezTo>
                  <a:pt x="672" y="1776"/>
                  <a:pt x="612" y="1914"/>
                  <a:pt x="576" y="2046"/>
                </a:cubicBezTo>
              </a:path>
            </a:pathLst>
          </a:custGeom>
          <a:noFill/>
          <a:ln w="28575">
            <a:solidFill>
              <a:srgbClr val="00000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385" name="Text Box 35"/>
          <p:cNvSpPr txBox="1">
            <a:spLocks noChangeArrowheads="1"/>
          </p:cNvSpPr>
          <p:nvPr/>
        </p:nvSpPr>
        <p:spPr bwMode="auto">
          <a:xfrm>
            <a:off x="2955925" y="4441825"/>
            <a:ext cx="249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60000"/>
              </a:lnSpc>
            </a:pPr>
            <a:r>
              <a:rPr lang="de-DE" sz="2400">
                <a:solidFill>
                  <a:srgbClr val="006699"/>
                </a:solidFill>
                <a:latin typeface="Symbol" pitchFamily="18" charset="2"/>
              </a:rPr>
              <a:t>a</a:t>
            </a:r>
            <a:endParaRPr lang="de-DE" sz="4000">
              <a:solidFill>
                <a:srgbClr val="006699"/>
              </a:solidFill>
            </a:endParaRPr>
          </a:p>
        </p:txBody>
      </p:sp>
      <p:sp>
        <p:nvSpPr>
          <p:cNvPr id="15386" name="Text Box 36"/>
          <p:cNvSpPr txBox="1">
            <a:spLocks noChangeArrowheads="1"/>
          </p:cNvSpPr>
          <p:nvPr/>
        </p:nvSpPr>
        <p:spPr bwMode="auto">
          <a:xfrm>
            <a:off x="4573588" y="4730750"/>
            <a:ext cx="3635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200"/>
              <a:t>x</a:t>
            </a:r>
            <a:r>
              <a:rPr lang="de-DE" sz="1200" baseline="-25000"/>
              <a:t>2</a:t>
            </a:r>
            <a:endParaRPr lang="de-DE"/>
          </a:p>
        </p:txBody>
      </p:sp>
      <p:sp>
        <p:nvSpPr>
          <p:cNvPr id="15387" name="Text Box 37"/>
          <p:cNvSpPr txBox="1">
            <a:spLocks noChangeArrowheads="1"/>
          </p:cNvSpPr>
          <p:nvPr/>
        </p:nvSpPr>
        <p:spPr bwMode="auto">
          <a:xfrm>
            <a:off x="4262438" y="5843588"/>
            <a:ext cx="212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200"/>
              <a:t>x</a:t>
            </a:r>
            <a:r>
              <a:rPr lang="de-DE" sz="1200" baseline="-25000"/>
              <a:t>1</a:t>
            </a:r>
            <a:endParaRPr lang="de-DE"/>
          </a:p>
        </p:txBody>
      </p:sp>
      <p:sp>
        <p:nvSpPr>
          <p:cNvPr id="15388" name="Text Box 38"/>
          <p:cNvSpPr txBox="1">
            <a:spLocks noChangeArrowheads="1"/>
          </p:cNvSpPr>
          <p:nvPr/>
        </p:nvSpPr>
        <p:spPr bwMode="auto">
          <a:xfrm>
            <a:off x="3109913" y="3392488"/>
            <a:ext cx="36036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200"/>
              <a:t>x</a:t>
            </a:r>
            <a:r>
              <a:rPr lang="de-DE" sz="1200" baseline="-25000"/>
              <a:t>3</a:t>
            </a:r>
            <a:endParaRPr lang="de-DE"/>
          </a:p>
        </p:txBody>
      </p:sp>
      <p:sp>
        <p:nvSpPr>
          <p:cNvPr id="15389" name="Text Box 39"/>
          <p:cNvSpPr txBox="1">
            <a:spLocks noChangeArrowheads="1"/>
          </p:cNvSpPr>
          <p:nvPr/>
        </p:nvSpPr>
        <p:spPr bwMode="auto">
          <a:xfrm>
            <a:off x="2455863" y="4191000"/>
            <a:ext cx="2317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b="1"/>
              <a:t>x</a:t>
            </a:r>
            <a:r>
              <a:rPr lang="de-DE" sz="1800" i="1" baseline="30000"/>
              <a:t>r</a:t>
            </a:r>
            <a:endParaRPr lang="de-DE" sz="2400"/>
          </a:p>
        </p:txBody>
      </p:sp>
      <p:sp>
        <p:nvSpPr>
          <p:cNvPr id="15390" name="Text Box 40"/>
          <p:cNvSpPr txBox="1">
            <a:spLocks noChangeArrowheads="1"/>
          </p:cNvSpPr>
          <p:nvPr/>
        </p:nvSpPr>
        <p:spPr bwMode="auto">
          <a:xfrm>
            <a:off x="2611438" y="5502275"/>
            <a:ext cx="2301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b="1"/>
              <a:t>x</a:t>
            </a:r>
            <a:r>
              <a:rPr lang="de-DE" sz="1800" i="1" baseline="30000"/>
              <a:t>k</a:t>
            </a:r>
            <a:endParaRPr lang="de-DE" sz="2400"/>
          </a:p>
        </p:txBody>
      </p:sp>
      <p:sp>
        <p:nvSpPr>
          <p:cNvPr id="15391" name="Text Box 41"/>
          <p:cNvSpPr txBox="1">
            <a:spLocks noChangeArrowheads="1"/>
          </p:cNvSpPr>
          <p:nvPr/>
        </p:nvSpPr>
        <p:spPr bwMode="auto">
          <a:xfrm>
            <a:off x="3962400" y="5016500"/>
            <a:ext cx="3619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b="1"/>
              <a:t>x</a:t>
            </a:r>
            <a:r>
              <a:rPr lang="de-DE" sz="1800" i="1" baseline="30000"/>
              <a:t>q</a:t>
            </a:r>
            <a:endParaRPr lang="de-DE" sz="2400"/>
          </a:p>
        </p:txBody>
      </p:sp>
      <p:sp>
        <p:nvSpPr>
          <p:cNvPr id="15392" name="Text Box 42"/>
          <p:cNvSpPr txBox="1">
            <a:spLocks noChangeArrowheads="1"/>
          </p:cNvSpPr>
          <p:nvPr/>
        </p:nvSpPr>
        <p:spPr bwMode="auto">
          <a:xfrm>
            <a:off x="3636963" y="4221163"/>
            <a:ext cx="36195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b="1"/>
              <a:t>x</a:t>
            </a:r>
            <a:r>
              <a:rPr lang="de-DE" sz="1800" i="1" baseline="30000"/>
              <a:t>p</a:t>
            </a:r>
            <a:endParaRPr lang="de-DE" sz="2400"/>
          </a:p>
        </p:txBody>
      </p:sp>
      <p:sp>
        <p:nvSpPr>
          <p:cNvPr id="15393" name="Oval 44"/>
          <p:cNvSpPr>
            <a:spLocks noChangeArrowheads="1"/>
          </p:cNvSpPr>
          <p:nvPr/>
        </p:nvSpPr>
        <p:spPr bwMode="auto">
          <a:xfrm rot="-5330148">
            <a:off x="3227387" y="4387851"/>
            <a:ext cx="85725" cy="127000"/>
          </a:xfrm>
          <a:prstGeom prst="ellipse">
            <a:avLst/>
          </a:prstGeom>
          <a:solidFill>
            <a:srgbClr val="66CCFF"/>
          </a:solidFill>
          <a:ln w="9525">
            <a:solidFill>
              <a:srgbClr val="000000"/>
            </a:solidFill>
            <a:round/>
            <a:headEnd/>
            <a:tailEnd/>
          </a:ln>
        </p:spPr>
        <p:txBody>
          <a:bodyPr/>
          <a:lstStyle/>
          <a:p>
            <a:endParaRPr lang="de-DE"/>
          </a:p>
        </p:txBody>
      </p:sp>
      <p:sp>
        <p:nvSpPr>
          <p:cNvPr id="114733" name="Text Box 45"/>
          <p:cNvSpPr txBox="1">
            <a:spLocks noChangeArrowheads="1"/>
          </p:cNvSpPr>
          <p:nvPr/>
        </p:nvSpPr>
        <p:spPr bwMode="auto">
          <a:xfrm>
            <a:off x="5334000" y="3819525"/>
            <a:ext cx="32924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Entscheidung</a:t>
            </a:r>
            <a:r>
              <a:rPr lang="de-DE"/>
              <a:t> durch </a:t>
            </a:r>
          </a:p>
          <a:p>
            <a:r>
              <a:rPr lang="de-DE"/>
              <a:t>cos (</a:t>
            </a:r>
            <a:r>
              <a:rPr lang="de-DE">
                <a:latin typeface="Symbol" pitchFamily="18" charset="2"/>
              </a:rPr>
              <a:t>a</a:t>
            </a:r>
            <a:r>
              <a:rPr lang="de-DE"/>
              <a:t>)</a:t>
            </a:r>
            <a:r>
              <a:rPr lang="de-DE" b="1"/>
              <a:t> </a:t>
            </a:r>
            <a:r>
              <a:rPr lang="de-DE"/>
              <a:t>=  </a:t>
            </a:r>
            <a:r>
              <a:rPr lang="de-DE" b="1"/>
              <a:t>            </a:t>
            </a:r>
            <a:r>
              <a:rPr lang="de-DE"/>
              <a:t>=</a:t>
            </a:r>
            <a:r>
              <a:rPr lang="de-DE" b="1"/>
              <a:t> </a:t>
            </a:r>
            <a:r>
              <a:rPr lang="de-DE">
                <a:latin typeface="Times New Roman" pitchFamily="18" charset="0"/>
              </a:rPr>
              <a:t>c</a:t>
            </a:r>
            <a:r>
              <a:rPr lang="de-DE" baseline="30000">
                <a:latin typeface="Times New Roman" pitchFamily="18" charset="0"/>
              </a:rPr>
              <a:t>–2</a:t>
            </a:r>
            <a:r>
              <a:rPr lang="de-DE" b="1">
                <a:latin typeface="Times New Roman" pitchFamily="18" charset="0"/>
              </a:rPr>
              <a:t> x</a:t>
            </a:r>
            <a:r>
              <a:rPr lang="de-DE" baseline="30000">
                <a:latin typeface="Times New Roman" pitchFamily="18" charset="0"/>
              </a:rPr>
              <a:t>T</a:t>
            </a:r>
            <a:r>
              <a:rPr lang="de-DE" b="1">
                <a:latin typeface="Times New Roman" pitchFamily="18" charset="0"/>
              </a:rPr>
              <a:t>x</a:t>
            </a:r>
            <a:r>
              <a:rPr lang="de-DE" baseline="30000">
                <a:latin typeface="Times New Roman" pitchFamily="18" charset="0"/>
              </a:rPr>
              <a:t>r</a:t>
            </a:r>
            <a:r>
              <a:rPr lang="de-DE"/>
              <a:t> </a:t>
            </a:r>
          </a:p>
          <a:p>
            <a:endParaRPr lang="de-DE"/>
          </a:p>
          <a:p>
            <a:r>
              <a:rPr lang="de-DE"/>
              <a:t>cos(</a:t>
            </a:r>
            <a:r>
              <a:rPr lang="de-DE">
                <a:latin typeface="Symbol" pitchFamily="18" charset="2"/>
              </a:rPr>
              <a:t>a</a:t>
            </a:r>
            <a:r>
              <a:rPr lang="de-DE"/>
              <a:t>) monoton fallend </a:t>
            </a:r>
            <a:r>
              <a:rPr lang="de-DE">
                <a:sym typeface="Symbol" pitchFamily="18" charset="2"/>
              </a:rPr>
              <a:t> </a:t>
            </a:r>
            <a:r>
              <a:rPr lang="de-DE"/>
              <a:t>Winkel als Distanzmaß</a:t>
            </a:r>
          </a:p>
          <a:p>
            <a:r>
              <a:rPr lang="de-DE"/>
              <a:t>min </a:t>
            </a:r>
            <a:r>
              <a:rPr lang="de-DE">
                <a:latin typeface="Symbol" pitchFamily="18" charset="2"/>
              </a:rPr>
              <a:t>a </a:t>
            </a:r>
            <a:r>
              <a:rPr lang="de-DE">
                <a:latin typeface="Symbol" pitchFamily="18" charset="2"/>
                <a:sym typeface="Symbol" pitchFamily="18" charset="2"/>
              </a:rPr>
              <a:t></a:t>
            </a:r>
            <a:r>
              <a:rPr lang="de-DE">
                <a:latin typeface="Symbol" pitchFamily="18" charset="2"/>
              </a:rPr>
              <a:t> </a:t>
            </a:r>
            <a:r>
              <a:rPr lang="de-DE"/>
              <a:t>max Korrelation</a:t>
            </a:r>
          </a:p>
        </p:txBody>
      </p:sp>
      <p:graphicFrame>
        <p:nvGraphicFramePr>
          <p:cNvPr id="15362" name="Object 46"/>
          <p:cNvGraphicFramePr>
            <a:graphicFrameLocks noChangeAspect="1"/>
          </p:cNvGraphicFramePr>
          <p:nvPr/>
        </p:nvGraphicFramePr>
        <p:xfrm>
          <a:off x="6480175" y="4119563"/>
          <a:ext cx="862013" cy="754062"/>
        </p:xfrm>
        <a:graphic>
          <a:graphicData uri="http://schemas.openxmlformats.org/presentationml/2006/ole">
            <mc:AlternateContent xmlns:mc="http://schemas.openxmlformats.org/markup-compatibility/2006">
              <mc:Choice xmlns:v="urn:schemas-microsoft-com:vml" Requires="v">
                <p:oleObj spid="_x0000_s34842" name="Formel" r:id="rId3" imgW="431613" imgH="380835" progId="Equation.3">
                  <p:embed/>
                </p:oleObj>
              </mc:Choice>
              <mc:Fallback>
                <p:oleObj name="Formel" r:id="rId3" imgW="431613" imgH="3808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4119563"/>
                        <a:ext cx="862013"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5" name="Line 49"/>
          <p:cNvSpPr>
            <a:spLocks noChangeShapeType="1"/>
          </p:cNvSpPr>
          <p:nvPr/>
        </p:nvSpPr>
        <p:spPr bwMode="auto">
          <a:xfrm>
            <a:off x="2997200" y="5105400"/>
            <a:ext cx="869950" cy="4953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15396" name="Line 51"/>
          <p:cNvSpPr>
            <a:spLocks noChangeShapeType="1"/>
          </p:cNvSpPr>
          <p:nvPr/>
        </p:nvSpPr>
        <p:spPr bwMode="auto">
          <a:xfrm flipV="1">
            <a:off x="2997200" y="4826000"/>
            <a:ext cx="1327150" cy="2794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15397" name="Line 52"/>
          <p:cNvSpPr>
            <a:spLocks noChangeShapeType="1"/>
          </p:cNvSpPr>
          <p:nvPr/>
        </p:nvSpPr>
        <p:spPr bwMode="auto">
          <a:xfrm flipV="1">
            <a:off x="2997200" y="3835400"/>
            <a:ext cx="0" cy="127635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15398" name="Freeform 34"/>
          <p:cNvSpPr>
            <a:spLocks/>
          </p:cNvSpPr>
          <p:nvPr/>
        </p:nvSpPr>
        <p:spPr bwMode="auto">
          <a:xfrm>
            <a:off x="2917825" y="4719638"/>
            <a:ext cx="212725" cy="92075"/>
          </a:xfrm>
          <a:custGeom>
            <a:avLst/>
            <a:gdLst>
              <a:gd name="T0" fmla="*/ 0 w 180"/>
              <a:gd name="T1" fmla="*/ 108689810 h 78"/>
              <a:gd name="T2" fmla="*/ 125699197 w 180"/>
              <a:gd name="T3" fmla="*/ 8361117 h 78"/>
              <a:gd name="T4" fmla="*/ 251399575 w 180"/>
              <a:gd name="T5" fmla="*/ 58525463 h 78"/>
              <a:gd name="T6" fmla="*/ 0 60000 65536"/>
              <a:gd name="T7" fmla="*/ 0 60000 65536"/>
              <a:gd name="T8" fmla="*/ 0 60000 65536"/>
              <a:gd name="T9" fmla="*/ 0 w 180"/>
              <a:gd name="T10" fmla="*/ 0 h 78"/>
              <a:gd name="T11" fmla="*/ 180 w 180"/>
              <a:gd name="T12" fmla="*/ 78 h 78"/>
            </a:gdLst>
            <a:ahLst/>
            <a:cxnLst>
              <a:cxn ang="T6">
                <a:pos x="T0" y="T1"/>
              </a:cxn>
              <a:cxn ang="T7">
                <a:pos x="T2" y="T3"/>
              </a:cxn>
              <a:cxn ang="T8">
                <a:pos x="T4" y="T5"/>
              </a:cxn>
            </a:cxnLst>
            <a:rect l="T9" t="T10" r="T11" b="T12"/>
            <a:pathLst>
              <a:path w="180" h="78">
                <a:moveTo>
                  <a:pt x="0" y="78"/>
                </a:moveTo>
                <a:cubicBezTo>
                  <a:pt x="15" y="66"/>
                  <a:pt x="60" y="12"/>
                  <a:pt x="90" y="6"/>
                </a:cubicBezTo>
                <a:cubicBezTo>
                  <a:pt x="120" y="0"/>
                  <a:pt x="161" y="34"/>
                  <a:pt x="180" y="42"/>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Tree>
    <p:extLst>
      <p:ext uri="{BB962C8B-B14F-4D97-AF65-F5344CB8AC3E}">
        <p14:creationId xmlns:p14="http://schemas.microsoft.com/office/powerpoint/2010/main" val="1183506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7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6" grpId="0"/>
      <p:bldP spid="11473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p:txBody>
          <a:bodyPr/>
          <a:lstStyle/>
          <a:p>
            <a:r>
              <a:rPr lang="de-DE" smtClean="0"/>
              <a:t>Fehler-Backpropagation</a:t>
            </a:r>
          </a:p>
        </p:txBody>
      </p:sp>
      <p:graphicFrame>
        <p:nvGraphicFramePr>
          <p:cNvPr id="21506" name="Object 3"/>
          <p:cNvGraphicFramePr>
            <a:graphicFrameLocks noChangeAspect="1"/>
          </p:cNvGraphicFramePr>
          <p:nvPr/>
        </p:nvGraphicFramePr>
        <p:xfrm>
          <a:off x="1095375" y="1646238"/>
          <a:ext cx="4862513" cy="2325687"/>
        </p:xfrm>
        <a:graphic>
          <a:graphicData uri="http://schemas.openxmlformats.org/presentationml/2006/ole">
            <mc:AlternateContent xmlns:mc="http://schemas.openxmlformats.org/markup-compatibility/2006">
              <mc:Choice xmlns:v="urn:schemas-microsoft-com:vml" Requires="v">
                <p:oleObj spid="_x0000_s21616" r:id="rId4" imgW="3069336" imgH="1464564" progId="Word.Picture.8">
                  <p:embed/>
                </p:oleObj>
              </mc:Choice>
              <mc:Fallback>
                <p:oleObj r:id="rId4" imgW="3069336" imgH="1464564"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75" y="1646238"/>
                        <a:ext cx="4862513" cy="232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868" name="Text Box 4"/>
          <p:cNvSpPr txBox="1">
            <a:spLocks noChangeArrowheads="1"/>
          </p:cNvSpPr>
          <p:nvPr/>
        </p:nvSpPr>
        <p:spPr bwMode="auto">
          <a:xfrm>
            <a:off x="863600" y="3949699"/>
            <a:ext cx="7912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dirty="0"/>
              <a:t>Beeinflussung voriger Schichten </a:t>
            </a:r>
            <a:r>
              <a:rPr lang="de-DE" sz="2400" dirty="0" err="1"/>
              <a:t>z</a:t>
            </a:r>
            <a:r>
              <a:rPr lang="de-DE" sz="2400" baseline="-25000" dirty="0" err="1"/>
              <a:t>i</a:t>
            </a:r>
            <a:r>
              <a:rPr lang="de-DE" sz="2400" baseline="30000" dirty="0"/>
              <a:t>(1)</a:t>
            </a:r>
            <a:r>
              <a:rPr lang="de-DE" sz="2400" dirty="0">
                <a:sym typeface="Symbol" pitchFamily="18" charset="2"/>
              </a:rPr>
              <a:t>R</a:t>
            </a:r>
          </a:p>
          <a:p>
            <a:r>
              <a:rPr lang="de-DE" sz="2400" dirty="0">
                <a:solidFill>
                  <a:srgbClr val="0066CC"/>
                </a:solidFill>
              </a:rPr>
              <a:t>Delta-Regel für Schicht </a:t>
            </a:r>
            <a:r>
              <a:rPr lang="de-DE" sz="2400" dirty="0" smtClean="0">
                <a:solidFill>
                  <a:srgbClr val="0066CC"/>
                </a:solidFill>
              </a:rPr>
              <a:t>1,            </a:t>
            </a:r>
            <a:r>
              <a:rPr lang="de-DE" sz="2400" i="1" dirty="0" err="1" smtClean="0">
                <a:solidFill>
                  <a:schemeClr val="bg1">
                    <a:lumMod val="50000"/>
                  </a:schemeClr>
                </a:solidFill>
              </a:rPr>
              <a:t>unabh</a:t>
            </a:r>
            <a:r>
              <a:rPr lang="de-DE" sz="2400" i="1" dirty="0" smtClean="0">
                <a:solidFill>
                  <a:schemeClr val="bg1">
                    <a:lumMod val="50000"/>
                  </a:schemeClr>
                </a:solidFill>
              </a:rPr>
              <a:t>. von R</a:t>
            </a:r>
            <a:endParaRPr lang="de-DE" sz="2400" i="1" dirty="0">
              <a:solidFill>
                <a:schemeClr val="bg1">
                  <a:lumMod val="50000"/>
                </a:schemeClr>
              </a:solidFill>
            </a:endParaRPr>
          </a:p>
        </p:txBody>
      </p:sp>
      <p:graphicFrame>
        <p:nvGraphicFramePr>
          <p:cNvPr id="164869" name="Object 5"/>
          <p:cNvGraphicFramePr>
            <a:graphicFrameLocks noChangeAspect="1"/>
          </p:cNvGraphicFramePr>
          <p:nvPr/>
        </p:nvGraphicFramePr>
        <p:xfrm>
          <a:off x="1230313" y="4973638"/>
          <a:ext cx="6410325" cy="1368425"/>
        </p:xfrm>
        <a:graphic>
          <a:graphicData uri="http://schemas.openxmlformats.org/presentationml/2006/ole">
            <mc:AlternateContent xmlns:mc="http://schemas.openxmlformats.org/markup-compatibility/2006">
              <mc:Choice xmlns:v="urn:schemas-microsoft-com:vml" Requires="v">
                <p:oleObj spid="_x0000_s21617" r:id="rId6" imgW="2540000" imgH="546100" progId="Equation.3">
                  <p:embed/>
                </p:oleObj>
              </mc:Choice>
              <mc:Fallback>
                <p:oleObj r:id="rId6" imgW="2540000" imgH="546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0313" y="4973638"/>
                        <a:ext cx="6410325"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86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r>
              <a:rPr lang="de-DE" smtClean="0"/>
              <a:t>Online vs Offline-Lernen</a:t>
            </a:r>
          </a:p>
        </p:txBody>
      </p:sp>
      <p:sp>
        <p:nvSpPr>
          <p:cNvPr id="61445" name="Rectangle 3"/>
          <p:cNvSpPr>
            <a:spLocks noGrp="1" noChangeArrowheads="1"/>
          </p:cNvSpPr>
          <p:nvPr>
            <p:ph type="body" idx="1"/>
          </p:nvPr>
        </p:nvSpPr>
        <p:spPr>
          <a:xfrm>
            <a:off x="622300" y="1193800"/>
            <a:ext cx="8077200" cy="304800"/>
          </a:xfrm>
        </p:spPr>
        <p:txBody>
          <a:bodyPr/>
          <a:lstStyle/>
          <a:p>
            <a:pPr>
              <a:lnSpc>
                <a:spcPct val="90000"/>
              </a:lnSpc>
              <a:buFontTx/>
              <a:buNone/>
            </a:pPr>
            <a:r>
              <a:rPr lang="de-DE" sz="2800" smtClean="0">
                <a:cs typeface="Times New Roman" pitchFamily="18" charset="0"/>
              </a:rPr>
              <a:t>Beispiel</a:t>
            </a:r>
            <a:r>
              <a:rPr lang="de-DE" sz="2800" b="0" smtClean="0">
                <a:cs typeface="Times New Roman" pitchFamily="18" charset="0"/>
              </a:rPr>
              <a:t> Buchstabenerkennung </a:t>
            </a:r>
            <a:r>
              <a:rPr lang="de-DE" sz="2000" b="0" smtClean="0">
                <a:cs typeface="Times New Roman" pitchFamily="18" charset="0"/>
              </a:rPr>
              <a:t>Überwachtes Lernen</a:t>
            </a:r>
            <a:r>
              <a:rPr lang="de-DE" sz="2800" b="0" smtClean="0">
                <a:cs typeface="Times New Roman" pitchFamily="18" charset="0"/>
              </a:rPr>
              <a:t> 		</a:t>
            </a:r>
            <a:r>
              <a:rPr lang="de-DE" sz="1600" b="0" smtClean="0">
                <a:cs typeface="Times New Roman" pitchFamily="18" charset="0"/>
              </a:rPr>
              <a:t>			 </a:t>
            </a:r>
            <a:r>
              <a:rPr lang="de-DE" sz="1600" smtClean="0"/>
              <a:t> </a:t>
            </a:r>
          </a:p>
        </p:txBody>
      </p:sp>
      <p:sp>
        <p:nvSpPr>
          <p:cNvPr id="167941" name="Text Box 5"/>
          <p:cNvSpPr txBox="1">
            <a:spLocks noChangeArrowheads="1"/>
          </p:cNvSpPr>
          <p:nvPr/>
        </p:nvSpPr>
        <p:spPr bwMode="auto">
          <a:xfrm>
            <a:off x="663575" y="2292350"/>
            <a:ext cx="40767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latin typeface="TIMES" charset="0"/>
                <a:cs typeface="Times New Roman" pitchFamily="18" charset="0"/>
              </a:rPr>
              <a:t>Eingabe</a:t>
            </a:r>
            <a:r>
              <a:rPr lang="de-DE" sz="1800">
                <a:latin typeface="TIMES" charset="0"/>
                <a:cs typeface="Times New Roman" pitchFamily="18" charset="0"/>
              </a:rPr>
              <a:t>	</a:t>
            </a:r>
            <a:r>
              <a:rPr lang="de-DE" sz="1800" i="1">
                <a:latin typeface="Algerian" pitchFamily="82" charset="0"/>
                <a:cs typeface="Times New Roman" pitchFamily="18" charset="0"/>
              </a:rPr>
              <a:t>	    </a:t>
            </a:r>
            <a:r>
              <a:rPr lang="de-DE" sz="1800" i="1">
                <a:latin typeface="Times New Roman" pitchFamily="18" charset="0"/>
                <a:cs typeface="Times New Roman" pitchFamily="18" charset="0"/>
              </a:rPr>
              <a:t>Gewichte</a:t>
            </a:r>
            <a:endParaRPr lang="de-DE" sz="2400">
              <a:latin typeface="Times New Roman" pitchFamily="18" charset="0"/>
              <a:cs typeface="Times New Roman" pitchFamily="18" charset="0"/>
            </a:endParaRPr>
          </a:p>
          <a:p>
            <a:pPr>
              <a:lnSpc>
                <a:spcPct val="150000"/>
              </a:lnSpc>
            </a:pPr>
            <a:r>
              <a:rPr lang="en-US" sz="1800" b="1">
                <a:latin typeface="Times New Roman" pitchFamily="18" charset="0"/>
                <a:cs typeface="Times New Roman" pitchFamily="18" charset="0"/>
              </a:rPr>
              <a:t>On-line learning (Training) 		</a:t>
            </a:r>
            <a:r>
              <a:rPr lang="it-IT" i="1">
                <a:latin typeface="Algerian" pitchFamily="82" charset="0"/>
                <a:cs typeface="Times New Roman" pitchFamily="18" charset="0"/>
              </a:rPr>
              <a:t>..., </a:t>
            </a:r>
            <a:r>
              <a:rPr lang="it-IT" b="1">
                <a:latin typeface="Algerian" pitchFamily="82" charset="0"/>
                <a:cs typeface="Times New Roman" pitchFamily="18" charset="0"/>
              </a:rPr>
              <a:t>H</a:t>
            </a:r>
            <a:r>
              <a:rPr lang="it-IT" i="1">
                <a:latin typeface="Algerian" pitchFamily="82" charset="0"/>
                <a:cs typeface="Times New Roman" pitchFamily="18" charset="0"/>
              </a:rPr>
              <a:t>, ...</a:t>
            </a:r>
            <a:r>
              <a:rPr lang="it-IT">
                <a:latin typeface="Times New Roman" pitchFamily="18" charset="0"/>
                <a:cs typeface="Times New Roman" pitchFamily="18" charset="0"/>
              </a:rPr>
              <a:t>	</a:t>
            </a:r>
            <a:endParaRPr lang="it-IT" sz="1800">
              <a:latin typeface="Times New Roman" pitchFamily="18" charset="0"/>
              <a:cs typeface="Times New Roman" pitchFamily="18" charset="0"/>
            </a:endParaRPr>
          </a:p>
          <a:p>
            <a:pPr>
              <a:lnSpc>
                <a:spcPct val="120000"/>
              </a:lnSpc>
            </a:pPr>
            <a:r>
              <a:rPr lang="it-IT" sz="1800">
                <a:latin typeface="Times New Roman" pitchFamily="18" charset="0"/>
                <a:cs typeface="Times New Roman" pitchFamily="18" charset="0"/>
              </a:rPr>
              <a:t>             	    Testmenge</a:t>
            </a:r>
            <a:r>
              <a:rPr lang="it-IT" sz="1800" i="1">
                <a:latin typeface="Algerian" pitchFamily="82" charset="0"/>
                <a:cs typeface="Times New Roman" pitchFamily="18" charset="0"/>
              </a:rPr>
              <a:t> </a:t>
            </a:r>
          </a:p>
          <a:p>
            <a:pPr>
              <a:lnSpc>
                <a:spcPct val="0"/>
              </a:lnSpc>
            </a:pPr>
            <a:endParaRPr lang="it-IT" sz="1800" i="1">
              <a:latin typeface="Algerian" pitchFamily="82" charset="0"/>
              <a:cs typeface="Times New Roman" pitchFamily="18" charset="0"/>
            </a:endParaRPr>
          </a:p>
          <a:p>
            <a:pPr>
              <a:lnSpc>
                <a:spcPct val="70000"/>
              </a:lnSpc>
            </a:pPr>
            <a:r>
              <a:rPr lang="it-IT" sz="1800" i="1">
                <a:latin typeface="Algerian" pitchFamily="82" charset="0"/>
                <a:cs typeface="Times New Roman" pitchFamily="18" charset="0"/>
              </a:rPr>
              <a:t>        </a:t>
            </a:r>
            <a:r>
              <a:rPr lang="en-US" sz="1800">
                <a:latin typeface="Times New Roman" pitchFamily="18" charset="0"/>
                <a:cs typeface="Times New Roman" pitchFamily="18" charset="0"/>
              </a:rPr>
              <a:t> </a:t>
            </a:r>
            <a:endParaRPr lang="de-DE" sz="1800">
              <a:latin typeface="Times New Roman" pitchFamily="18" charset="0"/>
              <a:cs typeface="Times New Roman" pitchFamily="18" charset="0"/>
            </a:endParaRPr>
          </a:p>
          <a:p>
            <a:pPr algn="r">
              <a:lnSpc>
                <a:spcPct val="60000"/>
              </a:lnSpc>
            </a:pPr>
            <a:r>
              <a:rPr lang="en-US" sz="1800">
                <a:latin typeface="Times New Roman" pitchFamily="18" charset="0"/>
                <a:cs typeface="Times New Roman" pitchFamily="18" charset="0"/>
              </a:rPr>
              <a:t>	 </a:t>
            </a:r>
            <a:endParaRPr lang="de-DE" sz="1800">
              <a:latin typeface="Times New Roman" pitchFamily="18" charset="0"/>
              <a:cs typeface="Times New Roman" pitchFamily="18" charset="0"/>
            </a:endParaRPr>
          </a:p>
          <a:p>
            <a:pPr>
              <a:lnSpc>
                <a:spcPct val="150000"/>
              </a:lnSpc>
            </a:pPr>
            <a:r>
              <a:rPr lang="en-US" sz="1800" b="1">
                <a:latin typeface="Times New Roman" pitchFamily="18" charset="0"/>
                <a:cs typeface="Times New Roman" pitchFamily="18" charset="0"/>
              </a:rPr>
              <a:t>off-line learning	</a:t>
            </a:r>
            <a:endParaRPr lang="de-DE" sz="1800">
              <a:latin typeface="Times New Roman" pitchFamily="18" charset="0"/>
              <a:cs typeface="Times New Roman" pitchFamily="18" charset="0"/>
            </a:endParaRPr>
          </a:p>
          <a:p>
            <a:r>
              <a:rPr lang="de-DE" sz="1800">
                <a:latin typeface="Times New Roman" pitchFamily="18" charset="0"/>
                <a:cs typeface="Times New Roman" pitchFamily="18" charset="0"/>
              </a:rPr>
              <a:t>Trainings-</a:t>
            </a:r>
          </a:p>
          <a:p>
            <a:pPr>
              <a:lnSpc>
                <a:spcPct val="0"/>
              </a:lnSpc>
            </a:pPr>
            <a:r>
              <a:rPr lang="de-DE" sz="1800">
                <a:latin typeface="Times New Roman" pitchFamily="18" charset="0"/>
                <a:cs typeface="Times New Roman" pitchFamily="18" charset="0"/>
              </a:rPr>
              <a:t>     menge</a:t>
            </a:r>
          </a:p>
        </p:txBody>
      </p:sp>
      <p:sp>
        <p:nvSpPr>
          <p:cNvPr id="167942" name="Line 6"/>
          <p:cNvSpPr>
            <a:spLocks noChangeShapeType="1"/>
          </p:cNvSpPr>
          <p:nvPr/>
        </p:nvSpPr>
        <p:spPr bwMode="auto">
          <a:xfrm>
            <a:off x="658813" y="3694113"/>
            <a:ext cx="3384550" cy="1587"/>
          </a:xfrm>
          <a:prstGeom prst="line">
            <a:avLst/>
          </a:prstGeom>
          <a:noFill/>
          <a:ln w="25400">
            <a:solidFill>
              <a:srgbClr val="000000"/>
            </a:solidFill>
            <a:round/>
            <a:headEnd type="none" w="lg" len="lg"/>
            <a:tailEnd type="triangle" w="lg" len="lg"/>
          </a:ln>
          <a:effectLst>
            <a:outerShdw dist="91581" dir="2021404" algn="ctr" rotWithShape="0">
              <a:srgbClr val="808080"/>
            </a:outerShdw>
          </a:effectLst>
        </p:spPr>
        <p:txBody>
          <a:bodyPr/>
          <a:lstStyle/>
          <a:p>
            <a:pPr>
              <a:defRPr/>
            </a:pPr>
            <a:endParaRPr lang="de-DE"/>
          </a:p>
        </p:txBody>
      </p:sp>
      <p:sp>
        <p:nvSpPr>
          <p:cNvPr id="167943" name="Line 7"/>
          <p:cNvSpPr>
            <a:spLocks noChangeShapeType="1"/>
          </p:cNvSpPr>
          <p:nvPr/>
        </p:nvSpPr>
        <p:spPr bwMode="auto">
          <a:xfrm flipV="1">
            <a:off x="3495675" y="4559300"/>
            <a:ext cx="515938" cy="9525"/>
          </a:xfrm>
          <a:prstGeom prst="line">
            <a:avLst/>
          </a:prstGeom>
          <a:noFill/>
          <a:ln w="25400">
            <a:solidFill>
              <a:srgbClr val="000000"/>
            </a:solidFill>
            <a:round/>
            <a:headEnd type="none" w="lg" len="lg"/>
            <a:tailEnd type="triangle" w="lg" len="lg"/>
          </a:ln>
          <a:effectLst>
            <a:outerShdw dist="91581" dir="2021404" algn="ctr" rotWithShape="0">
              <a:srgbClr val="808080"/>
            </a:outerShdw>
          </a:effectLst>
        </p:spPr>
        <p:txBody>
          <a:bodyPr/>
          <a:lstStyle/>
          <a:p>
            <a:pPr>
              <a:defRPr/>
            </a:pPr>
            <a:endParaRPr lang="de-DE"/>
          </a:p>
        </p:txBody>
      </p:sp>
      <p:sp>
        <p:nvSpPr>
          <p:cNvPr id="167944" name="AutoShape 8"/>
          <p:cNvSpPr>
            <a:spLocks noChangeArrowheads="1"/>
          </p:cNvSpPr>
          <p:nvPr/>
        </p:nvSpPr>
        <p:spPr bwMode="auto">
          <a:xfrm>
            <a:off x="1851025" y="5702300"/>
            <a:ext cx="1554163" cy="766763"/>
          </a:xfrm>
          <a:prstGeom prst="roundRect">
            <a:avLst>
              <a:gd name="adj" fmla="val 16667"/>
            </a:avLst>
          </a:prstGeom>
          <a:solidFill>
            <a:schemeClr val="bg1"/>
          </a:solidFill>
          <a:ln w="9525">
            <a:solidFill>
              <a:srgbClr val="000000"/>
            </a:solidFill>
            <a:round/>
            <a:headEnd/>
            <a:tailEnd/>
          </a:ln>
          <a:effectLst>
            <a:outerShdw dist="107763" dir="2700000" algn="ctr" rotWithShape="0">
              <a:srgbClr val="808080"/>
            </a:outerShdw>
          </a:effectLst>
        </p:spPr>
        <p:txBody>
          <a:bodyPr lIns="12700" tIns="12700" rIns="12700" bIns="12700"/>
          <a:lstStyle/>
          <a:p>
            <a:pPr algn="ctr">
              <a:spcBef>
                <a:spcPct val="0"/>
              </a:spcBef>
              <a:defRPr/>
            </a:pPr>
            <a:r>
              <a:rPr lang="de-DE" sz="2200">
                <a:latin typeface="Lithograph" pitchFamily="2" charset="0"/>
              </a:rPr>
              <a:t>A, B, C, D,  E, F, ..., Z</a:t>
            </a:r>
            <a:r>
              <a:rPr lang="de-DE" sz="2200">
                <a:latin typeface="CopprplGoth Bd BT" pitchFamily="34" charset="0"/>
              </a:rPr>
              <a:t>.</a:t>
            </a:r>
            <a:endParaRPr lang="de-DE" sz="1200">
              <a:latin typeface="CopprplGoth Bd BT" pitchFamily="34" charset="0"/>
            </a:endParaRPr>
          </a:p>
        </p:txBody>
      </p:sp>
      <p:sp>
        <p:nvSpPr>
          <p:cNvPr id="167945" name="Rectangle 9"/>
          <p:cNvSpPr>
            <a:spLocks noChangeArrowheads="1"/>
          </p:cNvSpPr>
          <p:nvPr/>
        </p:nvSpPr>
        <p:spPr bwMode="auto">
          <a:xfrm>
            <a:off x="4275138" y="1731963"/>
            <a:ext cx="1555750" cy="549275"/>
          </a:xfrm>
          <a:prstGeom prst="rect">
            <a:avLst/>
          </a:prstGeom>
          <a:solidFill>
            <a:srgbClr val="BBBBFF"/>
          </a:solidFill>
          <a:ln w="9525">
            <a:solidFill>
              <a:srgbClr val="000000"/>
            </a:solidFill>
            <a:miter lim="800000"/>
            <a:headEnd/>
            <a:tailEnd/>
          </a:ln>
          <a:effectLst>
            <a:outerShdw dist="107763" dir="2700000" algn="ctr" rotWithShape="0">
              <a:srgbClr val="808080"/>
            </a:outerShdw>
          </a:effectLst>
        </p:spPr>
        <p:txBody>
          <a:bodyPr lIns="12700" tIns="12700" rIns="12700" bIns="12700"/>
          <a:lstStyle/>
          <a:p>
            <a:pPr algn="ctr">
              <a:spcBef>
                <a:spcPct val="0"/>
              </a:spcBef>
              <a:defRPr/>
            </a:pPr>
            <a:r>
              <a:rPr lang="de-DE" sz="1800" b="1">
                <a:latin typeface="Times New Roman" pitchFamily="18" charset="0"/>
              </a:rPr>
              <a:t>Lernziel</a:t>
            </a:r>
          </a:p>
          <a:p>
            <a:pPr algn="ctr">
              <a:spcBef>
                <a:spcPct val="0"/>
              </a:spcBef>
              <a:defRPr/>
            </a:pPr>
            <a:r>
              <a:rPr lang="de-DE" sz="1800">
                <a:latin typeface="Times New Roman" pitchFamily="18" charset="0"/>
              </a:rPr>
              <a:t>(Zielfunktion)</a:t>
            </a:r>
          </a:p>
        </p:txBody>
      </p:sp>
      <p:sp>
        <p:nvSpPr>
          <p:cNvPr id="167946" name="Rectangle 10"/>
          <p:cNvSpPr>
            <a:spLocks noChangeArrowheads="1"/>
          </p:cNvSpPr>
          <p:nvPr/>
        </p:nvSpPr>
        <p:spPr bwMode="auto">
          <a:xfrm>
            <a:off x="6608763" y="1722438"/>
            <a:ext cx="1555750" cy="549275"/>
          </a:xfrm>
          <a:prstGeom prst="rect">
            <a:avLst/>
          </a:prstGeom>
          <a:solidFill>
            <a:srgbClr val="FFFF99"/>
          </a:solidFill>
          <a:ln w="9525">
            <a:solidFill>
              <a:srgbClr val="000000"/>
            </a:solidFill>
            <a:miter lim="800000"/>
            <a:headEnd/>
            <a:tailEnd/>
          </a:ln>
          <a:effectLst>
            <a:outerShdw dist="107763" dir="2700000" algn="ctr" rotWithShape="0">
              <a:srgbClr val="808080"/>
            </a:outerShdw>
          </a:effectLst>
        </p:spPr>
        <p:txBody>
          <a:bodyPr lIns="12700" tIns="12700" rIns="12700" bIns="12700"/>
          <a:lstStyle/>
          <a:p>
            <a:pPr algn="ctr">
              <a:spcBef>
                <a:spcPts val="600"/>
              </a:spcBef>
              <a:defRPr/>
            </a:pPr>
            <a:r>
              <a:rPr lang="de-DE" sz="2800">
                <a:latin typeface="Times New Roman" pitchFamily="18" charset="0"/>
              </a:rPr>
              <a:t>Lehrer</a:t>
            </a:r>
          </a:p>
        </p:txBody>
      </p:sp>
      <p:sp>
        <p:nvSpPr>
          <p:cNvPr id="167947" name="Rectangle 11"/>
          <p:cNvSpPr>
            <a:spLocks noChangeArrowheads="1"/>
          </p:cNvSpPr>
          <p:nvPr/>
        </p:nvSpPr>
        <p:spPr bwMode="auto">
          <a:xfrm>
            <a:off x="4133850" y="3386138"/>
            <a:ext cx="1920875" cy="2378075"/>
          </a:xfrm>
          <a:prstGeom prst="rect">
            <a:avLst/>
          </a:prstGeom>
          <a:solidFill>
            <a:srgbClr val="FFC063"/>
          </a:solidFill>
          <a:ln w="25400">
            <a:solidFill>
              <a:srgbClr val="000000"/>
            </a:solidFill>
            <a:miter lim="800000"/>
            <a:headEnd/>
            <a:tailEnd/>
          </a:ln>
          <a:effectLst>
            <a:outerShdw dist="107763" dir="2700000" algn="ctr" rotWithShape="0">
              <a:srgbClr val="808080"/>
            </a:outerShdw>
          </a:effectLst>
        </p:spPr>
        <p:txBody>
          <a:bodyPr lIns="12700" tIns="12700" rIns="12700" bIns="12700"/>
          <a:lstStyle/>
          <a:p>
            <a:pPr algn="ctr">
              <a:lnSpc>
                <a:spcPct val="150000"/>
              </a:lnSpc>
              <a:spcBef>
                <a:spcPct val="0"/>
              </a:spcBef>
              <a:defRPr/>
            </a:pPr>
            <a:r>
              <a:rPr lang="de-DE" sz="1800" b="1" i="1">
                <a:latin typeface="Times New Roman" pitchFamily="18" charset="0"/>
              </a:rPr>
              <a:t>Neuronales System</a:t>
            </a:r>
            <a:endParaRPr lang="de-DE" sz="1200" b="1">
              <a:latin typeface="Times New Roman" pitchFamily="18" charset="0"/>
            </a:endParaRPr>
          </a:p>
        </p:txBody>
      </p:sp>
      <p:sp>
        <p:nvSpPr>
          <p:cNvPr id="61453" name="Line 12"/>
          <p:cNvSpPr>
            <a:spLocks noChangeShapeType="1"/>
          </p:cNvSpPr>
          <p:nvPr/>
        </p:nvSpPr>
        <p:spPr bwMode="auto">
          <a:xfrm>
            <a:off x="5038725" y="3111500"/>
            <a:ext cx="1588" cy="292100"/>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167949" name="Line 13"/>
          <p:cNvSpPr>
            <a:spLocks noChangeShapeType="1"/>
          </p:cNvSpPr>
          <p:nvPr/>
        </p:nvSpPr>
        <p:spPr bwMode="auto">
          <a:xfrm>
            <a:off x="6086475" y="4498975"/>
            <a:ext cx="2516188" cy="3175"/>
          </a:xfrm>
          <a:prstGeom prst="line">
            <a:avLst/>
          </a:prstGeom>
          <a:noFill/>
          <a:ln w="25400">
            <a:solidFill>
              <a:srgbClr val="000000"/>
            </a:solidFill>
            <a:round/>
            <a:headEnd type="none" w="lg" len="lg"/>
            <a:tailEnd type="triangle" w="lg" len="lg"/>
          </a:ln>
          <a:effectLst>
            <a:outerShdw dist="91581" dir="2021404" algn="ctr" rotWithShape="0">
              <a:srgbClr val="808080"/>
            </a:outerShdw>
          </a:effectLst>
        </p:spPr>
        <p:txBody>
          <a:bodyPr/>
          <a:lstStyle/>
          <a:p>
            <a:pPr>
              <a:defRPr/>
            </a:pPr>
            <a:endParaRPr lang="de-DE"/>
          </a:p>
        </p:txBody>
      </p:sp>
      <p:sp>
        <p:nvSpPr>
          <p:cNvPr id="167950" name="Oval 14"/>
          <p:cNvSpPr>
            <a:spLocks noChangeArrowheads="1"/>
          </p:cNvSpPr>
          <p:nvPr/>
        </p:nvSpPr>
        <p:spPr bwMode="auto">
          <a:xfrm>
            <a:off x="7138988" y="2701925"/>
            <a:ext cx="457200" cy="4191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7951" name="Line 15"/>
          <p:cNvSpPr>
            <a:spLocks noChangeShapeType="1"/>
          </p:cNvSpPr>
          <p:nvPr/>
        </p:nvSpPr>
        <p:spPr bwMode="auto">
          <a:xfrm flipV="1">
            <a:off x="7362825" y="3146425"/>
            <a:ext cx="1588" cy="1371600"/>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167952" name="Line 16"/>
          <p:cNvSpPr>
            <a:spLocks noChangeShapeType="1"/>
          </p:cNvSpPr>
          <p:nvPr/>
        </p:nvSpPr>
        <p:spPr bwMode="auto">
          <a:xfrm>
            <a:off x="7343775" y="2278063"/>
            <a:ext cx="1588" cy="392112"/>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167953" name="Line 17"/>
          <p:cNvSpPr>
            <a:spLocks noChangeShapeType="1"/>
          </p:cNvSpPr>
          <p:nvPr/>
        </p:nvSpPr>
        <p:spPr bwMode="auto">
          <a:xfrm flipH="1" flipV="1">
            <a:off x="5538788" y="2887663"/>
            <a:ext cx="911225" cy="17462"/>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grpSp>
        <p:nvGrpSpPr>
          <p:cNvPr id="61459" name="Group 18"/>
          <p:cNvGrpSpPr>
            <a:grpSpLocks/>
          </p:cNvGrpSpPr>
          <p:nvPr/>
        </p:nvGrpSpPr>
        <p:grpSpPr bwMode="auto">
          <a:xfrm>
            <a:off x="4351338" y="4090988"/>
            <a:ext cx="1555750" cy="1096962"/>
            <a:chOff x="0" y="0"/>
            <a:chExt cx="19999" cy="20001"/>
          </a:xfrm>
        </p:grpSpPr>
        <p:sp>
          <p:nvSpPr>
            <p:cNvPr id="61469" name="Oval 19"/>
            <p:cNvSpPr>
              <a:spLocks noChangeArrowheads="1"/>
            </p:cNvSpPr>
            <p:nvPr/>
          </p:nvSpPr>
          <p:spPr bwMode="auto">
            <a:xfrm>
              <a:off x="4704" y="0"/>
              <a:ext cx="2360" cy="334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470" name="Oval 20"/>
            <p:cNvSpPr>
              <a:spLocks noChangeArrowheads="1"/>
            </p:cNvSpPr>
            <p:nvPr/>
          </p:nvSpPr>
          <p:spPr bwMode="auto">
            <a:xfrm>
              <a:off x="4704" y="8329"/>
              <a:ext cx="2360" cy="334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471" name="Oval 21"/>
            <p:cNvSpPr>
              <a:spLocks noChangeArrowheads="1"/>
            </p:cNvSpPr>
            <p:nvPr/>
          </p:nvSpPr>
          <p:spPr bwMode="auto">
            <a:xfrm>
              <a:off x="14111" y="8329"/>
              <a:ext cx="2360" cy="334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472" name="Oval 22"/>
            <p:cNvSpPr>
              <a:spLocks noChangeArrowheads="1"/>
            </p:cNvSpPr>
            <p:nvPr/>
          </p:nvSpPr>
          <p:spPr bwMode="auto">
            <a:xfrm>
              <a:off x="4704" y="16658"/>
              <a:ext cx="2360" cy="334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473" name="Line 23"/>
            <p:cNvSpPr>
              <a:spLocks noChangeShapeType="1"/>
            </p:cNvSpPr>
            <p:nvPr/>
          </p:nvSpPr>
          <p:spPr bwMode="auto">
            <a:xfrm>
              <a:off x="0" y="0"/>
              <a:ext cx="4712" cy="1677"/>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74" name="Line 24"/>
            <p:cNvSpPr>
              <a:spLocks noChangeShapeType="1"/>
            </p:cNvSpPr>
            <p:nvPr/>
          </p:nvSpPr>
          <p:spPr bwMode="auto">
            <a:xfrm flipV="1">
              <a:off x="0" y="2996"/>
              <a:ext cx="4467" cy="6999"/>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75" name="Line 25"/>
            <p:cNvSpPr>
              <a:spLocks noChangeShapeType="1"/>
            </p:cNvSpPr>
            <p:nvPr/>
          </p:nvSpPr>
          <p:spPr bwMode="auto">
            <a:xfrm>
              <a:off x="0" y="0"/>
              <a:ext cx="4467" cy="8248"/>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76" name="Line 26"/>
            <p:cNvSpPr>
              <a:spLocks noChangeShapeType="1"/>
            </p:cNvSpPr>
            <p:nvPr/>
          </p:nvSpPr>
          <p:spPr bwMode="auto">
            <a:xfrm>
              <a:off x="147" y="278"/>
              <a:ext cx="5243" cy="15813"/>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77" name="Line 27"/>
            <p:cNvSpPr>
              <a:spLocks noChangeShapeType="1"/>
            </p:cNvSpPr>
            <p:nvPr/>
          </p:nvSpPr>
          <p:spPr bwMode="auto">
            <a:xfrm flipV="1">
              <a:off x="0" y="9544"/>
              <a:ext cx="4467" cy="462"/>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78" name="Line 28"/>
            <p:cNvSpPr>
              <a:spLocks noChangeShapeType="1"/>
            </p:cNvSpPr>
            <p:nvPr/>
          </p:nvSpPr>
          <p:spPr bwMode="auto">
            <a:xfrm>
              <a:off x="0" y="9995"/>
              <a:ext cx="4467" cy="7403"/>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79" name="Line 29"/>
            <p:cNvSpPr>
              <a:spLocks noChangeShapeType="1"/>
            </p:cNvSpPr>
            <p:nvPr/>
          </p:nvSpPr>
          <p:spPr bwMode="auto">
            <a:xfrm>
              <a:off x="0" y="18324"/>
              <a:ext cx="4712" cy="1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80" name="Line 30"/>
            <p:cNvSpPr>
              <a:spLocks noChangeShapeType="1"/>
            </p:cNvSpPr>
            <p:nvPr/>
          </p:nvSpPr>
          <p:spPr bwMode="auto">
            <a:xfrm flipV="1">
              <a:off x="0" y="10851"/>
              <a:ext cx="4467" cy="7484"/>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81" name="Line 31"/>
            <p:cNvSpPr>
              <a:spLocks noChangeShapeType="1"/>
            </p:cNvSpPr>
            <p:nvPr/>
          </p:nvSpPr>
          <p:spPr bwMode="auto">
            <a:xfrm flipV="1">
              <a:off x="0" y="4315"/>
              <a:ext cx="5390" cy="14009"/>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82" name="Line 32"/>
            <p:cNvSpPr>
              <a:spLocks noChangeShapeType="1"/>
            </p:cNvSpPr>
            <p:nvPr/>
          </p:nvSpPr>
          <p:spPr bwMode="auto">
            <a:xfrm>
              <a:off x="7056" y="1654"/>
              <a:ext cx="7561" cy="6582"/>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83" name="Line 33"/>
            <p:cNvSpPr>
              <a:spLocks noChangeShapeType="1"/>
            </p:cNvSpPr>
            <p:nvPr/>
          </p:nvSpPr>
          <p:spPr bwMode="auto">
            <a:xfrm>
              <a:off x="7056" y="9995"/>
              <a:ext cx="7063" cy="1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84" name="Line 34"/>
            <p:cNvSpPr>
              <a:spLocks noChangeShapeType="1"/>
            </p:cNvSpPr>
            <p:nvPr/>
          </p:nvSpPr>
          <p:spPr bwMode="auto">
            <a:xfrm flipV="1">
              <a:off x="7056" y="12158"/>
              <a:ext cx="7561" cy="6177"/>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61485" name="Line 35"/>
            <p:cNvSpPr>
              <a:spLocks noChangeShapeType="1"/>
            </p:cNvSpPr>
            <p:nvPr/>
          </p:nvSpPr>
          <p:spPr bwMode="auto">
            <a:xfrm>
              <a:off x="16463" y="9995"/>
              <a:ext cx="3536" cy="1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grpSp>
      <p:sp>
        <p:nvSpPr>
          <p:cNvPr id="167972" name="AutoShape 36"/>
          <p:cNvSpPr>
            <a:spLocks noChangeArrowheads="1"/>
          </p:cNvSpPr>
          <p:nvPr/>
        </p:nvSpPr>
        <p:spPr bwMode="auto">
          <a:xfrm>
            <a:off x="1831975" y="4244975"/>
            <a:ext cx="1554163" cy="765175"/>
          </a:xfrm>
          <a:prstGeom prst="roundRect">
            <a:avLst>
              <a:gd name="adj" fmla="val 16667"/>
            </a:avLst>
          </a:prstGeom>
          <a:solidFill>
            <a:schemeClr val="bg1"/>
          </a:solidFill>
          <a:ln w="9525">
            <a:solidFill>
              <a:srgbClr val="000000"/>
            </a:solidFill>
            <a:round/>
            <a:headEnd/>
            <a:tailEnd/>
          </a:ln>
          <a:effectLst>
            <a:outerShdw dist="107763" dir="2700000" algn="ctr" rotWithShape="0">
              <a:srgbClr val="808080"/>
            </a:outerShdw>
          </a:effectLst>
        </p:spPr>
        <p:txBody>
          <a:bodyPr lIns="12700" tIns="12700" rIns="12700" bIns="12700"/>
          <a:lstStyle/>
          <a:p>
            <a:pPr>
              <a:spcBef>
                <a:spcPct val="0"/>
              </a:spcBef>
              <a:defRPr/>
            </a:pPr>
            <a:r>
              <a:rPr lang="de-DE" sz="2200" b="1"/>
              <a:t>A, B, C, D,  E, F, ..., Z</a:t>
            </a:r>
            <a:r>
              <a:rPr lang="de-DE" sz="2200"/>
              <a:t>.</a:t>
            </a:r>
            <a:endParaRPr lang="de-DE" sz="1200"/>
          </a:p>
        </p:txBody>
      </p:sp>
      <p:sp>
        <p:nvSpPr>
          <p:cNvPr id="167973" name="Line 37"/>
          <p:cNvSpPr>
            <a:spLocks noChangeShapeType="1"/>
          </p:cNvSpPr>
          <p:nvPr/>
        </p:nvSpPr>
        <p:spPr bwMode="auto">
          <a:xfrm flipV="1">
            <a:off x="3495675" y="5434013"/>
            <a:ext cx="573088" cy="539750"/>
          </a:xfrm>
          <a:prstGeom prst="line">
            <a:avLst/>
          </a:prstGeom>
          <a:noFill/>
          <a:ln w="25400">
            <a:solidFill>
              <a:srgbClr val="000000"/>
            </a:solidFill>
            <a:round/>
            <a:headEnd type="none" w="lg" len="lg"/>
            <a:tailEnd type="triangle" w="lg" len="lg"/>
          </a:ln>
          <a:effectLst>
            <a:outerShdw dist="63500" dir="3187806" algn="ctr" rotWithShape="0">
              <a:srgbClr val="808080"/>
            </a:outerShdw>
          </a:effectLst>
        </p:spPr>
        <p:txBody>
          <a:bodyPr/>
          <a:lstStyle/>
          <a:p>
            <a:pPr>
              <a:defRPr/>
            </a:pPr>
            <a:endParaRPr lang="de-DE"/>
          </a:p>
        </p:txBody>
      </p:sp>
      <p:sp>
        <p:nvSpPr>
          <p:cNvPr id="167974" name="AutoShape 38"/>
          <p:cNvSpPr>
            <a:spLocks noChangeArrowheads="1"/>
          </p:cNvSpPr>
          <p:nvPr/>
        </p:nvSpPr>
        <p:spPr bwMode="auto">
          <a:xfrm>
            <a:off x="4524375" y="2679700"/>
            <a:ext cx="944563" cy="374650"/>
          </a:xfrm>
          <a:prstGeom prst="roundRect">
            <a:avLst>
              <a:gd name="adj" fmla="val 16667"/>
            </a:avLst>
          </a:prstGeom>
          <a:solidFill>
            <a:schemeClr val="accent1"/>
          </a:solidFill>
          <a:ln w="9525">
            <a:solidFill>
              <a:srgbClr val="000000"/>
            </a:solidFill>
            <a:round/>
            <a:headEnd/>
            <a:tailEnd/>
          </a:ln>
          <a:effectLst>
            <a:outerShdw dist="107763" dir="2700000" algn="ctr" rotWithShape="0">
              <a:srgbClr val="808080"/>
            </a:outerShdw>
          </a:effectLst>
        </p:spPr>
        <p:txBody>
          <a:bodyPr lIns="12700" tIns="12700" rIns="12700" bIns="12700"/>
          <a:lstStyle/>
          <a:p>
            <a:pPr algn="ctr">
              <a:spcBef>
                <a:spcPts val="600"/>
              </a:spcBef>
              <a:defRPr/>
            </a:pPr>
            <a:r>
              <a:rPr lang="de-DE" sz="2400" b="1">
                <a:latin typeface="Times New Roman" pitchFamily="18" charset="0"/>
              </a:rPr>
              <a:t>W</a:t>
            </a:r>
          </a:p>
        </p:txBody>
      </p:sp>
      <p:sp>
        <p:nvSpPr>
          <p:cNvPr id="167975" name="Line 39"/>
          <p:cNvSpPr>
            <a:spLocks noChangeShapeType="1"/>
          </p:cNvSpPr>
          <p:nvPr/>
        </p:nvSpPr>
        <p:spPr bwMode="auto">
          <a:xfrm>
            <a:off x="5029200" y="2279650"/>
            <a:ext cx="1588" cy="390525"/>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167977" name="Rectangle 41"/>
          <p:cNvSpPr>
            <a:spLocks noChangeArrowheads="1"/>
          </p:cNvSpPr>
          <p:nvPr/>
        </p:nvSpPr>
        <p:spPr bwMode="auto">
          <a:xfrm>
            <a:off x="7404100" y="2298700"/>
            <a:ext cx="492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de-DE" b="1">
                <a:latin typeface="Algerian" pitchFamily="82" charset="0"/>
                <a:cs typeface="Times New Roman" pitchFamily="18" charset="0"/>
              </a:rPr>
              <a:t>H</a:t>
            </a:r>
            <a:r>
              <a:rPr lang="de-DE" i="1">
                <a:latin typeface="Algerian" pitchFamily="82" charset="0"/>
                <a:cs typeface="Times New Roman" pitchFamily="18" charset="0"/>
              </a:rPr>
              <a:t> </a:t>
            </a:r>
            <a:r>
              <a:rPr lang="de-DE" b="1">
                <a:latin typeface="Times New Roman" pitchFamily="18" charset="0"/>
                <a:cs typeface="Times New Roman" pitchFamily="18" charset="0"/>
              </a:rPr>
              <a:t>!</a:t>
            </a:r>
          </a:p>
        </p:txBody>
      </p:sp>
      <p:sp>
        <p:nvSpPr>
          <p:cNvPr id="167979" name="Rectangle 43"/>
          <p:cNvSpPr>
            <a:spLocks noChangeArrowheads="1"/>
          </p:cNvSpPr>
          <p:nvPr/>
        </p:nvSpPr>
        <p:spPr bwMode="auto">
          <a:xfrm>
            <a:off x="7429500" y="3225800"/>
            <a:ext cx="60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sz="2400" b="1">
                <a:latin typeface="Algerian" pitchFamily="82" charset="0"/>
                <a:cs typeface="Times New Roman" pitchFamily="18" charset="0"/>
              </a:rPr>
              <a:t>E</a:t>
            </a:r>
            <a:r>
              <a:rPr lang="it-IT" sz="2400">
                <a:latin typeface="Times New Roman" pitchFamily="18" charset="0"/>
                <a:cs typeface="Times New Roman" pitchFamily="18" charset="0"/>
              </a:rPr>
              <a:t> </a:t>
            </a:r>
            <a:r>
              <a:rPr lang="it-IT" sz="2400" b="1">
                <a:latin typeface="Times New Roman" pitchFamily="18" charset="0"/>
                <a:cs typeface="Times New Roman" pitchFamily="18" charset="0"/>
              </a:rPr>
              <a:t>?</a:t>
            </a:r>
            <a:endParaRPr lang="de-DE" sz="2400" b="1">
              <a:latin typeface="Times New Roman" pitchFamily="18" charset="0"/>
              <a:cs typeface="Times New Roman" pitchFamily="18" charset="0"/>
            </a:endParaRPr>
          </a:p>
        </p:txBody>
      </p:sp>
      <p:sp>
        <p:nvSpPr>
          <p:cNvPr id="167981" name="Rectangle 45"/>
          <p:cNvSpPr>
            <a:spLocks noChangeArrowheads="1"/>
          </p:cNvSpPr>
          <p:nvPr/>
        </p:nvSpPr>
        <p:spPr bwMode="auto">
          <a:xfrm>
            <a:off x="8001000" y="3962400"/>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sz="2400" b="1">
                <a:latin typeface="Algerian" pitchFamily="82" charset="0"/>
                <a:cs typeface="Times New Roman" pitchFamily="18" charset="0"/>
              </a:rPr>
              <a:t>E</a:t>
            </a:r>
            <a:endParaRPr lang="de-DE" sz="2400" b="1">
              <a:latin typeface="Algerian" pitchFamily="82" charset="0"/>
              <a:cs typeface="Times New Roman" pitchFamily="18" charset="0"/>
            </a:endParaRPr>
          </a:p>
        </p:txBody>
      </p:sp>
      <p:sp>
        <p:nvSpPr>
          <p:cNvPr id="167982" name="Rectangle 46"/>
          <p:cNvSpPr>
            <a:spLocks noChangeArrowheads="1"/>
          </p:cNvSpPr>
          <p:nvPr/>
        </p:nvSpPr>
        <p:spPr bwMode="auto">
          <a:xfrm>
            <a:off x="6921500" y="4622800"/>
            <a:ext cx="127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b="1"/>
              <a:t>Ergebnis</a:t>
            </a:r>
            <a:endParaRPr lang="de-DE" b="1"/>
          </a:p>
        </p:txBody>
      </p:sp>
      <p:sp>
        <p:nvSpPr>
          <p:cNvPr id="167984" name="Rectangle 48"/>
          <p:cNvSpPr>
            <a:spLocks noChangeArrowheads="1"/>
          </p:cNvSpPr>
          <p:nvPr/>
        </p:nvSpPr>
        <p:spPr bwMode="auto">
          <a:xfrm>
            <a:off x="6388100" y="265430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de-DE" sz="1800" i="1">
                <a:latin typeface="Times New Roman" pitchFamily="18" charset="0"/>
                <a:cs typeface="Times New Roman" pitchFamily="18" charset="0"/>
              </a:rPr>
              <a:t>Fehler</a:t>
            </a:r>
            <a:r>
              <a:rPr lang="de-DE" sz="1800">
                <a:latin typeface="Times New Roman" pitchFamily="18" charset="0"/>
                <a:cs typeface="Times New Roman" pitchFamily="18" charset="0"/>
              </a:rPr>
              <a:t>   </a:t>
            </a:r>
            <a:r>
              <a:rPr lang="de-DE" sz="2400" b="1">
                <a:latin typeface="Times New Roman" pitchFamily="18" charset="0"/>
                <a:cs typeface="Times New Roman" pitchFamily="18" charset="0"/>
              </a:rPr>
              <a:t>?</a:t>
            </a:r>
          </a:p>
        </p:txBody>
      </p:sp>
    </p:spTree>
  </p:cSld>
  <p:clrMapOvr>
    <a:masterClrMapping/>
  </p:clrMapOvr>
  <p:transition spd="med">
    <p:pull dir="ru"/>
    <p:sndAc>
      <p:stSnd>
        <p:snd r:embed="rId2"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wipe(left)">
                                      <p:cBhvr>
                                        <p:cTn id="7" dur="1000"/>
                                        <p:tgtEl>
                                          <p:spTgt spid="167942"/>
                                        </p:tgtEl>
                                      </p:cBhvr>
                                    </p:animEffect>
                                  </p:childTnLst>
                                </p:cTn>
                              </p:par>
                              <p:par>
                                <p:cTn id="8" presetID="1" presetClass="entr" presetSubtype="0" fill="hold" nodeType="withEffect">
                                  <p:stCondLst>
                                    <p:cond delay="0"/>
                                  </p:stCondLst>
                                  <p:childTnLst>
                                    <p:set>
                                      <p:cBhvr>
                                        <p:cTn id="9" dur="1" fill="hold">
                                          <p:stCondLst>
                                            <p:cond delay="0"/>
                                          </p:stCondLst>
                                        </p:cTn>
                                        <p:tgtEl>
                                          <p:spTgt spid="167941">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7949"/>
                                        </p:tgtEl>
                                        <p:attrNameLst>
                                          <p:attrName>style.visibility</p:attrName>
                                        </p:attrNameLst>
                                      </p:cBhvr>
                                      <p:to>
                                        <p:strVal val="visible"/>
                                      </p:to>
                                    </p:set>
                                    <p:animEffect transition="in" filter="wipe(left)">
                                      <p:cBhvr>
                                        <p:cTn id="13" dur="1000"/>
                                        <p:tgtEl>
                                          <p:spTgt spid="167949"/>
                                        </p:tgtEl>
                                      </p:cBhvr>
                                    </p:animEffect>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67982"/>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6798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67941">
                                            <p:txEl>
                                              <p:pRg st="6" end="6"/>
                                            </p:txEl>
                                          </p:spTgt>
                                        </p:tgtEl>
                                        <p:attrNameLst>
                                          <p:attrName>style.visibility</p:attrName>
                                        </p:attrNameLst>
                                      </p:cBhvr>
                                      <p:to>
                                        <p:strVal val="visible"/>
                                      </p:to>
                                    </p:set>
                                  </p:childTnLst>
                                </p:cTn>
                              </p:par>
                            </p:childTnLst>
                          </p:cTn>
                        </p:par>
                        <p:par>
                          <p:cTn id="24" fill="hold" nodeType="afterGroup">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167944"/>
                                        </p:tgtEl>
                                        <p:attrNameLst>
                                          <p:attrName>style.visibility</p:attrName>
                                        </p:attrNameLst>
                                      </p:cBhvr>
                                      <p:to>
                                        <p:strVal val="visible"/>
                                      </p:to>
                                    </p:set>
                                    <p:animEffect transition="in" filter="wipe(left)">
                                      <p:cBhvr>
                                        <p:cTn id="27" dur="1000"/>
                                        <p:tgtEl>
                                          <p:spTgt spid="167944"/>
                                        </p:tgtEl>
                                      </p:cBhvr>
                                    </p:animEffect>
                                  </p:childTnLst>
                                </p:cTn>
                              </p:par>
                            </p:childTnLst>
                          </p:cTn>
                        </p:par>
                        <p:par>
                          <p:cTn id="28" fill="hold" nodeType="afterGroup">
                            <p:stCondLst>
                              <p:cond delay="1000"/>
                            </p:stCondLst>
                            <p:childTnLst>
                              <p:par>
                                <p:cTn id="29" presetID="22" presetClass="entr" presetSubtype="8" fill="hold" nodeType="afterEffect">
                                  <p:stCondLst>
                                    <p:cond delay="0"/>
                                  </p:stCondLst>
                                  <p:childTnLst>
                                    <p:set>
                                      <p:cBhvr>
                                        <p:cTn id="30" dur="1" fill="hold">
                                          <p:stCondLst>
                                            <p:cond delay="0"/>
                                          </p:stCondLst>
                                        </p:cTn>
                                        <p:tgtEl>
                                          <p:spTgt spid="167973"/>
                                        </p:tgtEl>
                                        <p:attrNameLst>
                                          <p:attrName>style.visibility</p:attrName>
                                        </p:attrNameLst>
                                      </p:cBhvr>
                                      <p:to>
                                        <p:strVal val="visible"/>
                                      </p:to>
                                    </p:set>
                                    <p:animEffect transition="in" filter="wipe(left)">
                                      <p:cBhvr>
                                        <p:cTn id="31" dur="1000"/>
                                        <p:tgtEl>
                                          <p:spTgt spid="1679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7951"/>
                                        </p:tgtEl>
                                        <p:attrNameLst>
                                          <p:attrName>style.visibility</p:attrName>
                                        </p:attrNameLst>
                                      </p:cBhvr>
                                      <p:to>
                                        <p:strVal val="visible"/>
                                      </p:to>
                                    </p:set>
                                    <p:animEffect transition="in" filter="wipe(down)">
                                      <p:cBhvr>
                                        <p:cTn id="36" dur="1000"/>
                                        <p:tgtEl>
                                          <p:spTgt spid="167951"/>
                                        </p:tgtEl>
                                      </p:cBhvr>
                                    </p:animEffect>
                                  </p:childTnLst>
                                </p:cTn>
                              </p:par>
                            </p:childTnLst>
                          </p:cTn>
                        </p:par>
                        <p:par>
                          <p:cTn id="37" fill="hold" nodeType="afterGroup">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67979"/>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1679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7984"/>
                                        </p:tgtEl>
                                        <p:attrNameLst>
                                          <p:attrName>style.visibility</p:attrName>
                                        </p:attrNameLst>
                                      </p:cBhvr>
                                      <p:to>
                                        <p:strVal val="visible"/>
                                      </p:to>
                                    </p:set>
                                  </p:childTnLst>
                                </p:cTn>
                              </p:par>
                            </p:childTnLst>
                          </p:cTn>
                        </p:par>
                        <p:par>
                          <p:cTn id="45" fill="hold" nodeType="afterGroup">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67952"/>
                                        </p:tgtEl>
                                        <p:attrNameLst>
                                          <p:attrName>style.visibility</p:attrName>
                                        </p:attrNameLst>
                                      </p:cBhvr>
                                      <p:to>
                                        <p:strVal val="visible"/>
                                      </p:to>
                                    </p:set>
                                    <p:animEffect transition="in" filter="wipe(up)">
                                      <p:cBhvr>
                                        <p:cTn id="48" dur="1000"/>
                                        <p:tgtEl>
                                          <p:spTgt spid="167952"/>
                                        </p:tgtEl>
                                      </p:cBhvr>
                                    </p:animEffect>
                                  </p:childTnLst>
                                </p:cTn>
                              </p:par>
                            </p:childTnLst>
                          </p:cTn>
                        </p:par>
                        <p:par>
                          <p:cTn id="49" fill="hold" nodeType="afterGroup">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167977"/>
                                        </p:tgtEl>
                                        <p:attrNameLst>
                                          <p:attrName>style.visibility</p:attrName>
                                        </p:attrNameLst>
                                      </p:cBhvr>
                                      <p:to>
                                        <p:strVal val="visible"/>
                                      </p:to>
                                    </p:set>
                                  </p:childTnLst>
                                </p:cTn>
                              </p:par>
                            </p:childTnLst>
                          </p:cTn>
                        </p:par>
                        <p:par>
                          <p:cTn id="52" fill="hold" nodeType="afterGroup">
                            <p:stCondLst>
                              <p:cond delay="2000"/>
                            </p:stCondLst>
                            <p:childTnLst>
                              <p:par>
                                <p:cTn id="53" presetID="22" presetClass="entr" presetSubtype="2" fill="hold" grpId="0" nodeType="afterEffect">
                                  <p:stCondLst>
                                    <p:cond delay="0"/>
                                  </p:stCondLst>
                                  <p:childTnLst>
                                    <p:set>
                                      <p:cBhvr>
                                        <p:cTn id="54" dur="1" fill="hold">
                                          <p:stCondLst>
                                            <p:cond delay="0"/>
                                          </p:stCondLst>
                                        </p:cTn>
                                        <p:tgtEl>
                                          <p:spTgt spid="167953"/>
                                        </p:tgtEl>
                                        <p:attrNameLst>
                                          <p:attrName>style.visibility</p:attrName>
                                        </p:attrNameLst>
                                      </p:cBhvr>
                                      <p:to>
                                        <p:strVal val="visible"/>
                                      </p:to>
                                    </p:set>
                                    <p:animEffect transition="in" filter="wipe(right)">
                                      <p:cBhvr>
                                        <p:cTn id="55" dur="1000"/>
                                        <p:tgtEl>
                                          <p:spTgt spid="167953"/>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67975"/>
                                        </p:tgtEl>
                                        <p:attrNameLst>
                                          <p:attrName>style.visibility</p:attrName>
                                        </p:attrNameLst>
                                      </p:cBhvr>
                                      <p:to>
                                        <p:strVal val="visible"/>
                                      </p:to>
                                    </p:set>
                                    <p:animEffect transition="in" filter="wipe(up)">
                                      <p:cBhvr>
                                        <p:cTn id="58" dur="1000"/>
                                        <p:tgtEl>
                                          <p:spTgt spid="16797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7972"/>
                                        </p:tgtEl>
                                        <p:attrNameLst>
                                          <p:attrName>style.visibility</p:attrName>
                                        </p:attrNameLst>
                                      </p:cBhvr>
                                      <p:to>
                                        <p:strVal val="visible"/>
                                      </p:to>
                                    </p:set>
                                  </p:childTnLst>
                                </p:cTn>
                              </p:par>
                              <p:par>
                                <p:cTn id="63" presetID="22" presetClass="entr" presetSubtype="8" fill="hold" nodeType="withEffect">
                                  <p:stCondLst>
                                    <p:cond delay="0"/>
                                  </p:stCondLst>
                                  <p:childTnLst>
                                    <p:set>
                                      <p:cBhvr>
                                        <p:cTn id="64" dur="1" fill="hold">
                                          <p:stCondLst>
                                            <p:cond delay="0"/>
                                          </p:stCondLst>
                                        </p:cTn>
                                        <p:tgtEl>
                                          <p:spTgt spid="167943"/>
                                        </p:tgtEl>
                                        <p:attrNameLst>
                                          <p:attrName>style.visibility</p:attrName>
                                        </p:attrNameLst>
                                      </p:cBhvr>
                                      <p:to>
                                        <p:strVal val="visible"/>
                                      </p:to>
                                    </p:set>
                                    <p:animEffect transition="in" filter="wipe(left)">
                                      <p:cBhvr>
                                        <p:cTn id="65" dur="1000"/>
                                        <p:tgtEl>
                                          <p:spTgt spid="167943"/>
                                        </p:tgtEl>
                                      </p:cBhvr>
                                    </p:animEffect>
                                  </p:childTnLst>
                                </p:cTn>
                              </p:par>
                              <p:par>
                                <p:cTn id="66" presetID="1" presetClass="entr" presetSubtype="0" fill="hold" nodeType="withEffect">
                                  <p:stCondLst>
                                    <p:cond delay="0"/>
                                  </p:stCondLst>
                                  <p:childTnLst>
                                    <p:set>
                                      <p:cBhvr>
                                        <p:cTn id="67" dur="1" fill="hold">
                                          <p:stCondLst>
                                            <p:cond delay="0"/>
                                          </p:stCondLst>
                                        </p:cTn>
                                        <p:tgtEl>
                                          <p:spTgt spid="1679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4" grpId="0" animBg="1"/>
      <p:bldP spid="167950" grpId="0" animBg="1"/>
      <p:bldP spid="167951" grpId="0" animBg="1"/>
      <p:bldP spid="167952" grpId="0" animBg="1"/>
      <p:bldP spid="167953" grpId="0" animBg="1"/>
      <p:bldP spid="167972" grpId="0" animBg="1"/>
      <p:bldP spid="167975" grpId="0" animBg="1"/>
      <p:bldP spid="167977" grpId="0"/>
      <p:bldP spid="167979" grpId="0"/>
      <p:bldP spid="167981" grpId="0"/>
      <p:bldP spid="167982" grpId="0"/>
      <p:bldP spid="16798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r>
              <a:rPr lang="de-DE" smtClean="0"/>
              <a:t>Anwendung BP</a:t>
            </a:r>
          </a:p>
        </p:txBody>
      </p:sp>
      <p:sp>
        <p:nvSpPr>
          <p:cNvPr id="62469" name="Rectangle 3"/>
          <p:cNvSpPr>
            <a:spLocks noGrp="1" noChangeArrowheads="1"/>
          </p:cNvSpPr>
          <p:nvPr>
            <p:ph type="body" idx="1"/>
          </p:nvPr>
        </p:nvSpPr>
        <p:spPr>
          <a:xfrm>
            <a:off x="522288" y="1382713"/>
            <a:ext cx="7605712" cy="1438275"/>
          </a:xfrm>
        </p:spPr>
        <p:txBody>
          <a:bodyPr/>
          <a:lstStyle/>
          <a:p>
            <a:pPr marL="0" indent="0">
              <a:buFontTx/>
              <a:buNone/>
            </a:pPr>
            <a:r>
              <a:rPr lang="de-DE" smtClean="0"/>
              <a:t>Gegeben    DECtalk</a:t>
            </a:r>
            <a:endParaRPr lang="de-DE" smtClean="0">
              <a:solidFill>
                <a:schemeClr val="bg2"/>
              </a:solidFill>
            </a:endParaRPr>
          </a:p>
          <a:p>
            <a:pPr marL="0" indent="0">
              <a:lnSpc>
                <a:spcPct val="90000"/>
              </a:lnSpc>
              <a:buFontTx/>
              <a:buNone/>
            </a:pPr>
            <a:r>
              <a:rPr lang="de-DE" b="0" smtClean="0"/>
              <a:t>Ausgabe Text </a:t>
            </a:r>
            <a:r>
              <a:rPr lang="de-DE" b="0" smtClean="0">
                <a:sym typeface="Wingdings" pitchFamily="2" charset="2"/>
              </a:rPr>
              <a:t> Sprache der Fa. Digital Eq. (DEC)</a:t>
            </a:r>
          </a:p>
          <a:p>
            <a:pPr marL="0" indent="0">
              <a:lnSpc>
                <a:spcPct val="60000"/>
              </a:lnSpc>
              <a:buFontTx/>
              <a:buNone/>
            </a:pPr>
            <a:r>
              <a:rPr lang="de-DE" b="0" smtClean="0">
                <a:sym typeface="Wingdings" pitchFamily="2" charset="2"/>
              </a:rPr>
              <a:t>Aufwand 20 PJ für 95% Genauigkeit</a:t>
            </a:r>
          </a:p>
        </p:txBody>
      </p:sp>
      <p:sp>
        <p:nvSpPr>
          <p:cNvPr id="224260" name="Rectangle 4"/>
          <p:cNvSpPr>
            <a:spLocks noChangeArrowheads="1"/>
          </p:cNvSpPr>
          <p:nvPr/>
        </p:nvSpPr>
        <p:spPr bwMode="auto">
          <a:xfrm>
            <a:off x="520700" y="3276600"/>
            <a:ext cx="77978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de-DE" sz="2400" b="1"/>
              <a:t>Beispiel NetTalk</a:t>
            </a:r>
          </a:p>
          <a:p>
            <a:r>
              <a:rPr lang="de-DE" i="1">
                <a:solidFill>
                  <a:schemeClr val="bg2"/>
                </a:solidFill>
              </a:rPr>
              <a:t>Sejnowsky, Rosenberg</a:t>
            </a:r>
            <a:r>
              <a:rPr lang="de-DE" b="1" i="1">
                <a:solidFill>
                  <a:schemeClr val="bg2"/>
                </a:solidFill>
              </a:rPr>
              <a:t> </a:t>
            </a:r>
            <a:r>
              <a:rPr lang="de-DE" i="1">
                <a:solidFill>
                  <a:schemeClr val="bg2"/>
                </a:solidFill>
              </a:rPr>
              <a:t>1986</a:t>
            </a:r>
          </a:p>
          <a:p>
            <a:r>
              <a:rPr lang="de-DE" sz="2400">
                <a:sym typeface="Wingdings" pitchFamily="2" charset="2"/>
              </a:rPr>
              <a:t>16 CPU-Stunden BP-Training für 98% Genauigkeit</a:t>
            </a:r>
            <a:endParaRPr lang="de-DE" sz="2800">
              <a:sym typeface="Wingdings" pitchFamily="2" charset="2"/>
            </a:endParaRPr>
          </a:p>
        </p:txBody>
      </p:sp>
      <p:sp>
        <p:nvSpPr>
          <p:cNvPr id="62471" name="Rectangle 6"/>
          <p:cNvSpPr>
            <a:spLocks noChangeArrowheads="1"/>
          </p:cNvSpPr>
          <p:nvPr/>
        </p:nvSpPr>
        <p:spPr bwMode="auto">
          <a:xfrm>
            <a:off x="0" y="1347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24264" name="Text Box 8"/>
          <p:cNvSpPr txBox="1">
            <a:spLocks noChangeArrowheads="1"/>
          </p:cNvSpPr>
          <p:nvPr/>
        </p:nvSpPr>
        <p:spPr bwMode="auto">
          <a:xfrm>
            <a:off x="596900" y="5435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Adaptives Programm statt neu programmieren!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24264"/>
                                        </p:tgtEl>
                                        <p:attrNameLst>
                                          <p:attrName>style.visibility</p:attrName>
                                        </p:attrNameLst>
                                      </p:cBhvr>
                                      <p:to>
                                        <p:strVal val="visible"/>
                                      </p:to>
                                    </p:set>
                                    <p:anim calcmode="lin" valueType="num">
                                      <p:cBhvr>
                                        <p:cTn id="11" dur="500" fill="hold"/>
                                        <p:tgtEl>
                                          <p:spTgt spid="224264"/>
                                        </p:tgtEl>
                                        <p:attrNameLst>
                                          <p:attrName>ppt_w</p:attrName>
                                        </p:attrNameLst>
                                      </p:cBhvr>
                                      <p:tavLst>
                                        <p:tav tm="0">
                                          <p:val>
                                            <p:fltVal val="0"/>
                                          </p:val>
                                        </p:tav>
                                        <p:tav tm="100000">
                                          <p:val>
                                            <p:strVal val="#ppt_w"/>
                                          </p:val>
                                        </p:tav>
                                      </p:tavLst>
                                    </p:anim>
                                    <p:anim calcmode="lin" valueType="num">
                                      <p:cBhvr>
                                        <p:cTn id="12" dur="500" fill="hold"/>
                                        <p:tgtEl>
                                          <p:spTgt spid="2242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p:bldP spid="22426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ChangeArrowheads="1"/>
          </p:cNvSpPr>
          <p:nvPr/>
        </p:nvSpPr>
        <p:spPr bwMode="auto">
          <a:xfrm>
            <a:off x="5867400" y="4000500"/>
            <a:ext cx="292100" cy="2197100"/>
          </a:xfrm>
          <a:prstGeom prst="rect">
            <a:avLst/>
          </a:prstGeom>
          <a:solidFill>
            <a:srgbClr val="E1E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63493" name="Rectangle 3"/>
          <p:cNvSpPr>
            <a:spLocks noGrp="1" noChangeArrowheads="1"/>
          </p:cNvSpPr>
          <p:nvPr>
            <p:ph type="title"/>
          </p:nvPr>
        </p:nvSpPr>
        <p:spPr/>
        <p:txBody>
          <a:bodyPr/>
          <a:lstStyle/>
          <a:p>
            <a:r>
              <a:rPr lang="de-DE" smtClean="0"/>
              <a:t>NetTalk: Kodierung</a:t>
            </a:r>
          </a:p>
        </p:txBody>
      </p:sp>
      <p:sp>
        <p:nvSpPr>
          <p:cNvPr id="63494" name="Rectangle 4"/>
          <p:cNvSpPr>
            <a:spLocks noGrp="1" noChangeArrowheads="1"/>
          </p:cNvSpPr>
          <p:nvPr>
            <p:ph type="body" idx="1"/>
          </p:nvPr>
        </p:nvSpPr>
        <p:spPr>
          <a:xfrm>
            <a:off x="801688" y="1357313"/>
            <a:ext cx="3008312" cy="1209675"/>
          </a:xfrm>
        </p:spPr>
        <p:txBody>
          <a:bodyPr/>
          <a:lstStyle/>
          <a:p>
            <a:pPr marL="0" indent="0">
              <a:buFontTx/>
              <a:buNone/>
            </a:pPr>
            <a:r>
              <a:rPr lang="de-DE" smtClean="0">
                <a:sym typeface="Wingdings" pitchFamily="2" charset="2"/>
              </a:rPr>
              <a:t>Ausgabekodierung</a:t>
            </a:r>
          </a:p>
          <a:p>
            <a:pPr marL="0" indent="0">
              <a:buFontTx/>
              <a:buNone/>
            </a:pPr>
            <a:r>
              <a:rPr lang="de-DE" b="0" smtClean="0">
                <a:sym typeface="Wingdings" pitchFamily="2" charset="2"/>
              </a:rPr>
              <a:t>Binäre Kodierung der</a:t>
            </a:r>
            <a:r>
              <a:rPr lang="de-DE" smtClean="0">
                <a:sym typeface="Wingdings" pitchFamily="2" charset="2"/>
              </a:rPr>
              <a:t> </a:t>
            </a:r>
            <a:r>
              <a:rPr lang="de-DE" b="0" smtClean="0">
                <a:sym typeface="Wingdings" pitchFamily="2" charset="2"/>
              </a:rPr>
              <a:t>26 Laute</a:t>
            </a:r>
          </a:p>
        </p:txBody>
      </p:sp>
      <p:sp>
        <p:nvSpPr>
          <p:cNvPr id="63495" name="Rectangle 5"/>
          <p:cNvSpPr>
            <a:spLocks noChangeArrowheads="1"/>
          </p:cNvSpPr>
          <p:nvPr/>
        </p:nvSpPr>
        <p:spPr bwMode="auto">
          <a:xfrm>
            <a:off x="1054100" y="5791200"/>
            <a:ext cx="278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de-DE">
                <a:sym typeface="Wingdings" pitchFamily="2" charset="2"/>
              </a:rPr>
              <a:t>Lauffenster der Trainingsbuchstaben</a:t>
            </a:r>
          </a:p>
        </p:txBody>
      </p:sp>
      <p:sp>
        <p:nvSpPr>
          <p:cNvPr id="63496" name="Rectangle 6"/>
          <p:cNvSpPr>
            <a:spLocks noChangeArrowheads="1"/>
          </p:cNvSpPr>
          <p:nvPr/>
        </p:nvSpPr>
        <p:spPr bwMode="auto">
          <a:xfrm>
            <a:off x="0" y="1347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63497" name="Text Box 8"/>
          <p:cNvSpPr txBox="1">
            <a:spLocks noChangeArrowheads="1"/>
          </p:cNvSpPr>
          <p:nvPr/>
        </p:nvSpPr>
        <p:spPr bwMode="auto">
          <a:xfrm>
            <a:off x="787400" y="4191000"/>
            <a:ext cx="3213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Eingabekodierung</a:t>
            </a:r>
            <a:r>
              <a:rPr lang="de-DE" sz="2400"/>
              <a:t> </a:t>
            </a:r>
            <a:r>
              <a:rPr lang="de-DE" sz="2400">
                <a:sym typeface="Wingdings" pitchFamily="2" charset="2"/>
              </a:rPr>
              <a:t>Binäre Kodierung der 29 Buchstaben</a:t>
            </a:r>
          </a:p>
        </p:txBody>
      </p:sp>
      <p:sp>
        <p:nvSpPr>
          <p:cNvPr id="63498" name="Text Box 9"/>
          <p:cNvSpPr txBox="1">
            <a:spLocks noChangeArrowheads="1"/>
          </p:cNvSpPr>
          <p:nvPr/>
        </p:nvSpPr>
        <p:spPr bwMode="auto">
          <a:xfrm>
            <a:off x="1219200" y="2070100"/>
            <a:ext cx="260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endParaRPr lang="de-DE"/>
          </a:p>
        </p:txBody>
      </p:sp>
      <p:sp>
        <p:nvSpPr>
          <p:cNvPr id="63499" name="Text Box 11"/>
          <p:cNvSpPr txBox="1">
            <a:spLocks noChangeArrowheads="1"/>
          </p:cNvSpPr>
          <p:nvPr/>
        </p:nvSpPr>
        <p:spPr bwMode="auto">
          <a:xfrm>
            <a:off x="8080375" y="1228725"/>
            <a:ext cx="6731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vert="eaVert">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23 Laute +(cont, Wortgrenze, stop)</a:t>
            </a:r>
          </a:p>
        </p:txBody>
      </p:sp>
      <p:sp>
        <p:nvSpPr>
          <p:cNvPr id="63500" name="Text Box 13"/>
          <p:cNvSpPr txBox="1">
            <a:spLocks noChangeArrowheads="1"/>
          </p:cNvSpPr>
          <p:nvPr/>
        </p:nvSpPr>
        <p:spPr bwMode="auto">
          <a:xfrm>
            <a:off x="8318500" y="3311525"/>
            <a:ext cx="673100" cy="23653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26 Buchstaben +(cont, Wortgrenze, stop)</a:t>
            </a:r>
          </a:p>
        </p:txBody>
      </p:sp>
      <p:grpSp>
        <p:nvGrpSpPr>
          <p:cNvPr id="63501" name="Group 16"/>
          <p:cNvGrpSpPr>
            <a:grpSpLocks noChangeAspect="1"/>
          </p:cNvGrpSpPr>
          <p:nvPr/>
        </p:nvGrpSpPr>
        <p:grpSpPr bwMode="auto">
          <a:xfrm>
            <a:off x="4111625" y="1179513"/>
            <a:ext cx="4422775" cy="5430837"/>
            <a:chOff x="2590" y="759"/>
            <a:chExt cx="2786" cy="3421"/>
          </a:xfrm>
        </p:grpSpPr>
        <p:sp>
          <p:nvSpPr>
            <p:cNvPr id="63502" name="AutoShape 15"/>
            <p:cNvSpPr>
              <a:spLocks noChangeAspect="1" noChangeArrowheads="1" noTextEdit="1"/>
            </p:cNvSpPr>
            <p:nvPr/>
          </p:nvSpPr>
          <p:spPr bwMode="auto">
            <a:xfrm>
              <a:off x="2590" y="785"/>
              <a:ext cx="2786" cy="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63503" name="Group 217"/>
            <p:cNvGrpSpPr>
              <a:grpSpLocks/>
            </p:cNvGrpSpPr>
            <p:nvPr/>
          </p:nvGrpSpPr>
          <p:grpSpPr bwMode="auto">
            <a:xfrm>
              <a:off x="2590" y="1008"/>
              <a:ext cx="2565" cy="3062"/>
              <a:chOff x="2590" y="1008"/>
              <a:chExt cx="2565" cy="3062"/>
            </a:xfrm>
          </p:grpSpPr>
          <p:sp>
            <p:nvSpPr>
              <p:cNvPr id="63691" name="Rectangle 17"/>
              <p:cNvSpPr>
                <a:spLocks noChangeArrowheads="1"/>
              </p:cNvSpPr>
              <p:nvPr/>
            </p:nvSpPr>
            <p:spPr bwMode="auto">
              <a:xfrm>
                <a:off x="2590" y="391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63692" name="Freeform 18"/>
              <p:cNvSpPr>
                <a:spLocks/>
              </p:cNvSpPr>
              <p:nvPr/>
            </p:nvSpPr>
            <p:spPr bwMode="auto">
              <a:xfrm>
                <a:off x="2723" y="2526"/>
                <a:ext cx="2136" cy="1027"/>
              </a:xfrm>
              <a:custGeom>
                <a:avLst/>
                <a:gdLst>
                  <a:gd name="T0" fmla="*/ 70 w 2136"/>
                  <a:gd name="T1" fmla="*/ 0 h 1027"/>
                  <a:gd name="T2" fmla="*/ 2071 w 2136"/>
                  <a:gd name="T3" fmla="*/ 0 h 1027"/>
                  <a:gd name="T4" fmla="*/ 2083 w 2136"/>
                  <a:gd name="T5" fmla="*/ 1 h 1027"/>
                  <a:gd name="T6" fmla="*/ 2097 w 2136"/>
                  <a:gd name="T7" fmla="*/ 5 h 1027"/>
                  <a:gd name="T8" fmla="*/ 2106 w 2136"/>
                  <a:gd name="T9" fmla="*/ 10 h 1027"/>
                  <a:gd name="T10" fmla="*/ 2118 w 2136"/>
                  <a:gd name="T11" fmla="*/ 18 h 1027"/>
                  <a:gd name="T12" fmla="*/ 2125 w 2136"/>
                  <a:gd name="T13" fmla="*/ 28 h 1027"/>
                  <a:gd name="T14" fmla="*/ 2131 w 2136"/>
                  <a:gd name="T15" fmla="*/ 39 h 1027"/>
                  <a:gd name="T16" fmla="*/ 2135 w 2136"/>
                  <a:gd name="T17" fmla="*/ 51 h 1027"/>
                  <a:gd name="T18" fmla="*/ 2136 w 2136"/>
                  <a:gd name="T19" fmla="*/ 64 h 1027"/>
                  <a:gd name="T20" fmla="*/ 2136 w 2136"/>
                  <a:gd name="T21" fmla="*/ 961 h 1027"/>
                  <a:gd name="T22" fmla="*/ 2135 w 2136"/>
                  <a:gd name="T23" fmla="*/ 975 h 1027"/>
                  <a:gd name="T24" fmla="*/ 2131 w 2136"/>
                  <a:gd name="T25" fmla="*/ 989 h 1027"/>
                  <a:gd name="T26" fmla="*/ 2125 w 2136"/>
                  <a:gd name="T27" fmla="*/ 999 h 1027"/>
                  <a:gd name="T28" fmla="*/ 2118 w 2136"/>
                  <a:gd name="T29" fmla="*/ 1009 h 1027"/>
                  <a:gd name="T30" fmla="*/ 2106 w 2136"/>
                  <a:gd name="T31" fmla="*/ 1016 h 1027"/>
                  <a:gd name="T32" fmla="*/ 2097 w 2136"/>
                  <a:gd name="T33" fmla="*/ 1022 h 1027"/>
                  <a:gd name="T34" fmla="*/ 2083 w 2136"/>
                  <a:gd name="T35" fmla="*/ 1026 h 1027"/>
                  <a:gd name="T36" fmla="*/ 2071 w 2136"/>
                  <a:gd name="T37" fmla="*/ 1027 h 1027"/>
                  <a:gd name="T38" fmla="*/ 67 w 2136"/>
                  <a:gd name="T39" fmla="*/ 1027 h 1027"/>
                  <a:gd name="T40" fmla="*/ 53 w 2136"/>
                  <a:gd name="T41" fmla="*/ 1026 h 1027"/>
                  <a:gd name="T42" fmla="*/ 41 w 2136"/>
                  <a:gd name="T43" fmla="*/ 1022 h 1027"/>
                  <a:gd name="T44" fmla="*/ 29 w 2136"/>
                  <a:gd name="T45" fmla="*/ 1016 h 1027"/>
                  <a:gd name="T46" fmla="*/ 19 w 2136"/>
                  <a:gd name="T47" fmla="*/ 1009 h 1027"/>
                  <a:gd name="T48" fmla="*/ 12 w 2136"/>
                  <a:gd name="T49" fmla="*/ 999 h 1027"/>
                  <a:gd name="T50" fmla="*/ 5 w 2136"/>
                  <a:gd name="T51" fmla="*/ 989 h 1027"/>
                  <a:gd name="T52" fmla="*/ 3 w 2136"/>
                  <a:gd name="T53" fmla="*/ 981 h 1027"/>
                  <a:gd name="T54" fmla="*/ 1 w 2136"/>
                  <a:gd name="T55" fmla="*/ 975 h 1027"/>
                  <a:gd name="T56" fmla="*/ 1 w 2136"/>
                  <a:gd name="T57" fmla="*/ 969 h 1027"/>
                  <a:gd name="T58" fmla="*/ 0 w 2136"/>
                  <a:gd name="T59" fmla="*/ 961 h 1027"/>
                  <a:gd name="T60" fmla="*/ 0 w 2136"/>
                  <a:gd name="T61" fmla="*/ 64 h 1027"/>
                  <a:gd name="T62" fmla="*/ 1 w 2136"/>
                  <a:gd name="T63" fmla="*/ 57 h 1027"/>
                  <a:gd name="T64" fmla="*/ 1 w 2136"/>
                  <a:gd name="T65" fmla="*/ 51 h 1027"/>
                  <a:gd name="T66" fmla="*/ 3 w 2136"/>
                  <a:gd name="T67" fmla="*/ 46 h 1027"/>
                  <a:gd name="T68" fmla="*/ 5 w 2136"/>
                  <a:gd name="T69" fmla="*/ 39 h 1027"/>
                  <a:gd name="T70" fmla="*/ 12 w 2136"/>
                  <a:gd name="T71" fmla="*/ 28 h 1027"/>
                  <a:gd name="T72" fmla="*/ 19 w 2136"/>
                  <a:gd name="T73" fmla="*/ 18 h 1027"/>
                  <a:gd name="T74" fmla="*/ 29 w 2136"/>
                  <a:gd name="T75" fmla="*/ 10 h 1027"/>
                  <a:gd name="T76" fmla="*/ 41 w 2136"/>
                  <a:gd name="T77" fmla="*/ 5 h 1027"/>
                  <a:gd name="T78" fmla="*/ 53 w 2136"/>
                  <a:gd name="T79" fmla="*/ 1 h 1027"/>
                  <a:gd name="T80" fmla="*/ 67 w 2136"/>
                  <a:gd name="T81" fmla="*/ 0 h 1027"/>
                  <a:gd name="T82" fmla="*/ 70 w 2136"/>
                  <a:gd name="T83" fmla="*/ 0 h 10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6"/>
                  <a:gd name="T127" fmla="*/ 0 h 1027"/>
                  <a:gd name="T128" fmla="*/ 2136 w 2136"/>
                  <a:gd name="T129" fmla="*/ 1027 h 10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6" h="1027">
                    <a:moveTo>
                      <a:pt x="70" y="0"/>
                    </a:moveTo>
                    <a:lnTo>
                      <a:pt x="2071" y="0"/>
                    </a:lnTo>
                    <a:lnTo>
                      <a:pt x="2083" y="1"/>
                    </a:lnTo>
                    <a:lnTo>
                      <a:pt x="2097" y="5"/>
                    </a:lnTo>
                    <a:lnTo>
                      <a:pt x="2106" y="10"/>
                    </a:lnTo>
                    <a:lnTo>
                      <a:pt x="2118" y="18"/>
                    </a:lnTo>
                    <a:lnTo>
                      <a:pt x="2125" y="28"/>
                    </a:lnTo>
                    <a:lnTo>
                      <a:pt x="2131" y="39"/>
                    </a:lnTo>
                    <a:lnTo>
                      <a:pt x="2135" y="51"/>
                    </a:lnTo>
                    <a:lnTo>
                      <a:pt x="2136" y="64"/>
                    </a:lnTo>
                    <a:lnTo>
                      <a:pt x="2136" y="961"/>
                    </a:lnTo>
                    <a:lnTo>
                      <a:pt x="2135" y="975"/>
                    </a:lnTo>
                    <a:lnTo>
                      <a:pt x="2131" y="989"/>
                    </a:lnTo>
                    <a:lnTo>
                      <a:pt x="2125" y="999"/>
                    </a:lnTo>
                    <a:lnTo>
                      <a:pt x="2118" y="1009"/>
                    </a:lnTo>
                    <a:lnTo>
                      <a:pt x="2106" y="1016"/>
                    </a:lnTo>
                    <a:lnTo>
                      <a:pt x="2097" y="1022"/>
                    </a:lnTo>
                    <a:lnTo>
                      <a:pt x="2083" y="1026"/>
                    </a:lnTo>
                    <a:lnTo>
                      <a:pt x="2071" y="1027"/>
                    </a:lnTo>
                    <a:lnTo>
                      <a:pt x="67" y="1027"/>
                    </a:lnTo>
                    <a:lnTo>
                      <a:pt x="53" y="1026"/>
                    </a:lnTo>
                    <a:lnTo>
                      <a:pt x="41" y="1022"/>
                    </a:lnTo>
                    <a:lnTo>
                      <a:pt x="29" y="1016"/>
                    </a:lnTo>
                    <a:lnTo>
                      <a:pt x="19" y="1009"/>
                    </a:lnTo>
                    <a:lnTo>
                      <a:pt x="12" y="999"/>
                    </a:lnTo>
                    <a:lnTo>
                      <a:pt x="5" y="989"/>
                    </a:lnTo>
                    <a:lnTo>
                      <a:pt x="3" y="981"/>
                    </a:lnTo>
                    <a:lnTo>
                      <a:pt x="1" y="975"/>
                    </a:lnTo>
                    <a:lnTo>
                      <a:pt x="1" y="969"/>
                    </a:lnTo>
                    <a:lnTo>
                      <a:pt x="0" y="961"/>
                    </a:lnTo>
                    <a:lnTo>
                      <a:pt x="0" y="64"/>
                    </a:lnTo>
                    <a:lnTo>
                      <a:pt x="1" y="57"/>
                    </a:lnTo>
                    <a:lnTo>
                      <a:pt x="1" y="51"/>
                    </a:lnTo>
                    <a:lnTo>
                      <a:pt x="3" y="46"/>
                    </a:lnTo>
                    <a:lnTo>
                      <a:pt x="5" y="39"/>
                    </a:lnTo>
                    <a:lnTo>
                      <a:pt x="12" y="28"/>
                    </a:lnTo>
                    <a:lnTo>
                      <a:pt x="19" y="18"/>
                    </a:lnTo>
                    <a:lnTo>
                      <a:pt x="29" y="10"/>
                    </a:lnTo>
                    <a:lnTo>
                      <a:pt x="41" y="5"/>
                    </a:lnTo>
                    <a:lnTo>
                      <a:pt x="53" y="1"/>
                    </a:lnTo>
                    <a:lnTo>
                      <a:pt x="67" y="0"/>
                    </a:lnTo>
                    <a:lnTo>
                      <a:pt x="7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693" name="Rectangle 19"/>
              <p:cNvSpPr>
                <a:spLocks noChangeArrowheads="1"/>
              </p:cNvSpPr>
              <p:nvPr/>
            </p:nvSpPr>
            <p:spPr bwMode="auto">
              <a:xfrm>
                <a:off x="2673"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94" name="Rectangle 20"/>
              <p:cNvSpPr>
                <a:spLocks noChangeArrowheads="1"/>
              </p:cNvSpPr>
              <p:nvPr/>
            </p:nvSpPr>
            <p:spPr bwMode="auto">
              <a:xfrm>
                <a:off x="2698"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95" name="Rectangle 21"/>
              <p:cNvSpPr>
                <a:spLocks noChangeArrowheads="1"/>
              </p:cNvSpPr>
              <p:nvPr/>
            </p:nvSpPr>
            <p:spPr bwMode="auto">
              <a:xfrm>
                <a:off x="2723"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96" name="Rectangle 22"/>
              <p:cNvSpPr>
                <a:spLocks noChangeArrowheads="1"/>
              </p:cNvSpPr>
              <p:nvPr/>
            </p:nvSpPr>
            <p:spPr bwMode="auto">
              <a:xfrm>
                <a:off x="274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97" name="Freeform 23"/>
              <p:cNvSpPr>
                <a:spLocks/>
              </p:cNvSpPr>
              <p:nvPr/>
            </p:nvSpPr>
            <p:spPr bwMode="auto">
              <a:xfrm>
                <a:off x="2773" y="3759"/>
                <a:ext cx="171" cy="81"/>
              </a:xfrm>
              <a:custGeom>
                <a:avLst/>
                <a:gdLst>
                  <a:gd name="T0" fmla="*/ 76 w 171"/>
                  <a:gd name="T1" fmla="*/ 6 h 81"/>
                  <a:gd name="T2" fmla="*/ 101 w 171"/>
                  <a:gd name="T3" fmla="*/ 1 h 81"/>
                  <a:gd name="T4" fmla="*/ 116 w 171"/>
                  <a:gd name="T5" fmla="*/ 1 h 81"/>
                  <a:gd name="T6" fmla="*/ 127 w 171"/>
                  <a:gd name="T7" fmla="*/ 3 h 81"/>
                  <a:gd name="T8" fmla="*/ 136 w 171"/>
                  <a:gd name="T9" fmla="*/ 6 h 81"/>
                  <a:gd name="T10" fmla="*/ 143 w 171"/>
                  <a:gd name="T11" fmla="*/ 13 h 81"/>
                  <a:gd name="T12" fmla="*/ 147 w 171"/>
                  <a:gd name="T13" fmla="*/ 19 h 81"/>
                  <a:gd name="T14" fmla="*/ 148 w 171"/>
                  <a:gd name="T15" fmla="*/ 27 h 81"/>
                  <a:gd name="T16" fmla="*/ 148 w 171"/>
                  <a:gd name="T17" fmla="*/ 67 h 81"/>
                  <a:gd name="T18" fmla="*/ 149 w 171"/>
                  <a:gd name="T19" fmla="*/ 72 h 81"/>
                  <a:gd name="T20" fmla="*/ 152 w 171"/>
                  <a:gd name="T21" fmla="*/ 75 h 81"/>
                  <a:gd name="T22" fmla="*/ 154 w 171"/>
                  <a:gd name="T23" fmla="*/ 76 h 81"/>
                  <a:gd name="T24" fmla="*/ 158 w 171"/>
                  <a:gd name="T25" fmla="*/ 77 h 81"/>
                  <a:gd name="T26" fmla="*/ 166 w 171"/>
                  <a:gd name="T27" fmla="*/ 77 h 81"/>
                  <a:gd name="T28" fmla="*/ 93 w 171"/>
                  <a:gd name="T29" fmla="*/ 81 h 81"/>
                  <a:gd name="T30" fmla="*/ 103 w 171"/>
                  <a:gd name="T31" fmla="*/ 77 h 81"/>
                  <a:gd name="T32" fmla="*/ 109 w 171"/>
                  <a:gd name="T33" fmla="*/ 77 h 81"/>
                  <a:gd name="T34" fmla="*/ 114 w 171"/>
                  <a:gd name="T35" fmla="*/ 76 h 81"/>
                  <a:gd name="T36" fmla="*/ 117 w 171"/>
                  <a:gd name="T37" fmla="*/ 73 h 81"/>
                  <a:gd name="T38" fmla="*/ 119 w 171"/>
                  <a:gd name="T39" fmla="*/ 71 h 81"/>
                  <a:gd name="T40" fmla="*/ 121 w 171"/>
                  <a:gd name="T41" fmla="*/ 67 h 81"/>
                  <a:gd name="T42" fmla="*/ 119 w 171"/>
                  <a:gd name="T43" fmla="*/ 29 h 81"/>
                  <a:gd name="T44" fmla="*/ 117 w 171"/>
                  <a:gd name="T45" fmla="*/ 21 h 81"/>
                  <a:gd name="T46" fmla="*/ 112 w 171"/>
                  <a:gd name="T47" fmla="*/ 14 h 81"/>
                  <a:gd name="T48" fmla="*/ 105 w 171"/>
                  <a:gd name="T49" fmla="*/ 11 h 81"/>
                  <a:gd name="T50" fmla="*/ 90 w 171"/>
                  <a:gd name="T51" fmla="*/ 11 h 81"/>
                  <a:gd name="T52" fmla="*/ 70 w 171"/>
                  <a:gd name="T53" fmla="*/ 15 h 81"/>
                  <a:gd name="T54" fmla="*/ 55 w 171"/>
                  <a:gd name="T55" fmla="*/ 63 h 81"/>
                  <a:gd name="T56" fmla="*/ 56 w 171"/>
                  <a:gd name="T57" fmla="*/ 70 h 81"/>
                  <a:gd name="T58" fmla="*/ 57 w 171"/>
                  <a:gd name="T59" fmla="*/ 73 h 81"/>
                  <a:gd name="T60" fmla="*/ 60 w 171"/>
                  <a:gd name="T61" fmla="*/ 76 h 81"/>
                  <a:gd name="T62" fmla="*/ 64 w 171"/>
                  <a:gd name="T63" fmla="*/ 77 h 81"/>
                  <a:gd name="T64" fmla="*/ 69 w 171"/>
                  <a:gd name="T65" fmla="*/ 77 h 81"/>
                  <a:gd name="T66" fmla="*/ 81 w 171"/>
                  <a:gd name="T67" fmla="*/ 78 h 81"/>
                  <a:gd name="T68" fmla="*/ 7 w 171"/>
                  <a:gd name="T69" fmla="*/ 78 h 81"/>
                  <a:gd name="T70" fmla="*/ 17 w 171"/>
                  <a:gd name="T71" fmla="*/ 77 h 81"/>
                  <a:gd name="T72" fmla="*/ 23 w 171"/>
                  <a:gd name="T73" fmla="*/ 75 h 81"/>
                  <a:gd name="T74" fmla="*/ 25 w 171"/>
                  <a:gd name="T75" fmla="*/ 71 h 81"/>
                  <a:gd name="T76" fmla="*/ 26 w 171"/>
                  <a:gd name="T77" fmla="*/ 63 h 81"/>
                  <a:gd name="T78" fmla="*/ 26 w 171"/>
                  <a:gd name="T79" fmla="*/ 25 h 81"/>
                  <a:gd name="T80" fmla="*/ 25 w 171"/>
                  <a:gd name="T81" fmla="*/ 19 h 81"/>
                  <a:gd name="T82" fmla="*/ 24 w 171"/>
                  <a:gd name="T83" fmla="*/ 15 h 81"/>
                  <a:gd name="T84" fmla="*/ 21 w 171"/>
                  <a:gd name="T85" fmla="*/ 13 h 81"/>
                  <a:gd name="T86" fmla="*/ 19 w 171"/>
                  <a:gd name="T87" fmla="*/ 11 h 81"/>
                  <a:gd name="T88" fmla="*/ 15 w 171"/>
                  <a:gd name="T89" fmla="*/ 11 h 81"/>
                  <a:gd name="T90" fmla="*/ 10 w 171"/>
                  <a:gd name="T91" fmla="*/ 11 h 81"/>
                  <a:gd name="T92" fmla="*/ 5 w 171"/>
                  <a:gd name="T93" fmla="*/ 13 h 81"/>
                  <a:gd name="T94" fmla="*/ 55 w 171"/>
                  <a:gd name="T95" fmla="*/ 0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81"/>
                  <a:gd name="T146" fmla="*/ 171 w 171"/>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81">
                    <a:moveTo>
                      <a:pt x="55" y="17"/>
                    </a:moveTo>
                    <a:lnTo>
                      <a:pt x="61" y="13"/>
                    </a:lnTo>
                    <a:lnTo>
                      <a:pt x="69" y="10"/>
                    </a:lnTo>
                    <a:lnTo>
                      <a:pt x="76" y="6"/>
                    </a:lnTo>
                    <a:lnTo>
                      <a:pt x="82" y="5"/>
                    </a:lnTo>
                    <a:lnTo>
                      <a:pt x="88" y="3"/>
                    </a:lnTo>
                    <a:lnTo>
                      <a:pt x="95" y="1"/>
                    </a:lnTo>
                    <a:lnTo>
                      <a:pt x="101" y="1"/>
                    </a:lnTo>
                    <a:lnTo>
                      <a:pt x="107" y="0"/>
                    </a:lnTo>
                    <a:lnTo>
                      <a:pt x="111" y="1"/>
                    </a:lnTo>
                    <a:lnTo>
                      <a:pt x="113" y="1"/>
                    </a:lnTo>
                    <a:lnTo>
                      <a:pt x="116" y="1"/>
                    </a:lnTo>
                    <a:lnTo>
                      <a:pt x="119" y="1"/>
                    </a:lnTo>
                    <a:lnTo>
                      <a:pt x="122" y="1"/>
                    </a:lnTo>
                    <a:lnTo>
                      <a:pt x="124" y="3"/>
                    </a:lnTo>
                    <a:lnTo>
                      <a:pt x="127" y="3"/>
                    </a:lnTo>
                    <a:lnTo>
                      <a:pt x="129" y="4"/>
                    </a:lnTo>
                    <a:lnTo>
                      <a:pt x="132" y="5"/>
                    </a:lnTo>
                    <a:lnTo>
                      <a:pt x="133" y="5"/>
                    </a:lnTo>
                    <a:lnTo>
                      <a:pt x="136" y="6"/>
                    </a:lnTo>
                    <a:lnTo>
                      <a:pt x="137" y="8"/>
                    </a:lnTo>
                    <a:lnTo>
                      <a:pt x="139" y="9"/>
                    </a:lnTo>
                    <a:lnTo>
                      <a:pt x="140" y="10"/>
                    </a:lnTo>
                    <a:lnTo>
                      <a:pt x="143" y="13"/>
                    </a:lnTo>
                    <a:lnTo>
                      <a:pt x="144" y="14"/>
                    </a:lnTo>
                    <a:lnTo>
                      <a:pt x="145" y="15"/>
                    </a:lnTo>
                    <a:lnTo>
                      <a:pt x="145" y="17"/>
                    </a:lnTo>
                    <a:lnTo>
                      <a:pt x="147" y="19"/>
                    </a:lnTo>
                    <a:lnTo>
                      <a:pt x="147" y="21"/>
                    </a:lnTo>
                    <a:lnTo>
                      <a:pt x="148" y="22"/>
                    </a:lnTo>
                    <a:lnTo>
                      <a:pt x="148" y="25"/>
                    </a:lnTo>
                    <a:lnTo>
                      <a:pt x="148" y="27"/>
                    </a:lnTo>
                    <a:lnTo>
                      <a:pt x="148" y="30"/>
                    </a:lnTo>
                    <a:lnTo>
                      <a:pt x="148" y="63"/>
                    </a:lnTo>
                    <a:lnTo>
                      <a:pt x="148" y="66"/>
                    </a:lnTo>
                    <a:lnTo>
                      <a:pt x="148" y="67"/>
                    </a:lnTo>
                    <a:lnTo>
                      <a:pt x="148" y="68"/>
                    </a:lnTo>
                    <a:lnTo>
                      <a:pt x="149" y="70"/>
                    </a:lnTo>
                    <a:lnTo>
                      <a:pt x="149" y="71"/>
                    </a:lnTo>
                    <a:lnTo>
                      <a:pt x="149" y="72"/>
                    </a:lnTo>
                    <a:lnTo>
                      <a:pt x="149" y="73"/>
                    </a:lnTo>
                    <a:lnTo>
                      <a:pt x="150" y="73"/>
                    </a:lnTo>
                    <a:lnTo>
                      <a:pt x="152" y="75"/>
                    </a:lnTo>
                    <a:lnTo>
                      <a:pt x="153" y="76"/>
                    </a:lnTo>
                    <a:lnTo>
                      <a:pt x="154" y="76"/>
                    </a:lnTo>
                    <a:lnTo>
                      <a:pt x="155" y="76"/>
                    </a:lnTo>
                    <a:lnTo>
                      <a:pt x="157" y="77"/>
                    </a:lnTo>
                    <a:lnTo>
                      <a:pt x="158" y="77"/>
                    </a:lnTo>
                    <a:lnTo>
                      <a:pt x="160" y="77"/>
                    </a:lnTo>
                    <a:lnTo>
                      <a:pt x="162" y="77"/>
                    </a:lnTo>
                    <a:lnTo>
                      <a:pt x="165" y="77"/>
                    </a:lnTo>
                    <a:lnTo>
                      <a:pt x="166" y="77"/>
                    </a:lnTo>
                    <a:lnTo>
                      <a:pt x="169" y="78"/>
                    </a:lnTo>
                    <a:lnTo>
                      <a:pt x="171" y="78"/>
                    </a:lnTo>
                    <a:lnTo>
                      <a:pt x="171" y="81"/>
                    </a:lnTo>
                    <a:lnTo>
                      <a:pt x="93" y="81"/>
                    </a:lnTo>
                    <a:lnTo>
                      <a:pt x="93" y="78"/>
                    </a:lnTo>
                    <a:lnTo>
                      <a:pt x="98" y="78"/>
                    </a:lnTo>
                    <a:lnTo>
                      <a:pt x="101" y="78"/>
                    </a:lnTo>
                    <a:lnTo>
                      <a:pt x="103" y="77"/>
                    </a:lnTo>
                    <a:lnTo>
                      <a:pt x="105" y="77"/>
                    </a:lnTo>
                    <a:lnTo>
                      <a:pt x="107" y="77"/>
                    </a:lnTo>
                    <a:lnTo>
                      <a:pt x="108" y="77"/>
                    </a:lnTo>
                    <a:lnTo>
                      <a:pt x="109" y="77"/>
                    </a:lnTo>
                    <a:lnTo>
                      <a:pt x="112" y="77"/>
                    </a:lnTo>
                    <a:lnTo>
                      <a:pt x="112" y="76"/>
                    </a:lnTo>
                    <a:lnTo>
                      <a:pt x="113" y="76"/>
                    </a:lnTo>
                    <a:lnTo>
                      <a:pt x="114" y="76"/>
                    </a:lnTo>
                    <a:lnTo>
                      <a:pt x="116" y="75"/>
                    </a:lnTo>
                    <a:lnTo>
                      <a:pt x="117" y="73"/>
                    </a:lnTo>
                    <a:lnTo>
                      <a:pt x="119" y="72"/>
                    </a:lnTo>
                    <a:lnTo>
                      <a:pt x="119" y="71"/>
                    </a:lnTo>
                    <a:lnTo>
                      <a:pt x="119" y="70"/>
                    </a:lnTo>
                    <a:lnTo>
                      <a:pt x="119" y="68"/>
                    </a:lnTo>
                    <a:lnTo>
                      <a:pt x="121" y="67"/>
                    </a:lnTo>
                    <a:lnTo>
                      <a:pt x="121" y="66"/>
                    </a:lnTo>
                    <a:lnTo>
                      <a:pt x="121" y="63"/>
                    </a:lnTo>
                    <a:lnTo>
                      <a:pt x="121" y="31"/>
                    </a:lnTo>
                    <a:lnTo>
                      <a:pt x="119" y="29"/>
                    </a:lnTo>
                    <a:lnTo>
                      <a:pt x="119" y="26"/>
                    </a:lnTo>
                    <a:lnTo>
                      <a:pt x="119" y="25"/>
                    </a:lnTo>
                    <a:lnTo>
                      <a:pt x="119" y="22"/>
                    </a:lnTo>
                    <a:lnTo>
                      <a:pt x="117" y="21"/>
                    </a:lnTo>
                    <a:lnTo>
                      <a:pt x="116" y="19"/>
                    </a:lnTo>
                    <a:lnTo>
                      <a:pt x="114" y="17"/>
                    </a:lnTo>
                    <a:lnTo>
                      <a:pt x="113" y="15"/>
                    </a:lnTo>
                    <a:lnTo>
                      <a:pt x="112" y="14"/>
                    </a:lnTo>
                    <a:lnTo>
                      <a:pt x="111" y="14"/>
                    </a:lnTo>
                    <a:lnTo>
                      <a:pt x="108" y="13"/>
                    </a:lnTo>
                    <a:lnTo>
                      <a:pt x="107" y="11"/>
                    </a:lnTo>
                    <a:lnTo>
                      <a:pt x="105" y="11"/>
                    </a:lnTo>
                    <a:lnTo>
                      <a:pt x="102" y="11"/>
                    </a:lnTo>
                    <a:lnTo>
                      <a:pt x="98" y="11"/>
                    </a:lnTo>
                    <a:lnTo>
                      <a:pt x="95" y="10"/>
                    </a:lnTo>
                    <a:lnTo>
                      <a:pt x="90" y="11"/>
                    </a:lnTo>
                    <a:lnTo>
                      <a:pt x="85" y="11"/>
                    </a:lnTo>
                    <a:lnTo>
                      <a:pt x="80" y="13"/>
                    </a:lnTo>
                    <a:lnTo>
                      <a:pt x="76" y="14"/>
                    </a:lnTo>
                    <a:lnTo>
                      <a:pt x="70" y="15"/>
                    </a:lnTo>
                    <a:lnTo>
                      <a:pt x="65" y="17"/>
                    </a:lnTo>
                    <a:lnTo>
                      <a:pt x="60" y="20"/>
                    </a:lnTo>
                    <a:lnTo>
                      <a:pt x="55" y="22"/>
                    </a:lnTo>
                    <a:lnTo>
                      <a:pt x="55" y="63"/>
                    </a:lnTo>
                    <a:lnTo>
                      <a:pt x="55" y="66"/>
                    </a:lnTo>
                    <a:lnTo>
                      <a:pt x="55" y="67"/>
                    </a:lnTo>
                    <a:lnTo>
                      <a:pt x="55" y="68"/>
                    </a:lnTo>
                    <a:lnTo>
                      <a:pt x="56" y="70"/>
                    </a:lnTo>
                    <a:lnTo>
                      <a:pt x="56" y="71"/>
                    </a:lnTo>
                    <a:lnTo>
                      <a:pt x="56" y="72"/>
                    </a:lnTo>
                    <a:lnTo>
                      <a:pt x="57" y="73"/>
                    </a:lnTo>
                    <a:lnTo>
                      <a:pt x="59" y="75"/>
                    </a:lnTo>
                    <a:lnTo>
                      <a:pt x="60" y="76"/>
                    </a:lnTo>
                    <a:lnTo>
                      <a:pt x="61" y="76"/>
                    </a:lnTo>
                    <a:lnTo>
                      <a:pt x="62" y="76"/>
                    </a:lnTo>
                    <a:lnTo>
                      <a:pt x="64" y="77"/>
                    </a:lnTo>
                    <a:lnTo>
                      <a:pt x="65" y="77"/>
                    </a:lnTo>
                    <a:lnTo>
                      <a:pt x="66" y="77"/>
                    </a:lnTo>
                    <a:lnTo>
                      <a:pt x="67" y="77"/>
                    </a:lnTo>
                    <a:lnTo>
                      <a:pt x="69" y="77"/>
                    </a:lnTo>
                    <a:lnTo>
                      <a:pt x="71" y="77"/>
                    </a:lnTo>
                    <a:lnTo>
                      <a:pt x="75" y="78"/>
                    </a:lnTo>
                    <a:lnTo>
                      <a:pt x="77" y="78"/>
                    </a:lnTo>
                    <a:lnTo>
                      <a:pt x="81" y="78"/>
                    </a:lnTo>
                    <a:lnTo>
                      <a:pt x="81" y="81"/>
                    </a:lnTo>
                    <a:lnTo>
                      <a:pt x="3" y="81"/>
                    </a:lnTo>
                    <a:lnTo>
                      <a:pt x="3" y="78"/>
                    </a:lnTo>
                    <a:lnTo>
                      <a:pt x="7" y="78"/>
                    </a:lnTo>
                    <a:lnTo>
                      <a:pt x="9" y="78"/>
                    </a:lnTo>
                    <a:lnTo>
                      <a:pt x="12" y="77"/>
                    </a:lnTo>
                    <a:lnTo>
                      <a:pt x="14" y="77"/>
                    </a:lnTo>
                    <a:lnTo>
                      <a:pt x="17" y="77"/>
                    </a:lnTo>
                    <a:lnTo>
                      <a:pt x="18" y="77"/>
                    </a:lnTo>
                    <a:lnTo>
                      <a:pt x="20" y="76"/>
                    </a:lnTo>
                    <a:lnTo>
                      <a:pt x="21" y="76"/>
                    </a:lnTo>
                    <a:lnTo>
                      <a:pt x="23" y="75"/>
                    </a:lnTo>
                    <a:lnTo>
                      <a:pt x="24" y="73"/>
                    </a:lnTo>
                    <a:lnTo>
                      <a:pt x="24" y="72"/>
                    </a:lnTo>
                    <a:lnTo>
                      <a:pt x="25" y="71"/>
                    </a:lnTo>
                    <a:lnTo>
                      <a:pt x="25" y="70"/>
                    </a:lnTo>
                    <a:lnTo>
                      <a:pt x="25" y="67"/>
                    </a:lnTo>
                    <a:lnTo>
                      <a:pt x="26" y="66"/>
                    </a:lnTo>
                    <a:lnTo>
                      <a:pt x="26" y="63"/>
                    </a:lnTo>
                    <a:lnTo>
                      <a:pt x="26" y="34"/>
                    </a:lnTo>
                    <a:lnTo>
                      <a:pt x="26" y="31"/>
                    </a:lnTo>
                    <a:lnTo>
                      <a:pt x="26" y="27"/>
                    </a:lnTo>
                    <a:lnTo>
                      <a:pt x="26" y="25"/>
                    </a:lnTo>
                    <a:lnTo>
                      <a:pt x="25" y="24"/>
                    </a:lnTo>
                    <a:lnTo>
                      <a:pt x="25" y="21"/>
                    </a:lnTo>
                    <a:lnTo>
                      <a:pt x="25" y="20"/>
                    </a:lnTo>
                    <a:lnTo>
                      <a:pt x="25" y="19"/>
                    </a:lnTo>
                    <a:lnTo>
                      <a:pt x="25" y="17"/>
                    </a:lnTo>
                    <a:lnTo>
                      <a:pt x="24" y="17"/>
                    </a:lnTo>
                    <a:lnTo>
                      <a:pt x="24" y="15"/>
                    </a:lnTo>
                    <a:lnTo>
                      <a:pt x="24" y="14"/>
                    </a:lnTo>
                    <a:lnTo>
                      <a:pt x="23" y="14"/>
                    </a:lnTo>
                    <a:lnTo>
                      <a:pt x="21" y="13"/>
                    </a:lnTo>
                    <a:lnTo>
                      <a:pt x="20" y="13"/>
                    </a:lnTo>
                    <a:lnTo>
                      <a:pt x="19" y="11"/>
                    </a:lnTo>
                    <a:lnTo>
                      <a:pt x="18" y="11"/>
                    </a:lnTo>
                    <a:lnTo>
                      <a:pt x="17" y="11"/>
                    </a:lnTo>
                    <a:lnTo>
                      <a:pt x="15" y="11"/>
                    </a:lnTo>
                    <a:lnTo>
                      <a:pt x="14" y="11"/>
                    </a:lnTo>
                    <a:lnTo>
                      <a:pt x="13" y="11"/>
                    </a:lnTo>
                    <a:lnTo>
                      <a:pt x="12" y="11"/>
                    </a:lnTo>
                    <a:lnTo>
                      <a:pt x="10" y="11"/>
                    </a:lnTo>
                    <a:lnTo>
                      <a:pt x="9" y="11"/>
                    </a:lnTo>
                    <a:lnTo>
                      <a:pt x="8" y="13"/>
                    </a:lnTo>
                    <a:lnTo>
                      <a:pt x="7" y="13"/>
                    </a:lnTo>
                    <a:lnTo>
                      <a:pt x="5" y="13"/>
                    </a:lnTo>
                    <a:lnTo>
                      <a:pt x="3" y="13"/>
                    </a:lnTo>
                    <a:lnTo>
                      <a:pt x="0" y="10"/>
                    </a:lnTo>
                    <a:lnTo>
                      <a:pt x="48" y="0"/>
                    </a:lnTo>
                    <a:lnTo>
                      <a:pt x="55" y="0"/>
                    </a:lnTo>
                    <a:lnTo>
                      <a:pt x="5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698" name="Rectangle 24"/>
              <p:cNvSpPr>
                <a:spLocks noChangeArrowheads="1"/>
              </p:cNvSpPr>
              <p:nvPr/>
            </p:nvSpPr>
            <p:spPr bwMode="auto">
              <a:xfrm>
                <a:off x="3034" y="376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63699" name="Rectangle 25"/>
              <p:cNvSpPr>
                <a:spLocks noChangeArrowheads="1"/>
              </p:cNvSpPr>
              <p:nvPr/>
            </p:nvSpPr>
            <p:spPr bwMode="auto">
              <a:xfrm>
                <a:off x="3055" y="376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63700" name="Rectangle 26"/>
              <p:cNvSpPr>
                <a:spLocks noChangeArrowheads="1"/>
              </p:cNvSpPr>
              <p:nvPr/>
            </p:nvSpPr>
            <p:spPr bwMode="auto">
              <a:xfrm>
                <a:off x="3073" y="376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63701" name="Rectangle 27"/>
              <p:cNvSpPr>
                <a:spLocks noChangeArrowheads="1"/>
              </p:cNvSpPr>
              <p:nvPr/>
            </p:nvSpPr>
            <p:spPr bwMode="auto">
              <a:xfrm>
                <a:off x="3109" y="3794"/>
                <a:ext cx="8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3702" name="Rectangle 28"/>
              <p:cNvSpPr>
                <a:spLocks noChangeArrowheads="1"/>
              </p:cNvSpPr>
              <p:nvPr/>
            </p:nvSpPr>
            <p:spPr bwMode="auto">
              <a:xfrm>
                <a:off x="3212" y="376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63703" name="Rectangle 29"/>
              <p:cNvSpPr>
                <a:spLocks noChangeArrowheads="1"/>
              </p:cNvSpPr>
              <p:nvPr/>
            </p:nvSpPr>
            <p:spPr bwMode="auto">
              <a:xfrm>
                <a:off x="3319"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04" name="Freeform 30"/>
              <p:cNvSpPr>
                <a:spLocks/>
              </p:cNvSpPr>
              <p:nvPr/>
            </p:nvSpPr>
            <p:spPr bwMode="auto">
              <a:xfrm>
                <a:off x="3345" y="3762"/>
                <a:ext cx="248" cy="81"/>
              </a:xfrm>
              <a:custGeom>
                <a:avLst/>
                <a:gdLst>
                  <a:gd name="T0" fmla="*/ 67 w 248"/>
                  <a:gd name="T1" fmla="*/ 3 h 81"/>
                  <a:gd name="T2" fmla="*/ 60 w 248"/>
                  <a:gd name="T3" fmla="*/ 3 h 81"/>
                  <a:gd name="T4" fmla="*/ 57 w 248"/>
                  <a:gd name="T5" fmla="*/ 3 h 81"/>
                  <a:gd name="T6" fmla="*/ 54 w 248"/>
                  <a:gd name="T7" fmla="*/ 5 h 81"/>
                  <a:gd name="T8" fmla="*/ 53 w 248"/>
                  <a:gd name="T9" fmla="*/ 6 h 81"/>
                  <a:gd name="T10" fmla="*/ 52 w 248"/>
                  <a:gd name="T11" fmla="*/ 7 h 81"/>
                  <a:gd name="T12" fmla="*/ 52 w 248"/>
                  <a:gd name="T13" fmla="*/ 10 h 81"/>
                  <a:gd name="T14" fmla="*/ 53 w 248"/>
                  <a:gd name="T15" fmla="*/ 12 h 81"/>
                  <a:gd name="T16" fmla="*/ 54 w 248"/>
                  <a:gd name="T17" fmla="*/ 16 h 81"/>
                  <a:gd name="T18" fmla="*/ 113 w 248"/>
                  <a:gd name="T19" fmla="*/ 11 h 81"/>
                  <a:gd name="T20" fmla="*/ 109 w 248"/>
                  <a:gd name="T21" fmla="*/ 8 h 81"/>
                  <a:gd name="T22" fmla="*/ 105 w 248"/>
                  <a:gd name="T23" fmla="*/ 6 h 81"/>
                  <a:gd name="T24" fmla="*/ 101 w 248"/>
                  <a:gd name="T25" fmla="*/ 5 h 81"/>
                  <a:gd name="T26" fmla="*/ 98 w 248"/>
                  <a:gd name="T27" fmla="*/ 3 h 81"/>
                  <a:gd name="T28" fmla="*/ 90 w 248"/>
                  <a:gd name="T29" fmla="*/ 3 h 81"/>
                  <a:gd name="T30" fmla="*/ 163 w 248"/>
                  <a:gd name="T31" fmla="*/ 0 h 81"/>
                  <a:gd name="T32" fmla="*/ 156 w 248"/>
                  <a:gd name="T33" fmla="*/ 3 h 81"/>
                  <a:gd name="T34" fmla="*/ 150 w 248"/>
                  <a:gd name="T35" fmla="*/ 3 h 81"/>
                  <a:gd name="T36" fmla="*/ 146 w 248"/>
                  <a:gd name="T37" fmla="*/ 5 h 81"/>
                  <a:gd name="T38" fmla="*/ 144 w 248"/>
                  <a:gd name="T39" fmla="*/ 6 h 81"/>
                  <a:gd name="T40" fmla="*/ 142 w 248"/>
                  <a:gd name="T41" fmla="*/ 8 h 81"/>
                  <a:gd name="T42" fmla="*/ 142 w 248"/>
                  <a:gd name="T43" fmla="*/ 10 h 81"/>
                  <a:gd name="T44" fmla="*/ 142 w 248"/>
                  <a:gd name="T45" fmla="*/ 11 h 81"/>
                  <a:gd name="T46" fmla="*/ 144 w 248"/>
                  <a:gd name="T47" fmla="*/ 12 h 81"/>
                  <a:gd name="T48" fmla="*/ 212 w 248"/>
                  <a:gd name="T49" fmla="*/ 16 h 81"/>
                  <a:gd name="T50" fmla="*/ 214 w 248"/>
                  <a:gd name="T51" fmla="*/ 11 h 81"/>
                  <a:gd name="T52" fmla="*/ 215 w 248"/>
                  <a:gd name="T53" fmla="*/ 8 h 81"/>
                  <a:gd name="T54" fmla="*/ 215 w 248"/>
                  <a:gd name="T55" fmla="*/ 7 h 81"/>
                  <a:gd name="T56" fmla="*/ 214 w 248"/>
                  <a:gd name="T57" fmla="*/ 6 h 81"/>
                  <a:gd name="T58" fmla="*/ 213 w 248"/>
                  <a:gd name="T59" fmla="*/ 5 h 81"/>
                  <a:gd name="T60" fmla="*/ 210 w 248"/>
                  <a:gd name="T61" fmla="*/ 3 h 81"/>
                  <a:gd name="T62" fmla="*/ 204 w 248"/>
                  <a:gd name="T63" fmla="*/ 3 h 81"/>
                  <a:gd name="T64" fmla="*/ 198 w 248"/>
                  <a:gd name="T65" fmla="*/ 3 h 81"/>
                  <a:gd name="T66" fmla="*/ 248 w 248"/>
                  <a:gd name="T67" fmla="*/ 3 h 81"/>
                  <a:gd name="T68" fmla="*/ 238 w 248"/>
                  <a:gd name="T69" fmla="*/ 5 h 81"/>
                  <a:gd name="T70" fmla="*/ 229 w 248"/>
                  <a:gd name="T71" fmla="*/ 8 h 81"/>
                  <a:gd name="T72" fmla="*/ 173 w 248"/>
                  <a:gd name="T73" fmla="*/ 81 h 81"/>
                  <a:gd name="T74" fmla="*/ 82 w 248"/>
                  <a:gd name="T75" fmla="*/ 81 h 81"/>
                  <a:gd name="T76" fmla="*/ 23 w 248"/>
                  <a:gd name="T77" fmla="*/ 12 h 81"/>
                  <a:gd name="T78" fmla="*/ 21 w 248"/>
                  <a:gd name="T79" fmla="*/ 10 h 81"/>
                  <a:gd name="T80" fmla="*/ 17 w 248"/>
                  <a:gd name="T81" fmla="*/ 7 h 81"/>
                  <a:gd name="T82" fmla="*/ 13 w 248"/>
                  <a:gd name="T83" fmla="*/ 5 h 81"/>
                  <a:gd name="T84" fmla="*/ 8 w 248"/>
                  <a:gd name="T85" fmla="*/ 3 h 81"/>
                  <a:gd name="T86" fmla="*/ 0 w 248"/>
                  <a:gd name="T87" fmla="*/ 3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8"/>
                  <a:gd name="T133" fmla="*/ 0 h 81"/>
                  <a:gd name="T134" fmla="*/ 248 w 248"/>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8" h="81">
                    <a:moveTo>
                      <a:pt x="0" y="0"/>
                    </a:moveTo>
                    <a:lnTo>
                      <a:pt x="67" y="0"/>
                    </a:lnTo>
                    <a:lnTo>
                      <a:pt x="67" y="3"/>
                    </a:lnTo>
                    <a:lnTo>
                      <a:pt x="64" y="3"/>
                    </a:lnTo>
                    <a:lnTo>
                      <a:pt x="62" y="3"/>
                    </a:lnTo>
                    <a:lnTo>
                      <a:pt x="60" y="3"/>
                    </a:lnTo>
                    <a:lnTo>
                      <a:pt x="59" y="3"/>
                    </a:lnTo>
                    <a:lnTo>
                      <a:pt x="58" y="3"/>
                    </a:lnTo>
                    <a:lnTo>
                      <a:pt x="57" y="3"/>
                    </a:lnTo>
                    <a:lnTo>
                      <a:pt x="56" y="5"/>
                    </a:lnTo>
                    <a:lnTo>
                      <a:pt x="54" y="5"/>
                    </a:lnTo>
                    <a:lnTo>
                      <a:pt x="53" y="5"/>
                    </a:lnTo>
                    <a:lnTo>
                      <a:pt x="53" y="6"/>
                    </a:lnTo>
                    <a:lnTo>
                      <a:pt x="52" y="7"/>
                    </a:lnTo>
                    <a:lnTo>
                      <a:pt x="52" y="8"/>
                    </a:lnTo>
                    <a:lnTo>
                      <a:pt x="52" y="10"/>
                    </a:lnTo>
                    <a:lnTo>
                      <a:pt x="53" y="10"/>
                    </a:lnTo>
                    <a:lnTo>
                      <a:pt x="53" y="11"/>
                    </a:lnTo>
                    <a:lnTo>
                      <a:pt x="53" y="12"/>
                    </a:lnTo>
                    <a:lnTo>
                      <a:pt x="54" y="12"/>
                    </a:lnTo>
                    <a:lnTo>
                      <a:pt x="54" y="14"/>
                    </a:lnTo>
                    <a:lnTo>
                      <a:pt x="54" y="16"/>
                    </a:lnTo>
                    <a:lnTo>
                      <a:pt x="88" y="60"/>
                    </a:lnTo>
                    <a:lnTo>
                      <a:pt x="122" y="23"/>
                    </a:lnTo>
                    <a:lnTo>
                      <a:pt x="113" y="11"/>
                    </a:lnTo>
                    <a:lnTo>
                      <a:pt x="111" y="10"/>
                    </a:lnTo>
                    <a:lnTo>
                      <a:pt x="110" y="8"/>
                    </a:lnTo>
                    <a:lnTo>
                      <a:pt x="109" y="8"/>
                    </a:lnTo>
                    <a:lnTo>
                      <a:pt x="108" y="7"/>
                    </a:lnTo>
                    <a:lnTo>
                      <a:pt x="106" y="6"/>
                    </a:lnTo>
                    <a:lnTo>
                      <a:pt x="105" y="6"/>
                    </a:lnTo>
                    <a:lnTo>
                      <a:pt x="104" y="5"/>
                    </a:lnTo>
                    <a:lnTo>
                      <a:pt x="103" y="5"/>
                    </a:lnTo>
                    <a:lnTo>
                      <a:pt x="101" y="5"/>
                    </a:lnTo>
                    <a:lnTo>
                      <a:pt x="100" y="3"/>
                    </a:lnTo>
                    <a:lnTo>
                      <a:pt x="99" y="3"/>
                    </a:lnTo>
                    <a:lnTo>
                      <a:pt x="98" y="3"/>
                    </a:lnTo>
                    <a:lnTo>
                      <a:pt x="95" y="3"/>
                    </a:lnTo>
                    <a:lnTo>
                      <a:pt x="93" y="3"/>
                    </a:lnTo>
                    <a:lnTo>
                      <a:pt x="90" y="3"/>
                    </a:lnTo>
                    <a:lnTo>
                      <a:pt x="88" y="3"/>
                    </a:lnTo>
                    <a:lnTo>
                      <a:pt x="88" y="0"/>
                    </a:lnTo>
                    <a:lnTo>
                      <a:pt x="163" y="0"/>
                    </a:lnTo>
                    <a:lnTo>
                      <a:pt x="163" y="3"/>
                    </a:lnTo>
                    <a:lnTo>
                      <a:pt x="160" y="3"/>
                    </a:lnTo>
                    <a:lnTo>
                      <a:pt x="156" y="3"/>
                    </a:lnTo>
                    <a:lnTo>
                      <a:pt x="155" y="3"/>
                    </a:lnTo>
                    <a:lnTo>
                      <a:pt x="152" y="3"/>
                    </a:lnTo>
                    <a:lnTo>
                      <a:pt x="150" y="3"/>
                    </a:lnTo>
                    <a:lnTo>
                      <a:pt x="148" y="5"/>
                    </a:lnTo>
                    <a:lnTo>
                      <a:pt x="147" y="5"/>
                    </a:lnTo>
                    <a:lnTo>
                      <a:pt x="146" y="5"/>
                    </a:lnTo>
                    <a:lnTo>
                      <a:pt x="145" y="6"/>
                    </a:lnTo>
                    <a:lnTo>
                      <a:pt x="144" y="6"/>
                    </a:lnTo>
                    <a:lnTo>
                      <a:pt x="144" y="7"/>
                    </a:lnTo>
                    <a:lnTo>
                      <a:pt x="142" y="7"/>
                    </a:lnTo>
                    <a:lnTo>
                      <a:pt x="142" y="8"/>
                    </a:lnTo>
                    <a:lnTo>
                      <a:pt x="142" y="10"/>
                    </a:lnTo>
                    <a:lnTo>
                      <a:pt x="142" y="11"/>
                    </a:lnTo>
                    <a:lnTo>
                      <a:pt x="144" y="12"/>
                    </a:lnTo>
                    <a:lnTo>
                      <a:pt x="178" y="59"/>
                    </a:lnTo>
                    <a:lnTo>
                      <a:pt x="212" y="16"/>
                    </a:lnTo>
                    <a:lnTo>
                      <a:pt x="213" y="14"/>
                    </a:lnTo>
                    <a:lnTo>
                      <a:pt x="213" y="12"/>
                    </a:lnTo>
                    <a:lnTo>
                      <a:pt x="214" y="11"/>
                    </a:lnTo>
                    <a:lnTo>
                      <a:pt x="214" y="10"/>
                    </a:lnTo>
                    <a:lnTo>
                      <a:pt x="215" y="8"/>
                    </a:lnTo>
                    <a:lnTo>
                      <a:pt x="215" y="7"/>
                    </a:lnTo>
                    <a:lnTo>
                      <a:pt x="215" y="6"/>
                    </a:lnTo>
                    <a:lnTo>
                      <a:pt x="214" y="6"/>
                    </a:lnTo>
                    <a:lnTo>
                      <a:pt x="213" y="5"/>
                    </a:lnTo>
                    <a:lnTo>
                      <a:pt x="212" y="5"/>
                    </a:lnTo>
                    <a:lnTo>
                      <a:pt x="210" y="3"/>
                    </a:lnTo>
                    <a:lnTo>
                      <a:pt x="209" y="3"/>
                    </a:lnTo>
                    <a:lnTo>
                      <a:pt x="207" y="3"/>
                    </a:lnTo>
                    <a:lnTo>
                      <a:pt x="204" y="3"/>
                    </a:lnTo>
                    <a:lnTo>
                      <a:pt x="203" y="3"/>
                    </a:lnTo>
                    <a:lnTo>
                      <a:pt x="201" y="3"/>
                    </a:lnTo>
                    <a:lnTo>
                      <a:pt x="198" y="3"/>
                    </a:lnTo>
                    <a:lnTo>
                      <a:pt x="198" y="0"/>
                    </a:lnTo>
                    <a:lnTo>
                      <a:pt x="248" y="0"/>
                    </a:lnTo>
                    <a:lnTo>
                      <a:pt x="248" y="3"/>
                    </a:lnTo>
                    <a:lnTo>
                      <a:pt x="244" y="3"/>
                    </a:lnTo>
                    <a:lnTo>
                      <a:pt x="241" y="3"/>
                    </a:lnTo>
                    <a:lnTo>
                      <a:pt x="238" y="5"/>
                    </a:lnTo>
                    <a:lnTo>
                      <a:pt x="235" y="6"/>
                    </a:lnTo>
                    <a:lnTo>
                      <a:pt x="233" y="7"/>
                    </a:lnTo>
                    <a:lnTo>
                      <a:pt x="229" y="8"/>
                    </a:lnTo>
                    <a:lnTo>
                      <a:pt x="228" y="11"/>
                    </a:lnTo>
                    <a:lnTo>
                      <a:pt x="225" y="12"/>
                    </a:lnTo>
                    <a:lnTo>
                      <a:pt x="173" y="81"/>
                    </a:lnTo>
                    <a:lnTo>
                      <a:pt x="167" y="81"/>
                    </a:lnTo>
                    <a:lnTo>
                      <a:pt x="127" y="31"/>
                    </a:lnTo>
                    <a:lnTo>
                      <a:pt x="82" y="81"/>
                    </a:lnTo>
                    <a:lnTo>
                      <a:pt x="77" y="81"/>
                    </a:lnTo>
                    <a:lnTo>
                      <a:pt x="25" y="16"/>
                    </a:lnTo>
                    <a:lnTo>
                      <a:pt x="23" y="12"/>
                    </a:lnTo>
                    <a:lnTo>
                      <a:pt x="22" y="11"/>
                    </a:lnTo>
                    <a:lnTo>
                      <a:pt x="22" y="10"/>
                    </a:lnTo>
                    <a:lnTo>
                      <a:pt x="21" y="10"/>
                    </a:lnTo>
                    <a:lnTo>
                      <a:pt x="20" y="8"/>
                    </a:lnTo>
                    <a:lnTo>
                      <a:pt x="18" y="7"/>
                    </a:lnTo>
                    <a:lnTo>
                      <a:pt x="17" y="7"/>
                    </a:lnTo>
                    <a:lnTo>
                      <a:pt x="16" y="6"/>
                    </a:lnTo>
                    <a:lnTo>
                      <a:pt x="15" y="6"/>
                    </a:lnTo>
                    <a:lnTo>
                      <a:pt x="13" y="5"/>
                    </a:lnTo>
                    <a:lnTo>
                      <a:pt x="12" y="5"/>
                    </a:lnTo>
                    <a:lnTo>
                      <a:pt x="10" y="5"/>
                    </a:lnTo>
                    <a:lnTo>
                      <a:pt x="8" y="3"/>
                    </a:lnTo>
                    <a:lnTo>
                      <a:pt x="6" y="3"/>
                    </a:lnTo>
                    <a:lnTo>
                      <a:pt x="3"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705" name="Rectangle 31"/>
              <p:cNvSpPr>
                <a:spLocks noChangeArrowheads="1"/>
              </p:cNvSpPr>
              <p:nvPr/>
            </p:nvSpPr>
            <p:spPr bwMode="auto">
              <a:xfrm>
                <a:off x="359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06" name="Rectangle 32"/>
              <p:cNvSpPr>
                <a:spLocks noChangeArrowheads="1"/>
              </p:cNvSpPr>
              <p:nvPr/>
            </p:nvSpPr>
            <p:spPr bwMode="auto">
              <a:xfrm>
                <a:off x="362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07" name="Rectangle 33"/>
              <p:cNvSpPr>
                <a:spLocks noChangeArrowheads="1"/>
              </p:cNvSpPr>
              <p:nvPr/>
            </p:nvSpPr>
            <p:spPr bwMode="auto">
              <a:xfrm>
                <a:off x="364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08" name="Rectangle 34"/>
              <p:cNvSpPr>
                <a:spLocks noChangeArrowheads="1"/>
              </p:cNvSpPr>
              <p:nvPr/>
            </p:nvSpPr>
            <p:spPr bwMode="auto">
              <a:xfrm>
                <a:off x="3671"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09" name="Rectangle 35"/>
              <p:cNvSpPr>
                <a:spLocks noChangeArrowheads="1"/>
              </p:cNvSpPr>
              <p:nvPr/>
            </p:nvSpPr>
            <p:spPr bwMode="auto">
              <a:xfrm>
                <a:off x="3695"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10" name="Freeform 36"/>
              <p:cNvSpPr>
                <a:spLocks noEditPoints="1"/>
              </p:cNvSpPr>
              <p:nvPr/>
            </p:nvSpPr>
            <p:spPr bwMode="auto">
              <a:xfrm>
                <a:off x="3733" y="3759"/>
                <a:ext cx="132" cy="84"/>
              </a:xfrm>
              <a:custGeom>
                <a:avLst/>
                <a:gdLst>
                  <a:gd name="T0" fmla="*/ 24 w 132"/>
                  <a:gd name="T1" fmla="*/ 41 h 84"/>
                  <a:gd name="T2" fmla="*/ 31 w 132"/>
                  <a:gd name="T3" fmla="*/ 51 h 84"/>
                  <a:gd name="T4" fmla="*/ 41 w 132"/>
                  <a:gd name="T5" fmla="*/ 60 h 84"/>
                  <a:gd name="T6" fmla="*/ 54 w 132"/>
                  <a:gd name="T7" fmla="*/ 66 h 84"/>
                  <a:gd name="T8" fmla="*/ 69 w 132"/>
                  <a:gd name="T9" fmla="*/ 70 h 84"/>
                  <a:gd name="T10" fmla="*/ 84 w 132"/>
                  <a:gd name="T11" fmla="*/ 70 h 84"/>
                  <a:gd name="T12" fmla="*/ 96 w 132"/>
                  <a:gd name="T13" fmla="*/ 68 h 84"/>
                  <a:gd name="T14" fmla="*/ 105 w 132"/>
                  <a:gd name="T15" fmla="*/ 67 h 84"/>
                  <a:gd name="T16" fmla="*/ 112 w 132"/>
                  <a:gd name="T17" fmla="*/ 63 h 84"/>
                  <a:gd name="T18" fmla="*/ 121 w 132"/>
                  <a:gd name="T19" fmla="*/ 57 h 84"/>
                  <a:gd name="T20" fmla="*/ 127 w 132"/>
                  <a:gd name="T21" fmla="*/ 51 h 84"/>
                  <a:gd name="T22" fmla="*/ 130 w 132"/>
                  <a:gd name="T23" fmla="*/ 58 h 84"/>
                  <a:gd name="T24" fmla="*/ 122 w 132"/>
                  <a:gd name="T25" fmla="*/ 67 h 84"/>
                  <a:gd name="T26" fmla="*/ 111 w 132"/>
                  <a:gd name="T27" fmla="*/ 73 h 84"/>
                  <a:gd name="T28" fmla="*/ 98 w 132"/>
                  <a:gd name="T29" fmla="*/ 80 h 84"/>
                  <a:gd name="T30" fmla="*/ 80 w 132"/>
                  <a:gd name="T31" fmla="*/ 82 h 84"/>
                  <a:gd name="T32" fmla="*/ 60 w 132"/>
                  <a:gd name="T33" fmla="*/ 84 h 84"/>
                  <a:gd name="T34" fmla="*/ 42 w 132"/>
                  <a:gd name="T35" fmla="*/ 81 h 84"/>
                  <a:gd name="T36" fmla="*/ 24 w 132"/>
                  <a:gd name="T37" fmla="*/ 75 h 84"/>
                  <a:gd name="T38" fmla="*/ 11 w 132"/>
                  <a:gd name="T39" fmla="*/ 67 h 84"/>
                  <a:gd name="T40" fmla="*/ 3 w 132"/>
                  <a:gd name="T41" fmla="*/ 56 h 84"/>
                  <a:gd name="T42" fmla="*/ 0 w 132"/>
                  <a:gd name="T43" fmla="*/ 44 h 84"/>
                  <a:gd name="T44" fmla="*/ 3 w 132"/>
                  <a:gd name="T45" fmla="*/ 29 h 84"/>
                  <a:gd name="T46" fmla="*/ 11 w 132"/>
                  <a:gd name="T47" fmla="*/ 19 h 84"/>
                  <a:gd name="T48" fmla="*/ 24 w 132"/>
                  <a:gd name="T49" fmla="*/ 9 h 84"/>
                  <a:gd name="T50" fmla="*/ 43 w 132"/>
                  <a:gd name="T51" fmla="*/ 4 h 84"/>
                  <a:gd name="T52" fmla="*/ 64 w 132"/>
                  <a:gd name="T53" fmla="*/ 1 h 84"/>
                  <a:gd name="T54" fmla="*/ 84 w 132"/>
                  <a:gd name="T55" fmla="*/ 1 h 84"/>
                  <a:gd name="T56" fmla="*/ 101 w 132"/>
                  <a:gd name="T57" fmla="*/ 4 h 84"/>
                  <a:gd name="T58" fmla="*/ 115 w 132"/>
                  <a:gd name="T59" fmla="*/ 9 h 84"/>
                  <a:gd name="T60" fmla="*/ 126 w 132"/>
                  <a:gd name="T61" fmla="*/ 17 h 84"/>
                  <a:gd name="T62" fmla="*/ 131 w 132"/>
                  <a:gd name="T63" fmla="*/ 25 h 84"/>
                  <a:gd name="T64" fmla="*/ 23 w 132"/>
                  <a:gd name="T65" fmla="*/ 32 h 84"/>
                  <a:gd name="T66" fmla="*/ 96 w 132"/>
                  <a:gd name="T67" fmla="*/ 26 h 84"/>
                  <a:gd name="T68" fmla="*/ 95 w 132"/>
                  <a:gd name="T69" fmla="*/ 21 h 84"/>
                  <a:gd name="T70" fmla="*/ 93 w 132"/>
                  <a:gd name="T71" fmla="*/ 17 h 84"/>
                  <a:gd name="T72" fmla="*/ 90 w 132"/>
                  <a:gd name="T73" fmla="*/ 14 h 84"/>
                  <a:gd name="T74" fmla="*/ 85 w 132"/>
                  <a:gd name="T75" fmla="*/ 11 h 84"/>
                  <a:gd name="T76" fmla="*/ 80 w 132"/>
                  <a:gd name="T77" fmla="*/ 9 h 84"/>
                  <a:gd name="T78" fmla="*/ 74 w 132"/>
                  <a:gd name="T79" fmla="*/ 8 h 84"/>
                  <a:gd name="T80" fmla="*/ 67 w 132"/>
                  <a:gd name="T81" fmla="*/ 6 h 84"/>
                  <a:gd name="T82" fmla="*/ 59 w 132"/>
                  <a:gd name="T83" fmla="*/ 6 h 84"/>
                  <a:gd name="T84" fmla="*/ 49 w 132"/>
                  <a:gd name="T85" fmla="*/ 8 h 84"/>
                  <a:gd name="T86" fmla="*/ 39 w 132"/>
                  <a:gd name="T87" fmla="*/ 10 h 84"/>
                  <a:gd name="T88" fmla="*/ 32 w 132"/>
                  <a:gd name="T89" fmla="*/ 15 h 84"/>
                  <a:gd name="T90" fmla="*/ 27 w 132"/>
                  <a:gd name="T91" fmla="*/ 21 h 84"/>
                  <a:gd name="T92" fmla="*/ 23 w 132"/>
                  <a:gd name="T93" fmla="*/ 27 h 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2"/>
                  <a:gd name="T142" fmla="*/ 0 h 84"/>
                  <a:gd name="T143" fmla="*/ 132 w 132"/>
                  <a:gd name="T144" fmla="*/ 84 h 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2" h="84">
                    <a:moveTo>
                      <a:pt x="23" y="32"/>
                    </a:moveTo>
                    <a:lnTo>
                      <a:pt x="23" y="36"/>
                    </a:lnTo>
                    <a:lnTo>
                      <a:pt x="24" y="41"/>
                    </a:lnTo>
                    <a:lnTo>
                      <a:pt x="27" y="45"/>
                    </a:lnTo>
                    <a:lnTo>
                      <a:pt x="28" y="48"/>
                    </a:lnTo>
                    <a:lnTo>
                      <a:pt x="31" y="51"/>
                    </a:lnTo>
                    <a:lnTo>
                      <a:pt x="33" y="53"/>
                    </a:lnTo>
                    <a:lnTo>
                      <a:pt x="37" y="57"/>
                    </a:lnTo>
                    <a:lnTo>
                      <a:pt x="41" y="60"/>
                    </a:lnTo>
                    <a:lnTo>
                      <a:pt x="44" y="62"/>
                    </a:lnTo>
                    <a:lnTo>
                      <a:pt x="50" y="65"/>
                    </a:lnTo>
                    <a:lnTo>
                      <a:pt x="54" y="66"/>
                    </a:lnTo>
                    <a:lnTo>
                      <a:pt x="59" y="67"/>
                    </a:lnTo>
                    <a:lnTo>
                      <a:pt x="64" y="68"/>
                    </a:lnTo>
                    <a:lnTo>
                      <a:pt x="69" y="70"/>
                    </a:lnTo>
                    <a:lnTo>
                      <a:pt x="75" y="70"/>
                    </a:lnTo>
                    <a:lnTo>
                      <a:pt x="81" y="70"/>
                    </a:lnTo>
                    <a:lnTo>
                      <a:pt x="84" y="70"/>
                    </a:lnTo>
                    <a:lnTo>
                      <a:pt x="88" y="70"/>
                    </a:lnTo>
                    <a:lnTo>
                      <a:pt x="91" y="70"/>
                    </a:lnTo>
                    <a:lnTo>
                      <a:pt x="96" y="68"/>
                    </a:lnTo>
                    <a:lnTo>
                      <a:pt x="99" y="68"/>
                    </a:lnTo>
                    <a:lnTo>
                      <a:pt x="101" y="67"/>
                    </a:lnTo>
                    <a:lnTo>
                      <a:pt x="105" y="67"/>
                    </a:lnTo>
                    <a:lnTo>
                      <a:pt x="107" y="66"/>
                    </a:lnTo>
                    <a:lnTo>
                      <a:pt x="110" y="65"/>
                    </a:lnTo>
                    <a:lnTo>
                      <a:pt x="112" y="63"/>
                    </a:lnTo>
                    <a:lnTo>
                      <a:pt x="115" y="62"/>
                    </a:lnTo>
                    <a:lnTo>
                      <a:pt x="119" y="60"/>
                    </a:lnTo>
                    <a:lnTo>
                      <a:pt x="121" y="57"/>
                    </a:lnTo>
                    <a:lnTo>
                      <a:pt x="122" y="55"/>
                    </a:lnTo>
                    <a:lnTo>
                      <a:pt x="125" y="53"/>
                    </a:lnTo>
                    <a:lnTo>
                      <a:pt x="127" y="51"/>
                    </a:lnTo>
                    <a:lnTo>
                      <a:pt x="132" y="52"/>
                    </a:lnTo>
                    <a:lnTo>
                      <a:pt x="131" y="55"/>
                    </a:lnTo>
                    <a:lnTo>
                      <a:pt x="130" y="58"/>
                    </a:lnTo>
                    <a:lnTo>
                      <a:pt x="127" y="62"/>
                    </a:lnTo>
                    <a:lnTo>
                      <a:pt x="125" y="65"/>
                    </a:lnTo>
                    <a:lnTo>
                      <a:pt x="122" y="67"/>
                    </a:lnTo>
                    <a:lnTo>
                      <a:pt x="120" y="70"/>
                    </a:lnTo>
                    <a:lnTo>
                      <a:pt x="115" y="72"/>
                    </a:lnTo>
                    <a:lnTo>
                      <a:pt x="111" y="73"/>
                    </a:lnTo>
                    <a:lnTo>
                      <a:pt x="106" y="76"/>
                    </a:lnTo>
                    <a:lnTo>
                      <a:pt x="103" y="78"/>
                    </a:lnTo>
                    <a:lnTo>
                      <a:pt x="98" y="80"/>
                    </a:lnTo>
                    <a:lnTo>
                      <a:pt x="91" y="81"/>
                    </a:lnTo>
                    <a:lnTo>
                      <a:pt x="86" y="82"/>
                    </a:lnTo>
                    <a:lnTo>
                      <a:pt x="80" y="82"/>
                    </a:lnTo>
                    <a:lnTo>
                      <a:pt x="75" y="84"/>
                    </a:lnTo>
                    <a:lnTo>
                      <a:pt x="68" y="84"/>
                    </a:lnTo>
                    <a:lnTo>
                      <a:pt x="60" y="84"/>
                    </a:lnTo>
                    <a:lnTo>
                      <a:pt x="54" y="82"/>
                    </a:lnTo>
                    <a:lnTo>
                      <a:pt x="47" y="82"/>
                    </a:lnTo>
                    <a:lnTo>
                      <a:pt x="42" y="81"/>
                    </a:lnTo>
                    <a:lnTo>
                      <a:pt x="36" y="78"/>
                    </a:lnTo>
                    <a:lnTo>
                      <a:pt x="31" y="77"/>
                    </a:lnTo>
                    <a:lnTo>
                      <a:pt x="24" y="75"/>
                    </a:lnTo>
                    <a:lnTo>
                      <a:pt x="19" y="72"/>
                    </a:lnTo>
                    <a:lnTo>
                      <a:pt x="15" y="70"/>
                    </a:lnTo>
                    <a:lnTo>
                      <a:pt x="11" y="67"/>
                    </a:lnTo>
                    <a:lnTo>
                      <a:pt x="8" y="63"/>
                    </a:lnTo>
                    <a:lnTo>
                      <a:pt x="5" y="60"/>
                    </a:lnTo>
                    <a:lnTo>
                      <a:pt x="3" y="56"/>
                    </a:lnTo>
                    <a:lnTo>
                      <a:pt x="1" y="52"/>
                    </a:lnTo>
                    <a:lnTo>
                      <a:pt x="0" y="47"/>
                    </a:lnTo>
                    <a:lnTo>
                      <a:pt x="0" y="44"/>
                    </a:lnTo>
                    <a:lnTo>
                      <a:pt x="0" y="37"/>
                    </a:lnTo>
                    <a:lnTo>
                      <a:pt x="1" y="34"/>
                    </a:lnTo>
                    <a:lnTo>
                      <a:pt x="3" y="29"/>
                    </a:lnTo>
                    <a:lnTo>
                      <a:pt x="6" y="25"/>
                    </a:lnTo>
                    <a:lnTo>
                      <a:pt x="8" y="21"/>
                    </a:lnTo>
                    <a:lnTo>
                      <a:pt x="11" y="19"/>
                    </a:lnTo>
                    <a:lnTo>
                      <a:pt x="16" y="14"/>
                    </a:lnTo>
                    <a:lnTo>
                      <a:pt x="19" y="11"/>
                    </a:lnTo>
                    <a:lnTo>
                      <a:pt x="24" y="9"/>
                    </a:lnTo>
                    <a:lnTo>
                      <a:pt x="32" y="6"/>
                    </a:lnTo>
                    <a:lnTo>
                      <a:pt x="37" y="5"/>
                    </a:lnTo>
                    <a:lnTo>
                      <a:pt x="43" y="4"/>
                    </a:lnTo>
                    <a:lnTo>
                      <a:pt x="50" y="3"/>
                    </a:lnTo>
                    <a:lnTo>
                      <a:pt x="57" y="1"/>
                    </a:lnTo>
                    <a:lnTo>
                      <a:pt x="64" y="1"/>
                    </a:lnTo>
                    <a:lnTo>
                      <a:pt x="73" y="0"/>
                    </a:lnTo>
                    <a:lnTo>
                      <a:pt x="79" y="1"/>
                    </a:lnTo>
                    <a:lnTo>
                      <a:pt x="84" y="1"/>
                    </a:lnTo>
                    <a:lnTo>
                      <a:pt x="90" y="1"/>
                    </a:lnTo>
                    <a:lnTo>
                      <a:pt x="96" y="3"/>
                    </a:lnTo>
                    <a:lnTo>
                      <a:pt x="101" y="4"/>
                    </a:lnTo>
                    <a:lnTo>
                      <a:pt x="106" y="5"/>
                    </a:lnTo>
                    <a:lnTo>
                      <a:pt x="110" y="6"/>
                    </a:lnTo>
                    <a:lnTo>
                      <a:pt x="115" y="9"/>
                    </a:lnTo>
                    <a:lnTo>
                      <a:pt x="120" y="11"/>
                    </a:lnTo>
                    <a:lnTo>
                      <a:pt x="122" y="14"/>
                    </a:lnTo>
                    <a:lnTo>
                      <a:pt x="126" y="17"/>
                    </a:lnTo>
                    <a:lnTo>
                      <a:pt x="127" y="20"/>
                    </a:lnTo>
                    <a:lnTo>
                      <a:pt x="130" y="22"/>
                    </a:lnTo>
                    <a:lnTo>
                      <a:pt x="131" y="25"/>
                    </a:lnTo>
                    <a:lnTo>
                      <a:pt x="131" y="29"/>
                    </a:lnTo>
                    <a:lnTo>
                      <a:pt x="132" y="32"/>
                    </a:lnTo>
                    <a:lnTo>
                      <a:pt x="23" y="32"/>
                    </a:lnTo>
                    <a:close/>
                    <a:moveTo>
                      <a:pt x="23" y="27"/>
                    </a:moveTo>
                    <a:lnTo>
                      <a:pt x="96" y="27"/>
                    </a:lnTo>
                    <a:lnTo>
                      <a:pt x="96" y="26"/>
                    </a:lnTo>
                    <a:lnTo>
                      <a:pt x="96" y="24"/>
                    </a:lnTo>
                    <a:lnTo>
                      <a:pt x="96" y="22"/>
                    </a:lnTo>
                    <a:lnTo>
                      <a:pt x="95" y="21"/>
                    </a:lnTo>
                    <a:lnTo>
                      <a:pt x="95" y="20"/>
                    </a:lnTo>
                    <a:lnTo>
                      <a:pt x="95" y="19"/>
                    </a:lnTo>
                    <a:lnTo>
                      <a:pt x="93" y="17"/>
                    </a:lnTo>
                    <a:lnTo>
                      <a:pt x="91" y="15"/>
                    </a:lnTo>
                    <a:lnTo>
                      <a:pt x="90" y="14"/>
                    </a:lnTo>
                    <a:lnTo>
                      <a:pt x="89" y="13"/>
                    </a:lnTo>
                    <a:lnTo>
                      <a:pt x="88" y="13"/>
                    </a:lnTo>
                    <a:lnTo>
                      <a:pt x="85" y="11"/>
                    </a:lnTo>
                    <a:lnTo>
                      <a:pt x="84" y="10"/>
                    </a:lnTo>
                    <a:lnTo>
                      <a:pt x="81" y="10"/>
                    </a:lnTo>
                    <a:lnTo>
                      <a:pt x="80" y="9"/>
                    </a:lnTo>
                    <a:lnTo>
                      <a:pt x="78" y="9"/>
                    </a:lnTo>
                    <a:lnTo>
                      <a:pt x="76" y="8"/>
                    </a:lnTo>
                    <a:lnTo>
                      <a:pt x="74" y="8"/>
                    </a:lnTo>
                    <a:lnTo>
                      <a:pt x="70" y="8"/>
                    </a:lnTo>
                    <a:lnTo>
                      <a:pt x="69" y="6"/>
                    </a:lnTo>
                    <a:lnTo>
                      <a:pt x="67" y="6"/>
                    </a:lnTo>
                    <a:lnTo>
                      <a:pt x="64" y="6"/>
                    </a:lnTo>
                    <a:lnTo>
                      <a:pt x="62" y="6"/>
                    </a:lnTo>
                    <a:lnTo>
                      <a:pt x="59" y="6"/>
                    </a:lnTo>
                    <a:lnTo>
                      <a:pt x="55" y="6"/>
                    </a:lnTo>
                    <a:lnTo>
                      <a:pt x="53" y="8"/>
                    </a:lnTo>
                    <a:lnTo>
                      <a:pt x="49" y="8"/>
                    </a:lnTo>
                    <a:lnTo>
                      <a:pt x="46" y="9"/>
                    </a:lnTo>
                    <a:lnTo>
                      <a:pt x="42" y="9"/>
                    </a:lnTo>
                    <a:lnTo>
                      <a:pt x="39" y="10"/>
                    </a:lnTo>
                    <a:lnTo>
                      <a:pt x="37" y="11"/>
                    </a:lnTo>
                    <a:lnTo>
                      <a:pt x="34" y="13"/>
                    </a:lnTo>
                    <a:lnTo>
                      <a:pt x="32" y="15"/>
                    </a:lnTo>
                    <a:lnTo>
                      <a:pt x="31" y="17"/>
                    </a:lnTo>
                    <a:lnTo>
                      <a:pt x="28" y="19"/>
                    </a:lnTo>
                    <a:lnTo>
                      <a:pt x="27" y="21"/>
                    </a:lnTo>
                    <a:lnTo>
                      <a:pt x="24" y="22"/>
                    </a:lnTo>
                    <a:lnTo>
                      <a:pt x="24" y="25"/>
                    </a:lnTo>
                    <a:lnTo>
                      <a:pt x="2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711" name="Rectangle 37"/>
              <p:cNvSpPr>
                <a:spLocks noChangeArrowheads="1"/>
              </p:cNvSpPr>
              <p:nvPr/>
            </p:nvSpPr>
            <p:spPr bwMode="auto">
              <a:xfrm>
                <a:off x="396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12" name="Rectangle 38"/>
              <p:cNvSpPr>
                <a:spLocks noChangeArrowheads="1"/>
              </p:cNvSpPr>
              <p:nvPr/>
            </p:nvSpPr>
            <p:spPr bwMode="auto">
              <a:xfrm>
                <a:off x="3988"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13" name="Rectangle 39"/>
              <p:cNvSpPr>
                <a:spLocks noChangeArrowheads="1"/>
              </p:cNvSpPr>
              <p:nvPr/>
            </p:nvSpPr>
            <p:spPr bwMode="auto">
              <a:xfrm>
                <a:off x="401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14" name="Rectangle 40"/>
              <p:cNvSpPr>
                <a:spLocks noChangeArrowheads="1"/>
              </p:cNvSpPr>
              <p:nvPr/>
            </p:nvSpPr>
            <p:spPr bwMode="auto">
              <a:xfrm>
                <a:off x="4050" y="3794"/>
                <a:ext cx="8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3715" name="Rectangle 41"/>
              <p:cNvSpPr>
                <a:spLocks noChangeArrowheads="1"/>
              </p:cNvSpPr>
              <p:nvPr/>
            </p:nvSpPr>
            <p:spPr bwMode="auto">
              <a:xfrm>
                <a:off x="4241"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16" name="Rectangle 42"/>
              <p:cNvSpPr>
                <a:spLocks noChangeArrowheads="1"/>
              </p:cNvSpPr>
              <p:nvPr/>
            </p:nvSpPr>
            <p:spPr bwMode="auto">
              <a:xfrm>
                <a:off x="426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17" name="Freeform 43"/>
              <p:cNvSpPr>
                <a:spLocks/>
              </p:cNvSpPr>
              <p:nvPr/>
            </p:nvSpPr>
            <p:spPr bwMode="auto">
              <a:xfrm>
                <a:off x="4292" y="3762"/>
                <a:ext cx="246" cy="81"/>
              </a:xfrm>
              <a:custGeom>
                <a:avLst/>
                <a:gdLst>
                  <a:gd name="T0" fmla="*/ 65 w 246"/>
                  <a:gd name="T1" fmla="*/ 3 h 81"/>
                  <a:gd name="T2" fmla="*/ 60 w 246"/>
                  <a:gd name="T3" fmla="*/ 3 h 81"/>
                  <a:gd name="T4" fmla="*/ 54 w 246"/>
                  <a:gd name="T5" fmla="*/ 3 h 81"/>
                  <a:gd name="T6" fmla="*/ 52 w 246"/>
                  <a:gd name="T7" fmla="*/ 5 h 81"/>
                  <a:gd name="T8" fmla="*/ 50 w 246"/>
                  <a:gd name="T9" fmla="*/ 6 h 81"/>
                  <a:gd name="T10" fmla="*/ 50 w 246"/>
                  <a:gd name="T11" fmla="*/ 7 h 81"/>
                  <a:gd name="T12" fmla="*/ 50 w 246"/>
                  <a:gd name="T13" fmla="*/ 10 h 81"/>
                  <a:gd name="T14" fmla="*/ 52 w 246"/>
                  <a:gd name="T15" fmla="*/ 12 h 81"/>
                  <a:gd name="T16" fmla="*/ 53 w 246"/>
                  <a:gd name="T17" fmla="*/ 16 h 81"/>
                  <a:gd name="T18" fmla="*/ 111 w 246"/>
                  <a:gd name="T19" fmla="*/ 11 h 81"/>
                  <a:gd name="T20" fmla="*/ 109 w 246"/>
                  <a:gd name="T21" fmla="*/ 8 h 81"/>
                  <a:gd name="T22" fmla="*/ 104 w 246"/>
                  <a:gd name="T23" fmla="*/ 6 h 81"/>
                  <a:gd name="T24" fmla="*/ 99 w 246"/>
                  <a:gd name="T25" fmla="*/ 5 h 81"/>
                  <a:gd name="T26" fmla="*/ 95 w 246"/>
                  <a:gd name="T27" fmla="*/ 3 h 81"/>
                  <a:gd name="T28" fmla="*/ 89 w 246"/>
                  <a:gd name="T29" fmla="*/ 3 h 81"/>
                  <a:gd name="T30" fmla="*/ 161 w 246"/>
                  <a:gd name="T31" fmla="*/ 0 h 81"/>
                  <a:gd name="T32" fmla="*/ 156 w 246"/>
                  <a:gd name="T33" fmla="*/ 3 h 81"/>
                  <a:gd name="T34" fmla="*/ 148 w 246"/>
                  <a:gd name="T35" fmla="*/ 3 h 81"/>
                  <a:gd name="T36" fmla="*/ 143 w 246"/>
                  <a:gd name="T37" fmla="*/ 5 h 81"/>
                  <a:gd name="T38" fmla="*/ 141 w 246"/>
                  <a:gd name="T39" fmla="*/ 6 h 81"/>
                  <a:gd name="T40" fmla="*/ 141 w 246"/>
                  <a:gd name="T41" fmla="*/ 8 h 81"/>
                  <a:gd name="T42" fmla="*/ 140 w 246"/>
                  <a:gd name="T43" fmla="*/ 10 h 81"/>
                  <a:gd name="T44" fmla="*/ 141 w 246"/>
                  <a:gd name="T45" fmla="*/ 11 h 81"/>
                  <a:gd name="T46" fmla="*/ 141 w 246"/>
                  <a:gd name="T47" fmla="*/ 12 h 81"/>
                  <a:gd name="T48" fmla="*/ 210 w 246"/>
                  <a:gd name="T49" fmla="*/ 16 h 81"/>
                  <a:gd name="T50" fmla="*/ 212 w 246"/>
                  <a:gd name="T51" fmla="*/ 11 h 81"/>
                  <a:gd name="T52" fmla="*/ 213 w 246"/>
                  <a:gd name="T53" fmla="*/ 8 h 81"/>
                  <a:gd name="T54" fmla="*/ 213 w 246"/>
                  <a:gd name="T55" fmla="*/ 7 h 81"/>
                  <a:gd name="T56" fmla="*/ 213 w 246"/>
                  <a:gd name="T57" fmla="*/ 6 h 81"/>
                  <a:gd name="T58" fmla="*/ 210 w 246"/>
                  <a:gd name="T59" fmla="*/ 5 h 81"/>
                  <a:gd name="T60" fmla="*/ 208 w 246"/>
                  <a:gd name="T61" fmla="*/ 3 h 81"/>
                  <a:gd name="T62" fmla="*/ 204 w 246"/>
                  <a:gd name="T63" fmla="*/ 3 h 81"/>
                  <a:gd name="T64" fmla="*/ 198 w 246"/>
                  <a:gd name="T65" fmla="*/ 3 h 81"/>
                  <a:gd name="T66" fmla="*/ 246 w 246"/>
                  <a:gd name="T67" fmla="*/ 3 h 81"/>
                  <a:gd name="T68" fmla="*/ 236 w 246"/>
                  <a:gd name="T69" fmla="*/ 5 h 81"/>
                  <a:gd name="T70" fmla="*/ 229 w 246"/>
                  <a:gd name="T71" fmla="*/ 8 h 81"/>
                  <a:gd name="T72" fmla="*/ 172 w 246"/>
                  <a:gd name="T73" fmla="*/ 81 h 81"/>
                  <a:gd name="T74" fmla="*/ 80 w 246"/>
                  <a:gd name="T75" fmla="*/ 81 h 81"/>
                  <a:gd name="T76" fmla="*/ 23 w 246"/>
                  <a:gd name="T77" fmla="*/ 12 h 81"/>
                  <a:gd name="T78" fmla="*/ 19 w 246"/>
                  <a:gd name="T79" fmla="*/ 10 h 81"/>
                  <a:gd name="T80" fmla="*/ 16 w 246"/>
                  <a:gd name="T81" fmla="*/ 7 h 81"/>
                  <a:gd name="T82" fmla="*/ 11 w 246"/>
                  <a:gd name="T83" fmla="*/ 5 h 81"/>
                  <a:gd name="T84" fmla="*/ 6 w 246"/>
                  <a:gd name="T85" fmla="*/ 3 h 81"/>
                  <a:gd name="T86" fmla="*/ 0 w 246"/>
                  <a:gd name="T87" fmla="*/ 3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81"/>
                  <a:gd name="T134" fmla="*/ 246 w 246"/>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81">
                    <a:moveTo>
                      <a:pt x="0" y="0"/>
                    </a:moveTo>
                    <a:lnTo>
                      <a:pt x="65" y="0"/>
                    </a:lnTo>
                    <a:lnTo>
                      <a:pt x="65" y="3"/>
                    </a:lnTo>
                    <a:lnTo>
                      <a:pt x="63" y="3"/>
                    </a:lnTo>
                    <a:lnTo>
                      <a:pt x="62" y="3"/>
                    </a:lnTo>
                    <a:lnTo>
                      <a:pt x="60" y="3"/>
                    </a:lnTo>
                    <a:lnTo>
                      <a:pt x="57" y="3"/>
                    </a:lnTo>
                    <a:lnTo>
                      <a:pt x="55" y="3"/>
                    </a:lnTo>
                    <a:lnTo>
                      <a:pt x="54" y="3"/>
                    </a:lnTo>
                    <a:lnTo>
                      <a:pt x="54" y="5"/>
                    </a:lnTo>
                    <a:lnTo>
                      <a:pt x="53" y="5"/>
                    </a:lnTo>
                    <a:lnTo>
                      <a:pt x="52" y="5"/>
                    </a:lnTo>
                    <a:lnTo>
                      <a:pt x="52" y="6"/>
                    </a:lnTo>
                    <a:lnTo>
                      <a:pt x="50" y="6"/>
                    </a:lnTo>
                    <a:lnTo>
                      <a:pt x="50" y="7"/>
                    </a:lnTo>
                    <a:lnTo>
                      <a:pt x="50" y="8"/>
                    </a:lnTo>
                    <a:lnTo>
                      <a:pt x="50" y="10"/>
                    </a:lnTo>
                    <a:lnTo>
                      <a:pt x="50" y="11"/>
                    </a:lnTo>
                    <a:lnTo>
                      <a:pt x="52" y="12"/>
                    </a:lnTo>
                    <a:lnTo>
                      <a:pt x="53" y="14"/>
                    </a:lnTo>
                    <a:lnTo>
                      <a:pt x="53" y="16"/>
                    </a:lnTo>
                    <a:lnTo>
                      <a:pt x="88" y="60"/>
                    </a:lnTo>
                    <a:lnTo>
                      <a:pt x="120" y="23"/>
                    </a:lnTo>
                    <a:lnTo>
                      <a:pt x="111" y="11"/>
                    </a:lnTo>
                    <a:lnTo>
                      <a:pt x="111" y="10"/>
                    </a:lnTo>
                    <a:lnTo>
                      <a:pt x="110" y="8"/>
                    </a:lnTo>
                    <a:lnTo>
                      <a:pt x="109" y="8"/>
                    </a:lnTo>
                    <a:lnTo>
                      <a:pt x="107" y="7"/>
                    </a:lnTo>
                    <a:lnTo>
                      <a:pt x="106" y="6"/>
                    </a:lnTo>
                    <a:lnTo>
                      <a:pt x="104" y="6"/>
                    </a:lnTo>
                    <a:lnTo>
                      <a:pt x="101" y="5"/>
                    </a:lnTo>
                    <a:lnTo>
                      <a:pt x="100" y="5"/>
                    </a:lnTo>
                    <a:lnTo>
                      <a:pt x="99" y="5"/>
                    </a:lnTo>
                    <a:lnTo>
                      <a:pt x="97" y="3"/>
                    </a:lnTo>
                    <a:lnTo>
                      <a:pt x="96" y="3"/>
                    </a:lnTo>
                    <a:lnTo>
                      <a:pt x="95" y="3"/>
                    </a:lnTo>
                    <a:lnTo>
                      <a:pt x="94" y="3"/>
                    </a:lnTo>
                    <a:lnTo>
                      <a:pt x="91" y="3"/>
                    </a:lnTo>
                    <a:lnTo>
                      <a:pt x="89" y="3"/>
                    </a:lnTo>
                    <a:lnTo>
                      <a:pt x="88" y="3"/>
                    </a:lnTo>
                    <a:lnTo>
                      <a:pt x="88" y="0"/>
                    </a:lnTo>
                    <a:lnTo>
                      <a:pt x="161" y="0"/>
                    </a:lnTo>
                    <a:lnTo>
                      <a:pt x="161" y="3"/>
                    </a:lnTo>
                    <a:lnTo>
                      <a:pt x="158" y="3"/>
                    </a:lnTo>
                    <a:lnTo>
                      <a:pt x="156" y="3"/>
                    </a:lnTo>
                    <a:lnTo>
                      <a:pt x="153" y="3"/>
                    </a:lnTo>
                    <a:lnTo>
                      <a:pt x="150" y="3"/>
                    </a:lnTo>
                    <a:lnTo>
                      <a:pt x="148" y="3"/>
                    </a:lnTo>
                    <a:lnTo>
                      <a:pt x="146" y="5"/>
                    </a:lnTo>
                    <a:lnTo>
                      <a:pt x="145" y="5"/>
                    </a:lnTo>
                    <a:lnTo>
                      <a:pt x="143" y="5"/>
                    </a:lnTo>
                    <a:lnTo>
                      <a:pt x="142" y="6"/>
                    </a:lnTo>
                    <a:lnTo>
                      <a:pt x="141" y="6"/>
                    </a:lnTo>
                    <a:lnTo>
                      <a:pt x="141" y="7"/>
                    </a:lnTo>
                    <a:lnTo>
                      <a:pt x="141" y="8"/>
                    </a:lnTo>
                    <a:lnTo>
                      <a:pt x="140" y="8"/>
                    </a:lnTo>
                    <a:lnTo>
                      <a:pt x="140" y="10"/>
                    </a:lnTo>
                    <a:lnTo>
                      <a:pt x="141" y="10"/>
                    </a:lnTo>
                    <a:lnTo>
                      <a:pt x="141" y="11"/>
                    </a:lnTo>
                    <a:lnTo>
                      <a:pt x="141" y="12"/>
                    </a:lnTo>
                    <a:lnTo>
                      <a:pt x="142" y="12"/>
                    </a:lnTo>
                    <a:lnTo>
                      <a:pt x="178" y="59"/>
                    </a:lnTo>
                    <a:lnTo>
                      <a:pt x="210" y="16"/>
                    </a:lnTo>
                    <a:lnTo>
                      <a:pt x="210" y="14"/>
                    </a:lnTo>
                    <a:lnTo>
                      <a:pt x="212" y="12"/>
                    </a:lnTo>
                    <a:lnTo>
                      <a:pt x="212" y="11"/>
                    </a:lnTo>
                    <a:lnTo>
                      <a:pt x="213" y="10"/>
                    </a:lnTo>
                    <a:lnTo>
                      <a:pt x="213" y="8"/>
                    </a:lnTo>
                    <a:lnTo>
                      <a:pt x="213" y="7"/>
                    </a:lnTo>
                    <a:lnTo>
                      <a:pt x="213" y="6"/>
                    </a:lnTo>
                    <a:lnTo>
                      <a:pt x="212" y="6"/>
                    </a:lnTo>
                    <a:lnTo>
                      <a:pt x="212" y="5"/>
                    </a:lnTo>
                    <a:lnTo>
                      <a:pt x="210" y="5"/>
                    </a:lnTo>
                    <a:lnTo>
                      <a:pt x="209" y="5"/>
                    </a:lnTo>
                    <a:lnTo>
                      <a:pt x="208" y="3"/>
                    </a:lnTo>
                    <a:lnTo>
                      <a:pt x="207" y="3"/>
                    </a:lnTo>
                    <a:lnTo>
                      <a:pt x="205" y="3"/>
                    </a:lnTo>
                    <a:lnTo>
                      <a:pt x="204" y="3"/>
                    </a:lnTo>
                    <a:lnTo>
                      <a:pt x="202" y="3"/>
                    </a:lnTo>
                    <a:lnTo>
                      <a:pt x="200" y="3"/>
                    </a:lnTo>
                    <a:lnTo>
                      <a:pt x="198" y="3"/>
                    </a:lnTo>
                    <a:lnTo>
                      <a:pt x="198" y="0"/>
                    </a:lnTo>
                    <a:lnTo>
                      <a:pt x="246" y="0"/>
                    </a:lnTo>
                    <a:lnTo>
                      <a:pt x="246" y="3"/>
                    </a:lnTo>
                    <a:lnTo>
                      <a:pt x="244" y="3"/>
                    </a:lnTo>
                    <a:lnTo>
                      <a:pt x="239" y="3"/>
                    </a:lnTo>
                    <a:lnTo>
                      <a:pt x="236" y="5"/>
                    </a:lnTo>
                    <a:lnTo>
                      <a:pt x="234" y="6"/>
                    </a:lnTo>
                    <a:lnTo>
                      <a:pt x="231" y="7"/>
                    </a:lnTo>
                    <a:lnTo>
                      <a:pt x="229" y="8"/>
                    </a:lnTo>
                    <a:lnTo>
                      <a:pt x="226" y="11"/>
                    </a:lnTo>
                    <a:lnTo>
                      <a:pt x="225" y="12"/>
                    </a:lnTo>
                    <a:lnTo>
                      <a:pt x="172" y="81"/>
                    </a:lnTo>
                    <a:lnTo>
                      <a:pt x="166" y="81"/>
                    </a:lnTo>
                    <a:lnTo>
                      <a:pt x="126" y="31"/>
                    </a:lnTo>
                    <a:lnTo>
                      <a:pt x="80" y="81"/>
                    </a:lnTo>
                    <a:lnTo>
                      <a:pt x="74" y="81"/>
                    </a:lnTo>
                    <a:lnTo>
                      <a:pt x="24" y="16"/>
                    </a:lnTo>
                    <a:lnTo>
                      <a:pt x="23" y="12"/>
                    </a:lnTo>
                    <a:lnTo>
                      <a:pt x="22" y="11"/>
                    </a:lnTo>
                    <a:lnTo>
                      <a:pt x="21" y="10"/>
                    </a:lnTo>
                    <a:lnTo>
                      <a:pt x="19" y="10"/>
                    </a:lnTo>
                    <a:lnTo>
                      <a:pt x="18" y="8"/>
                    </a:lnTo>
                    <a:lnTo>
                      <a:pt x="17" y="7"/>
                    </a:lnTo>
                    <a:lnTo>
                      <a:pt x="16" y="7"/>
                    </a:lnTo>
                    <a:lnTo>
                      <a:pt x="13" y="6"/>
                    </a:lnTo>
                    <a:lnTo>
                      <a:pt x="12" y="6"/>
                    </a:lnTo>
                    <a:lnTo>
                      <a:pt x="11" y="5"/>
                    </a:lnTo>
                    <a:lnTo>
                      <a:pt x="10" y="5"/>
                    </a:lnTo>
                    <a:lnTo>
                      <a:pt x="8" y="5"/>
                    </a:lnTo>
                    <a:lnTo>
                      <a:pt x="6" y="3"/>
                    </a:lnTo>
                    <a:lnTo>
                      <a:pt x="5" y="3"/>
                    </a:lnTo>
                    <a:lnTo>
                      <a:pt x="2"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718" name="Rectangle 44"/>
              <p:cNvSpPr>
                <a:spLocks noChangeArrowheads="1"/>
              </p:cNvSpPr>
              <p:nvPr/>
            </p:nvSpPr>
            <p:spPr bwMode="auto">
              <a:xfrm>
                <a:off x="454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19" name="Rectangle 45"/>
              <p:cNvSpPr>
                <a:spLocks noChangeArrowheads="1"/>
              </p:cNvSpPr>
              <p:nvPr/>
            </p:nvSpPr>
            <p:spPr bwMode="auto">
              <a:xfrm>
                <a:off x="4567"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20" name="Rectangle 46"/>
              <p:cNvSpPr>
                <a:spLocks noChangeArrowheads="1"/>
              </p:cNvSpPr>
              <p:nvPr/>
            </p:nvSpPr>
            <p:spPr bwMode="auto">
              <a:xfrm>
                <a:off x="459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21" name="Rectangle 47"/>
              <p:cNvSpPr>
                <a:spLocks noChangeArrowheads="1"/>
              </p:cNvSpPr>
              <p:nvPr/>
            </p:nvSpPr>
            <p:spPr bwMode="auto">
              <a:xfrm>
                <a:off x="461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22" name="Rectangle 48"/>
              <p:cNvSpPr>
                <a:spLocks noChangeArrowheads="1"/>
              </p:cNvSpPr>
              <p:nvPr/>
            </p:nvSpPr>
            <p:spPr bwMode="auto">
              <a:xfrm>
                <a:off x="4640"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723" name="Freeform 49"/>
              <p:cNvSpPr>
                <a:spLocks noEditPoints="1"/>
              </p:cNvSpPr>
              <p:nvPr/>
            </p:nvSpPr>
            <p:spPr bwMode="auto">
              <a:xfrm>
                <a:off x="4678" y="3759"/>
                <a:ext cx="142" cy="82"/>
              </a:xfrm>
              <a:custGeom>
                <a:avLst/>
                <a:gdLst>
                  <a:gd name="T0" fmla="*/ 67 w 142"/>
                  <a:gd name="T1" fmla="*/ 77 h 82"/>
                  <a:gd name="T2" fmla="*/ 54 w 142"/>
                  <a:gd name="T3" fmla="*/ 81 h 82"/>
                  <a:gd name="T4" fmla="*/ 42 w 142"/>
                  <a:gd name="T5" fmla="*/ 82 h 82"/>
                  <a:gd name="T6" fmla="*/ 25 w 142"/>
                  <a:gd name="T7" fmla="*/ 82 h 82"/>
                  <a:gd name="T8" fmla="*/ 10 w 142"/>
                  <a:gd name="T9" fmla="*/ 77 h 82"/>
                  <a:gd name="T10" fmla="*/ 2 w 142"/>
                  <a:gd name="T11" fmla="*/ 70 h 82"/>
                  <a:gd name="T12" fmla="*/ 0 w 142"/>
                  <a:gd name="T13" fmla="*/ 60 h 82"/>
                  <a:gd name="T14" fmla="*/ 4 w 142"/>
                  <a:gd name="T15" fmla="*/ 53 h 82"/>
                  <a:gd name="T16" fmla="*/ 14 w 142"/>
                  <a:gd name="T17" fmla="*/ 47 h 82"/>
                  <a:gd name="T18" fmla="*/ 34 w 142"/>
                  <a:gd name="T19" fmla="*/ 41 h 82"/>
                  <a:gd name="T20" fmla="*/ 68 w 142"/>
                  <a:gd name="T21" fmla="*/ 32 h 82"/>
                  <a:gd name="T22" fmla="*/ 87 w 142"/>
                  <a:gd name="T23" fmla="*/ 21 h 82"/>
                  <a:gd name="T24" fmla="*/ 81 w 142"/>
                  <a:gd name="T25" fmla="*/ 11 h 82"/>
                  <a:gd name="T26" fmla="*/ 71 w 142"/>
                  <a:gd name="T27" fmla="*/ 6 h 82"/>
                  <a:gd name="T28" fmla="*/ 55 w 142"/>
                  <a:gd name="T29" fmla="*/ 5 h 82"/>
                  <a:gd name="T30" fmla="*/ 45 w 142"/>
                  <a:gd name="T31" fmla="*/ 8 h 82"/>
                  <a:gd name="T32" fmla="*/ 36 w 142"/>
                  <a:gd name="T33" fmla="*/ 10 h 82"/>
                  <a:gd name="T34" fmla="*/ 34 w 142"/>
                  <a:gd name="T35" fmla="*/ 15 h 82"/>
                  <a:gd name="T36" fmla="*/ 34 w 142"/>
                  <a:gd name="T37" fmla="*/ 24 h 82"/>
                  <a:gd name="T38" fmla="*/ 29 w 142"/>
                  <a:gd name="T39" fmla="*/ 27 h 82"/>
                  <a:gd name="T40" fmla="*/ 24 w 142"/>
                  <a:gd name="T41" fmla="*/ 29 h 82"/>
                  <a:gd name="T42" fmla="*/ 15 w 142"/>
                  <a:gd name="T43" fmla="*/ 29 h 82"/>
                  <a:gd name="T44" fmla="*/ 9 w 142"/>
                  <a:gd name="T45" fmla="*/ 26 h 82"/>
                  <a:gd name="T46" fmla="*/ 6 w 142"/>
                  <a:gd name="T47" fmla="*/ 22 h 82"/>
                  <a:gd name="T48" fmla="*/ 6 w 142"/>
                  <a:gd name="T49" fmla="*/ 17 h 82"/>
                  <a:gd name="T50" fmla="*/ 18 w 142"/>
                  <a:gd name="T51" fmla="*/ 8 h 82"/>
                  <a:gd name="T52" fmla="*/ 40 w 142"/>
                  <a:gd name="T53" fmla="*/ 3 h 82"/>
                  <a:gd name="T54" fmla="*/ 68 w 142"/>
                  <a:gd name="T55" fmla="*/ 1 h 82"/>
                  <a:gd name="T56" fmla="*/ 91 w 142"/>
                  <a:gd name="T57" fmla="*/ 3 h 82"/>
                  <a:gd name="T58" fmla="*/ 103 w 142"/>
                  <a:gd name="T59" fmla="*/ 6 h 82"/>
                  <a:gd name="T60" fmla="*/ 112 w 142"/>
                  <a:gd name="T61" fmla="*/ 11 h 82"/>
                  <a:gd name="T62" fmla="*/ 114 w 142"/>
                  <a:gd name="T63" fmla="*/ 20 h 82"/>
                  <a:gd name="T64" fmla="*/ 116 w 142"/>
                  <a:gd name="T65" fmla="*/ 56 h 82"/>
                  <a:gd name="T66" fmla="*/ 116 w 142"/>
                  <a:gd name="T67" fmla="*/ 66 h 82"/>
                  <a:gd name="T68" fmla="*/ 117 w 142"/>
                  <a:gd name="T69" fmla="*/ 70 h 82"/>
                  <a:gd name="T70" fmla="*/ 118 w 142"/>
                  <a:gd name="T71" fmla="*/ 71 h 82"/>
                  <a:gd name="T72" fmla="*/ 122 w 142"/>
                  <a:gd name="T73" fmla="*/ 72 h 82"/>
                  <a:gd name="T74" fmla="*/ 124 w 142"/>
                  <a:gd name="T75" fmla="*/ 72 h 82"/>
                  <a:gd name="T76" fmla="*/ 127 w 142"/>
                  <a:gd name="T77" fmla="*/ 72 h 82"/>
                  <a:gd name="T78" fmla="*/ 134 w 142"/>
                  <a:gd name="T79" fmla="*/ 70 h 82"/>
                  <a:gd name="T80" fmla="*/ 142 w 142"/>
                  <a:gd name="T81" fmla="*/ 70 h 82"/>
                  <a:gd name="T82" fmla="*/ 118 w 142"/>
                  <a:gd name="T83" fmla="*/ 81 h 82"/>
                  <a:gd name="T84" fmla="*/ 101 w 142"/>
                  <a:gd name="T85" fmla="*/ 82 h 82"/>
                  <a:gd name="T86" fmla="*/ 93 w 142"/>
                  <a:gd name="T87" fmla="*/ 80 h 82"/>
                  <a:gd name="T88" fmla="*/ 88 w 142"/>
                  <a:gd name="T89" fmla="*/ 76 h 82"/>
                  <a:gd name="T90" fmla="*/ 87 w 142"/>
                  <a:gd name="T91" fmla="*/ 65 h 82"/>
                  <a:gd name="T92" fmla="*/ 66 w 142"/>
                  <a:gd name="T93" fmla="*/ 40 h 82"/>
                  <a:gd name="T94" fmla="*/ 50 w 142"/>
                  <a:gd name="T95" fmla="*/ 44 h 82"/>
                  <a:gd name="T96" fmla="*/ 37 w 142"/>
                  <a:gd name="T97" fmla="*/ 47 h 82"/>
                  <a:gd name="T98" fmla="*/ 30 w 142"/>
                  <a:gd name="T99" fmla="*/ 52 h 82"/>
                  <a:gd name="T100" fmla="*/ 29 w 142"/>
                  <a:gd name="T101" fmla="*/ 58 h 82"/>
                  <a:gd name="T102" fmla="*/ 31 w 142"/>
                  <a:gd name="T103" fmla="*/ 66 h 82"/>
                  <a:gd name="T104" fmla="*/ 40 w 142"/>
                  <a:gd name="T105" fmla="*/ 71 h 82"/>
                  <a:gd name="T106" fmla="*/ 50 w 142"/>
                  <a:gd name="T107" fmla="*/ 73 h 82"/>
                  <a:gd name="T108" fmla="*/ 68 w 142"/>
                  <a:gd name="T109" fmla="*/ 71 h 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82"/>
                  <a:gd name="T167" fmla="*/ 142 w 142"/>
                  <a:gd name="T168" fmla="*/ 82 h 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82">
                    <a:moveTo>
                      <a:pt x="87" y="70"/>
                    </a:moveTo>
                    <a:lnTo>
                      <a:pt x="81" y="72"/>
                    </a:lnTo>
                    <a:lnTo>
                      <a:pt x="76" y="73"/>
                    </a:lnTo>
                    <a:lnTo>
                      <a:pt x="71" y="76"/>
                    </a:lnTo>
                    <a:lnTo>
                      <a:pt x="67" y="77"/>
                    </a:lnTo>
                    <a:lnTo>
                      <a:pt x="65" y="78"/>
                    </a:lnTo>
                    <a:lnTo>
                      <a:pt x="60" y="80"/>
                    </a:lnTo>
                    <a:lnTo>
                      <a:pt x="59" y="80"/>
                    </a:lnTo>
                    <a:lnTo>
                      <a:pt x="56" y="81"/>
                    </a:lnTo>
                    <a:lnTo>
                      <a:pt x="54" y="81"/>
                    </a:lnTo>
                    <a:lnTo>
                      <a:pt x="52" y="81"/>
                    </a:lnTo>
                    <a:lnTo>
                      <a:pt x="50" y="82"/>
                    </a:lnTo>
                    <a:lnTo>
                      <a:pt x="47" y="82"/>
                    </a:lnTo>
                    <a:lnTo>
                      <a:pt x="45" y="82"/>
                    </a:lnTo>
                    <a:lnTo>
                      <a:pt x="42" y="82"/>
                    </a:lnTo>
                    <a:lnTo>
                      <a:pt x="40" y="82"/>
                    </a:lnTo>
                    <a:lnTo>
                      <a:pt x="36" y="82"/>
                    </a:lnTo>
                    <a:lnTo>
                      <a:pt x="32" y="82"/>
                    </a:lnTo>
                    <a:lnTo>
                      <a:pt x="29" y="82"/>
                    </a:lnTo>
                    <a:lnTo>
                      <a:pt x="25" y="82"/>
                    </a:lnTo>
                    <a:lnTo>
                      <a:pt x="23" y="81"/>
                    </a:lnTo>
                    <a:lnTo>
                      <a:pt x="19" y="80"/>
                    </a:lnTo>
                    <a:lnTo>
                      <a:pt x="15" y="80"/>
                    </a:lnTo>
                    <a:lnTo>
                      <a:pt x="13" y="78"/>
                    </a:lnTo>
                    <a:lnTo>
                      <a:pt x="10" y="77"/>
                    </a:lnTo>
                    <a:lnTo>
                      <a:pt x="8" y="76"/>
                    </a:lnTo>
                    <a:lnTo>
                      <a:pt x="5" y="75"/>
                    </a:lnTo>
                    <a:lnTo>
                      <a:pt x="4" y="72"/>
                    </a:lnTo>
                    <a:lnTo>
                      <a:pt x="3" y="71"/>
                    </a:lnTo>
                    <a:lnTo>
                      <a:pt x="2" y="70"/>
                    </a:lnTo>
                    <a:lnTo>
                      <a:pt x="0" y="67"/>
                    </a:lnTo>
                    <a:lnTo>
                      <a:pt x="0" y="65"/>
                    </a:lnTo>
                    <a:lnTo>
                      <a:pt x="0" y="63"/>
                    </a:lnTo>
                    <a:lnTo>
                      <a:pt x="0" y="62"/>
                    </a:lnTo>
                    <a:lnTo>
                      <a:pt x="0" y="60"/>
                    </a:lnTo>
                    <a:lnTo>
                      <a:pt x="0" y="58"/>
                    </a:lnTo>
                    <a:lnTo>
                      <a:pt x="2" y="57"/>
                    </a:lnTo>
                    <a:lnTo>
                      <a:pt x="2" y="56"/>
                    </a:lnTo>
                    <a:lnTo>
                      <a:pt x="3" y="55"/>
                    </a:lnTo>
                    <a:lnTo>
                      <a:pt x="4" y="53"/>
                    </a:lnTo>
                    <a:lnTo>
                      <a:pt x="5" y="52"/>
                    </a:lnTo>
                    <a:lnTo>
                      <a:pt x="6" y="51"/>
                    </a:lnTo>
                    <a:lnTo>
                      <a:pt x="9" y="50"/>
                    </a:lnTo>
                    <a:lnTo>
                      <a:pt x="11" y="48"/>
                    </a:lnTo>
                    <a:lnTo>
                      <a:pt x="14" y="47"/>
                    </a:lnTo>
                    <a:lnTo>
                      <a:pt x="18" y="46"/>
                    </a:lnTo>
                    <a:lnTo>
                      <a:pt x="21" y="45"/>
                    </a:lnTo>
                    <a:lnTo>
                      <a:pt x="25" y="44"/>
                    </a:lnTo>
                    <a:lnTo>
                      <a:pt x="29" y="42"/>
                    </a:lnTo>
                    <a:lnTo>
                      <a:pt x="34" y="41"/>
                    </a:lnTo>
                    <a:lnTo>
                      <a:pt x="40" y="40"/>
                    </a:lnTo>
                    <a:lnTo>
                      <a:pt x="46" y="37"/>
                    </a:lnTo>
                    <a:lnTo>
                      <a:pt x="52" y="36"/>
                    </a:lnTo>
                    <a:lnTo>
                      <a:pt x="60" y="34"/>
                    </a:lnTo>
                    <a:lnTo>
                      <a:pt x="68" y="32"/>
                    </a:lnTo>
                    <a:lnTo>
                      <a:pt x="77" y="31"/>
                    </a:lnTo>
                    <a:lnTo>
                      <a:pt x="87" y="29"/>
                    </a:lnTo>
                    <a:lnTo>
                      <a:pt x="87" y="26"/>
                    </a:lnTo>
                    <a:lnTo>
                      <a:pt x="87" y="24"/>
                    </a:lnTo>
                    <a:lnTo>
                      <a:pt x="87" y="21"/>
                    </a:lnTo>
                    <a:lnTo>
                      <a:pt x="86" y="19"/>
                    </a:lnTo>
                    <a:lnTo>
                      <a:pt x="86" y="15"/>
                    </a:lnTo>
                    <a:lnTo>
                      <a:pt x="83" y="14"/>
                    </a:lnTo>
                    <a:lnTo>
                      <a:pt x="82" y="13"/>
                    </a:lnTo>
                    <a:lnTo>
                      <a:pt x="81" y="11"/>
                    </a:lnTo>
                    <a:lnTo>
                      <a:pt x="78" y="10"/>
                    </a:lnTo>
                    <a:lnTo>
                      <a:pt x="77" y="9"/>
                    </a:lnTo>
                    <a:lnTo>
                      <a:pt x="75" y="8"/>
                    </a:lnTo>
                    <a:lnTo>
                      <a:pt x="73" y="8"/>
                    </a:lnTo>
                    <a:lnTo>
                      <a:pt x="71" y="6"/>
                    </a:lnTo>
                    <a:lnTo>
                      <a:pt x="67" y="6"/>
                    </a:lnTo>
                    <a:lnTo>
                      <a:pt x="65" y="6"/>
                    </a:lnTo>
                    <a:lnTo>
                      <a:pt x="62" y="6"/>
                    </a:lnTo>
                    <a:lnTo>
                      <a:pt x="57" y="5"/>
                    </a:lnTo>
                    <a:lnTo>
                      <a:pt x="55" y="5"/>
                    </a:lnTo>
                    <a:lnTo>
                      <a:pt x="52" y="6"/>
                    </a:lnTo>
                    <a:lnTo>
                      <a:pt x="50" y="6"/>
                    </a:lnTo>
                    <a:lnTo>
                      <a:pt x="49" y="6"/>
                    </a:lnTo>
                    <a:lnTo>
                      <a:pt x="46" y="6"/>
                    </a:lnTo>
                    <a:lnTo>
                      <a:pt x="45" y="8"/>
                    </a:lnTo>
                    <a:lnTo>
                      <a:pt x="42" y="8"/>
                    </a:lnTo>
                    <a:lnTo>
                      <a:pt x="41" y="9"/>
                    </a:lnTo>
                    <a:lnTo>
                      <a:pt x="40" y="9"/>
                    </a:lnTo>
                    <a:lnTo>
                      <a:pt x="37" y="10"/>
                    </a:lnTo>
                    <a:lnTo>
                      <a:pt x="36" y="10"/>
                    </a:lnTo>
                    <a:lnTo>
                      <a:pt x="35" y="11"/>
                    </a:lnTo>
                    <a:lnTo>
                      <a:pt x="35" y="13"/>
                    </a:lnTo>
                    <a:lnTo>
                      <a:pt x="34" y="13"/>
                    </a:lnTo>
                    <a:lnTo>
                      <a:pt x="34" y="14"/>
                    </a:lnTo>
                    <a:lnTo>
                      <a:pt x="34" y="15"/>
                    </a:lnTo>
                    <a:lnTo>
                      <a:pt x="34" y="21"/>
                    </a:lnTo>
                    <a:lnTo>
                      <a:pt x="34" y="22"/>
                    </a:lnTo>
                    <a:lnTo>
                      <a:pt x="34" y="24"/>
                    </a:lnTo>
                    <a:lnTo>
                      <a:pt x="32" y="25"/>
                    </a:lnTo>
                    <a:lnTo>
                      <a:pt x="31" y="26"/>
                    </a:lnTo>
                    <a:lnTo>
                      <a:pt x="30" y="26"/>
                    </a:lnTo>
                    <a:lnTo>
                      <a:pt x="29" y="27"/>
                    </a:lnTo>
                    <a:lnTo>
                      <a:pt x="28" y="27"/>
                    </a:lnTo>
                    <a:lnTo>
                      <a:pt x="26" y="27"/>
                    </a:lnTo>
                    <a:lnTo>
                      <a:pt x="25" y="29"/>
                    </a:lnTo>
                    <a:lnTo>
                      <a:pt x="24" y="29"/>
                    </a:lnTo>
                    <a:lnTo>
                      <a:pt x="21" y="29"/>
                    </a:lnTo>
                    <a:lnTo>
                      <a:pt x="20" y="29"/>
                    </a:lnTo>
                    <a:lnTo>
                      <a:pt x="19" y="29"/>
                    </a:lnTo>
                    <a:lnTo>
                      <a:pt x="18" y="29"/>
                    </a:lnTo>
                    <a:lnTo>
                      <a:pt x="15" y="29"/>
                    </a:lnTo>
                    <a:lnTo>
                      <a:pt x="14" y="27"/>
                    </a:lnTo>
                    <a:lnTo>
                      <a:pt x="13" y="27"/>
                    </a:lnTo>
                    <a:lnTo>
                      <a:pt x="11" y="27"/>
                    </a:lnTo>
                    <a:lnTo>
                      <a:pt x="10" y="26"/>
                    </a:lnTo>
                    <a:lnTo>
                      <a:pt x="9" y="26"/>
                    </a:lnTo>
                    <a:lnTo>
                      <a:pt x="8" y="25"/>
                    </a:lnTo>
                    <a:lnTo>
                      <a:pt x="6" y="25"/>
                    </a:lnTo>
                    <a:lnTo>
                      <a:pt x="6" y="24"/>
                    </a:lnTo>
                    <a:lnTo>
                      <a:pt x="6" y="22"/>
                    </a:lnTo>
                    <a:lnTo>
                      <a:pt x="5" y="22"/>
                    </a:lnTo>
                    <a:lnTo>
                      <a:pt x="5" y="21"/>
                    </a:lnTo>
                    <a:lnTo>
                      <a:pt x="5" y="20"/>
                    </a:lnTo>
                    <a:lnTo>
                      <a:pt x="5" y="19"/>
                    </a:lnTo>
                    <a:lnTo>
                      <a:pt x="6" y="17"/>
                    </a:lnTo>
                    <a:lnTo>
                      <a:pt x="8" y="14"/>
                    </a:lnTo>
                    <a:lnTo>
                      <a:pt x="9" y="13"/>
                    </a:lnTo>
                    <a:lnTo>
                      <a:pt x="11" y="11"/>
                    </a:lnTo>
                    <a:lnTo>
                      <a:pt x="14" y="10"/>
                    </a:lnTo>
                    <a:lnTo>
                      <a:pt x="18" y="8"/>
                    </a:lnTo>
                    <a:lnTo>
                      <a:pt x="21" y="6"/>
                    </a:lnTo>
                    <a:lnTo>
                      <a:pt x="25" y="5"/>
                    </a:lnTo>
                    <a:lnTo>
                      <a:pt x="29" y="4"/>
                    </a:lnTo>
                    <a:lnTo>
                      <a:pt x="34" y="3"/>
                    </a:lnTo>
                    <a:lnTo>
                      <a:pt x="40" y="3"/>
                    </a:lnTo>
                    <a:lnTo>
                      <a:pt x="45" y="1"/>
                    </a:lnTo>
                    <a:lnTo>
                      <a:pt x="50" y="1"/>
                    </a:lnTo>
                    <a:lnTo>
                      <a:pt x="56" y="1"/>
                    </a:lnTo>
                    <a:lnTo>
                      <a:pt x="63" y="0"/>
                    </a:lnTo>
                    <a:lnTo>
                      <a:pt x="68" y="1"/>
                    </a:lnTo>
                    <a:lnTo>
                      <a:pt x="73" y="1"/>
                    </a:lnTo>
                    <a:lnTo>
                      <a:pt x="77" y="1"/>
                    </a:lnTo>
                    <a:lnTo>
                      <a:pt x="81" y="1"/>
                    </a:lnTo>
                    <a:lnTo>
                      <a:pt x="87" y="3"/>
                    </a:lnTo>
                    <a:lnTo>
                      <a:pt x="91" y="3"/>
                    </a:lnTo>
                    <a:lnTo>
                      <a:pt x="93" y="4"/>
                    </a:lnTo>
                    <a:lnTo>
                      <a:pt x="97" y="4"/>
                    </a:lnTo>
                    <a:lnTo>
                      <a:pt x="99" y="5"/>
                    </a:lnTo>
                    <a:lnTo>
                      <a:pt x="102" y="5"/>
                    </a:lnTo>
                    <a:lnTo>
                      <a:pt x="103" y="6"/>
                    </a:lnTo>
                    <a:lnTo>
                      <a:pt x="106" y="8"/>
                    </a:lnTo>
                    <a:lnTo>
                      <a:pt x="108" y="9"/>
                    </a:lnTo>
                    <a:lnTo>
                      <a:pt x="109" y="9"/>
                    </a:lnTo>
                    <a:lnTo>
                      <a:pt x="111" y="10"/>
                    </a:lnTo>
                    <a:lnTo>
                      <a:pt x="112" y="11"/>
                    </a:lnTo>
                    <a:lnTo>
                      <a:pt x="113" y="13"/>
                    </a:lnTo>
                    <a:lnTo>
                      <a:pt x="113" y="14"/>
                    </a:lnTo>
                    <a:lnTo>
                      <a:pt x="114" y="15"/>
                    </a:lnTo>
                    <a:lnTo>
                      <a:pt x="114" y="19"/>
                    </a:lnTo>
                    <a:lnTo>
                      <a:pt x="114" y="20"/>
                    </a:lnTo>
                    <a:lnTo>
                      <a:pt x="116" y="22"/>
                    </a:lnTo>
                    <a:lnTo>
                      <a:pt x="116" y="25"/>
                    </a:lnTo>
                    <a:lnTo>
                      <a:pt x="116" y="27"/>
                    </a:lnTo>
                    <a:lnTo>
                      <a:pt x="116" y="53"/>
                    </a:lnTo>
                    <a:lnTo>
                      <a:pt x="116" y="56"/>
                    </a:lnTo>
                    <a:lnTo>
                      <a:pt x="116" y="58"/>
                    </a:lnTo>
                    <a:lnTo>
                      <a:pt x="116" y="62"/>
                    </a:lnTo>
                    <a:lnTo>
                      <a:pt x="116" y="63"/>
                    </a:lnTo>
                    <a:lnTo>
                      <a:pt x="116" y="65"/>
                    </a:lnTo>
                    <a:lnTo>
                      <a:pt x="116" y="66"/>
                    </a:lnTo>
                    <a:lnTo>
                      <a:pt x="116" y="67"/>
                    </a:lnTo>
                    <a:lnTo>
                      <a:pt x="116" y="68"/>
                    </a:lnTo>
                    <a:lnTo>
                      <a:pt x="117" y="70"/>
                    </a:lnTo>
                    <a:lnTo>
                      <a:pt x="117" y="71"/>
                    </a:lnTo>
                    <a:lnTo>
                      <a:pt x="118" y="71"/>
                    </a:lnTo>
                    <a:lnTo>
                      <a:pt x="119" y="71"/>
                    </a:lnTo>
                    <a:lnTo>
                      <a:pt x="119" y="72"/>
                    </a:lnTo>
                    <a:lnTo>
                      <a:pt x="120" y="72"/>
                    </a:lnTo>
                    <a:lnTo>
                      <a:pt x="122" y="72"/>
                    </a:lnTo>
                    <a:lnTo>
                      <a:pt x="123" y="72"/>
                    </a:lnTo>
                    <a:lnTo>
                      <a:pt x="124" y="72"/>
                    </a:lnTo>
                    <a:lnTo>
                      <a:pt x="125" y="72"/>
                    </a:lnTo>
                    <a:lnTo>
                      <a:pt x="127" y="72"/>
                    </a:lnTo>
                    <a:lnTo>
                      <a:pt x="128" y="71"/>
                    </a:lnTo>
                    <a:lnTo>
                      <a:pt x="129" y="71"/>
                    </a:lnTo>
                    <a:lnTo>
                      <a:pt x="132" y="70"/>
                    </a:lnTo>
                    <a:lnTo>
                      <a:pt x="134" y="70"/>
                    </a:lnTo>
                    <a:lnTo>
                      <a:pt x="135" y="68"/>
                    </a:lnTo>
                    <a:lnTo>
                      <a:pt x="138" y="67"/>
                    </a:lnTo>
                    <a:lnTo>
                      <a:pt x="139" y="67"/>
                    </a:lnTo>
                    <a:lnTo>
                      <a:pt x="142" y="66"/>
                    </a:lnTo>
                    <a:lnTo>
                      <a:pt x="142" y="70"/>
                    </a:lnTo>
                    <a:lnTo>
                      <a:pt x="137" y="73"/>
                    </a:lnTo>
                    <a:lnTo>
                      <a:pt x="133" y="76"/>
                    </a:lnTo>
                    <a:lnTo>
                      <a:pt x="127" y="77"/>
                    </a:lnTo>
                    <a:lnTo>
                      <a:pt x="123" y="80"/>
                    </a:lnTo>
                    <a:lnTo>
                      <a:pt x="118" y="81"/>
                    </a:lnTo>
                    <a:lnTo>
                      <a:pt x="114" y="81"/>
                    </a:lnTo>
                    <a:lnTo>
                      <a:pt x="111" y="82"/>
                    </a:lnTo>
                    <a:lnTo>
                      <a:pt x="104" y="82"/>
                    </a:lnTo>
                    <a:lnTo>
                      <a:pt x="103" y="82"/>
                    </a:lnTo>
                    <a:lnTo>
                      <a:pt x="101" y="82"/>
                    </a:lnTo>
                    <a:lnTo>
                      <a:pt x="99" y="82"/>
                    </a:lnTo>
                    <a:lnTo>
                      <a:pt x="98" y="82"/>
                    </a:lnTo>
                    <a:lnTo>
                      <a:pt x="96" y="81"/>
                    </a:lnTo>
                    <a:lnTo>
                      <a:pt x="94" y="81"/>
                    </a:lnTo>
                    <a:lnTo>
                      <a:pt x="93" y="80"/>
                    </a:lnTo>
                    <a:lnTo>
                      <a:pt x="92" y="80"/>
                    </a:lnTo>
                    <a:lnTo>
                      <a:pt x="91" y="78"/>
                    </a:lnTo>
                    <a:lnTo>
                      <a:pt x="89" y="78"/>
                    </a:lnTo>
                    <a:lnTo>
                      <a:pt x="89" y="77"/>
                    </a:lnTo>
                    <a:lnTo>
                      <a:pt x="88" y="76"/>
                    </a:lnTo>
                    <a:lnTo>
                      <a:pt x="88" y="75"/>
                    </a:lnTo>
                    <a:lnTo>
                      <a:pt x="87" y="73"/>
                    </a:lnTo>
                    <a:lnTo>
                      <a:pt x="87" y="72"/>
                    </a:lnTo>
                    <a:lnTo>
                      <a:pt x="87" y="70"/>
                    </a:lnTo>
                    <a:close/>
                    <a:moveTo>
                      <a:pt x="87" y="65"/>
                    </a:moveTo>
                    <a:lnTo>
                      <a:pt x="87" y="34"/>
                    </a:lnTo>
                    <a:lnTo>
                      <a:pt x="80" y="35"/>
                    </a:lnTo>
                    <a:lnTo>
                      <a:pt x="75" y="36"/>
                    </a:lnTo>
                    <a:lnTo>
                      <a:pt x="70" y="37"/>
                    </a:lnTo>
                    <a:lnTo>
                      <a:pt x="66" y="40"/>
                    </a:lnTo>
                    <a:lnTo>
                      <a:pt x="62" y="40"/>
                    </a:lnTo>
                    <a:lnTo>
                      <a:pt x="59" y="41"/>
                    </a:lnTo>
                    <a:lnTo>
                      <a:pt x="55" y="41"/>
                    </a:lnTo>
                    <a:lnTo>
                      <a:pt x="54" y="42"/>
                    </a:lnTo>
                    <a:lnTo>
                      <a:pt x="50" y="44"/>
                    </a:lnTo>
                    <a:lnTo>
                      <a:pt x="47" y="44"/>
                    </a:lnTo>
                    <a:lnTo>
                      <a:pt x="45" y="45"/>
                    </a:lnTo>
                    <a:lnTo>
                      <a:pt x="42" y="46"/>
                    </a:lnTo>
                    <a:lnTo>
                      <a:pt x="40" y="47"/>
                    </a:lnTo>
                    <a:lnTo>
                      <a:pt x="37" y="47"/>
                    </a:lnTo>
                    <a:lnTo>
                      <a:pt x="35" y="48"/>
                    </a:lnTo>
                    <a:lnTo>
                      <a:pt x="34" y="50"/>
                    </a:lnTo>
                    <a:lnTo>
                      <a:pt x="32" y="51"/>
                    </a:lnTo>
                    <a:lnTo>
                      <a:pt x="31" y="51"/>
                    </a:lnTo>
                    <a:lnTo>
                      <a:pt x="30" y="52"/>
                    </a:lnTo>
                    <a:lnTo>
                      <a:pt x="30" y="53"/>
                    </a:lnTo>
                    <a:lnTo>
                      <a:pt x="29" y="55"/>
                    </a:lnTo>
                    <a:lnTo>
                      <a:pt x="29" y="56"/>
                    </a:lnTo>
                    <a:lnTo>
                      <a:pt x="29" y="57"/>
                    </a:lnTo>
                    <a:lnTo>
                      <a:pt x="29" y="58"/>
                    </a:lnTo>
                    <a:lnTo>
                      <a:pt x="29" y="60"/>
                    </a:lnTo>
                    <a:lnTo>
                      <a:pt x="29" y="62"/>
                    </a:lnTo>
                    <a:lnTo>
                      <a:pt x="29" y="63"/>
                    </a:lnTo>
                    <a:lnTo>
                      <a:pt x="30" y="65"/>
                    </a:lnTo>
                    <a:lnTo>
                      <a:pt x="31" y="66"/>
                    </a:lnTo>
                    <a:lnTo>
                      <a:pt x="32" y="67"/>
                    </a:lnTo>
                    <a:lnTo>
                      <a:pt x="34" y="68"/>
                    </a:lnTo>
                    <a:lnTo>
                      <a:pt x="35" y="68"/>
                    </a:lnTo>
                    <a:lnTo>
                      <a:pt x="37" y="70"/>
                    </a:lnTo>
                    <a:lnTo>
                      <a:pt x="40" y="71"/>
                    </a:lnTo>
                    <a:lnTo>
                      <a:pt x="42" y="71"/>
                    </a:lnTo>
                    <a:lnTo>
                      <a:pt x="44" y="72"/>
                    </a:lnTo>
                    <a:lnTo>
                      <a:pt x="46" y="72"/>
                    </a:lnTo>
                    <a:lnTo>
                      <a:pt x="49" y="72"/>
                    </a:lnTo>
                    <a:lnTo>
                      <a:pt x="50" y="73"/>
                    </a:lnTo>
                    <a:lnTo>
                      <a:pt x="52" y="73"/>
                    </a:lnTo>
                    <a:lnTo>
                      <a:pt x="56" y="72"/>
                    </a:lnTo>
                    <a:lnTo>
                      <a:pt x="59" y="72"/>
                    </a:lnTo>
                    <a:lnTo>
                      <a:pt x="63" y="72"/>
                    </a:lnTo>
                    <a:lnTo>
                      <a:pt x="68" y="71"/>
                    </a:lnTo>
                    <a:lnTo>
                      <a:pt x="72" y="70"/>
                    </a:lnTo>
                    <a:lnTo>
                      <a:pt x="76" y="68"/>
                    </a:lnTo>
                    <a:lnTo>
                      <a:pt x="81" y="67"/>
                    </a:lnTo>
                    <a:lnTo>
                      <a:pt x="8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724" name="Rectangle 50"/>
              <p:cNvSpPr>
                <a:spLocks noChangeArrowheads="1"/>
              </p:cNvSpPr>
              <p:nvPr/>
            </p:nvSpPr>
            <p:spPr bwMode="auto">
              <a:xfrm>
                <a:off x="2673"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25" name="Rectangle 51"/>
              <p:cNvSpPr>
                <a:spLocks noChangeArrowheads="1"/>
              </p:cNvSpPr>
              <p:nvPr/>
            </p:nvSpPr>
            <p:spPr bwMode="auto">
              <a:xfrm>
                <a:off x="2690"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26" name="Rectangle 52"/>
              <p:cNvSpPr>
                <a:spLocks noChangeArrowheads="1"/>
              </p:cNvSpPr>
              <p:nvPr/>
            </p:nvSpPr>
            <p:spPr bwMode="auto">
              <a:xfrm>
                <a:off x="2705"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27" name="Rectangle 53"/>
              <p:cNvSpPr>
                <a:spLocks noChangeArrowheads="1"/>
              </p:cNvSpPr>
              <p:nvPr/>
            </p:nvSpPr>
            <p:spPr bwMode="auto">
              <a:xfrm>
                <a:off x="2723"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28" name="Rectangle 54"/>
              <p:cNvSpPr>
                <a:spLocks noChangeArrowheads="1"/>
              </p:cNvSpPr>
              <p:nvPr/>
            </p:nvSpPr>
            <p:spPr bwMode="auto">
              <a:xfrm>
                <a:off x="2739"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29" name="Rectangle 55"/>
              <p:cNvSpPr>
                <a:spLocks noChangeArrowheads="1"/>
              </p:cNvSpPr>
              <p:nvPr/>
            </p:nvSpPr>
            <p:spPr bwMode="auto">
              <a:xfrm>
                <a:off x="3676" y="3949"/>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63730" name="Rectangle 56"/>
              <p:cNvSpPr>
                <a:spLocks noChangeArrowheads="1"/>
              </p:cNvSpPr>
              <p:nvPr/>
            </p:nvSpPr>
            <p:spPr bwMode="auto">
              <a:xfrm>
                <a:off x="3730" y="3949"/>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63731" name="Rectangle 57"/>
              <p:cNvSpPr>
                <a:spLocks noChangeArrowheads="1"/>
              </p:cNvSpPr>
              <p:nvPr/>
            </p:nvSpPr>
            <p:spPr bwMode="auto">
              <a:xfrm>
                <a:off x="3785" y="3949"/>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63732" name="Rectangle 58"/>
              <p:cNvSpPr>
                <a:spLocks noChangeArrowheads="1"/>
              </p:cNvSpPr>
              <p:nvPr/>
            </p:nvSpPr>
            <p:spPr bwMode="auto">
              <a:xfrm>
                <a:off x="3839"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33" name="Rectangle 59"/>
              <p:cNvSpPr>
                <a:spLocks noChangeArrowheads="1"/>
              </p:cNvSpPr>
              <p:nvPr/>
            </p:nvSpPr>
            <p:spPr bwMode="auto">
              <a:xfrm>
                <a:off x="3857"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34" name="Rectangle 60"/>
              <p:cNvSpPr>
                <a:spLocks noChangeArrowheads="1"/>
              </p:cNvSpPr>
              <p:nvPr/>
            </p:nvSpPr>
            <p:spPr bwMode="auto">
              <a:xfrm>
                <a:off x="3871"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35" name="Rectangle 61"/>
              <p:cNvSpPr>
                <a:spLocks noChangeArrowheads="1"/>
              </p:cNvSpPr>
              <p:nvPr/>
            </p:nvSpPr>
            <p:spPr bwMode="auto">
              <a:xfrm>
                <a:off x="3888"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36" name="Rectangle 62"/>
              <p:cNvSpPr>
                <a:spLocks noChangeArrowheads="1"/>
              </p:cNvSpPr>
              <p:nvPr/>
            </p:nvSpPr>
            <p:spPr bwMode="auto">
              <a:xfrm>
                <a:off x="3905"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37" name="Rectangle 63"/>
              <p:cNvSpPr>
                <a:spLocks noChangeArrowheads="1"/>
              </p:cNvSpPr>
              <p:nvPr/>
            </p:nvSpPr>
            <p:spPr bwMode="auto">
              <a:xfrm>
                <a:off x="3921"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38" name="Rectangle 64"/>
              <p:cNvSpPr>
                <a:spLocks noChangeArrowheads="1"/>
              </p:cNvSpPr>
              <p:nvPr/>
            </p:nvSpPr>
            <p:spPr bwMode="auto">
              <a:xfrm>
                <a:off x="3937"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39" name="Rectangle 65"/>
              <p:cNvSpPr>
                <a:spLocks noChangeArrowheads="1"/>
              </p:cNvSpPr>
              <p:nvPr/>
            </p:nvSpPr>
            <p:spPr bwMode="auto">
              <a:xfrm>
                <a:off x="3954"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40" name="Rectangle 66"/>
              <p:cNvSpPr>
                <a:spLocks noChangeArrowheads="1"/>
              </p:cNvSpPr>
              <p:nvPr/>
            </p:nvSpPr>
            <p:spPr bwMode="auto">
              <a:xfrm>
                <a:off x="3971"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741" name="Line 67"/>
              <p:cNvSpPr>
                <a:spLocks noChangeShapeType="1"/>
              </p:cNvSpPr>
              <p:nvPr/>
            </p:nvSpPr>
            <p:spPr bwMode="auto">
              <a:xfrm>
                <a:off x="3683" y="2522"/>
                <a:ext cx="4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42" name="Line 68"/>
              <p:cNvSpPr>
                <a:spLocks noChangeShapeType="1"/>
              </p:cNvSpPr>
              <p:nvPr/>
            </p:nvSpPr>
            <p:spPr bwMode="auto">
              <a:xfrm>
                <a:off x="3744" y="2522"/>
                <a:ext cx="1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43" name="Line 69"/>
              <p:cNvSpPr>
                <a:spLocks noChangeShapeType="1"/>
              </p:cNvSpPr>
              <p:nvPr/>
            </p:nvSpPr>
            <p:spPr bwMode="auto">
              <a:xfrm>
                <a:off x="3770" y="2522"/>
                <a:ext cx="4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44" name="Line 70"/>
              <p:cNvSpPr>
                <a:spLocks noChangeShapeType="1"/>
              </p:cNvSpPr>
              <p:nvPr/>
            </p:nvSpPr>
            <p:spPr bwMode="auto">
              <a:xfrm>
                <a:off x="3831" y="2522"/>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45" name="Freeform 71"/>
              <p:cNvSpPr>
                <a:spLocks/>
              </p:cNvSpPr>
              <p:nvPr/>
            </p:nvSpPr>
            <p:spPr bwMode="auto">
              <a:xfrm>
                <a:off x="3858" y="2522"/>
                <a:ext cx="25" cy="19"/>
              </a:xfrm>
              <a:custGeom>
                <a:avLst/>
                <a:gdLst>
                  <a:gd name="T0" fmla="*/ 0 w 25"/>
                  <a:gd name="T1" fmla="*/ 0 h 19"/>
                  <a:gd name="T2" fmla="*/ 25 w 25"/>
                  <a:gd name="T3" fmla="*/ 0 h 19"/>
                  <a:gd name="T4" fmla="*/ 25 w 25"/>
                  <a:gd name="T5" fmla="*/ 19 h 19"/>
                  <a:gd name="T6" fmla="*/ 0 60000 65536"/>
                  <a:gd name="T7" fmla="*/ 0 60000 65536"/>
                  <a:gd name="T8" fmla="*/ 0 60000 65536"/>
                  <a:gd name="T9" fmla="*/ 0 w 25"/>
                  <a:gd name="T10" fmla="*/ 0 h 19"/>
                  <a:gd name="T11" fmla="*/ 25 w 25"/>
                  <a:gd name="T12" fmla="*/ 19 h 19"/>
                </a:gdLst>
                <a:ahLst/>
                <a:cxnLst>
                  <a:cxn ang="T6">
                    <a:pos x="T0" y="T1"/>
                  </a:cxn>
                  <a:cxn ang="T7">
                    <a:pos x="T2" y="T3"/>
                  </a:cxn>
                  <a:cxn ang="T8">
                    <a:pos x="T4" y="T5"/>
                  </a:cxn>
                </a:cxnLst>
                <a:rect l="T9" t="T10" r="T11" b="T12"/>
                <a:pathLst>
                  <a:path w="25" h="19">
                    <a:moveTo>
                      <a:pt x="0" y="0"/>
                    </a:moveTo>
                    <a:lnTo>
                      <a:pt x="25" y="0"/>
                    </a:lnTo>
                    <a:lnTo>
                      <a:pt x="25"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746" name="Line 72"/>
              <p:cNvSpPr>
                <a:spLocks noChangeShapeType="1"/>
              </p:cNvSpPr>
              <p:nvPr/>
            </p:nvSpPr>
            <p:spPr bwMode="auto">
              <a:xfrm>
                <a:off x="3883" y="2557"/>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47" name="Line 73"/>
              <p:cNvSpPr>
                <a:spLocks noChangeShapeType="1"/>
              </p:cNvSpPr>
              <p:nvPr/>
            </p:nvSpPr>
            <p:spPr bwMode="auto">
              <a:xfrm>
                <a:off x="3883" y="2585"/>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48" name="Line 74"/>
              <p:cNvSpPr>
                <a:spLocks noChangeShapeType="1"/>
              </p:cNvSpPr>
              <p:nvPr/>
            </p:nvSpPr>
            <p:spPr bwMode="auto">
              <a:xfrm>
                <a:off x="3883" y="2645"/>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49" name="Line 75"/>
              <p:cNvSpPr>
                <a:spLocks noChangeShapeType="1"/>
              </p:cNvSpPr>
              <p:nvPr/>
            </p:nvSpPr>
            <p:spPr bwMode="auto">
              <a:xfrm>
                <a:off x="3883" y="2673"/>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0" name="Line 76"/>
              <p:cNvSpPr>
                <a:spLocks noChangeShapeType="1"/>
              </p:cNvSpPr>
              <p:nvPr/>
            </p:nvSpPr>
            <p:spPr bwMode="auto">
              <a:xfrm>
                <a:off x="3883" y="2732"/>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1" name="Line 77"/>
              <p:cNvSpPr>
                <a:spLocks noChangeShapeType="1"/>
              </p:cNvSpPr>
              <p:nvPr/>
            </p:nvSpPr>
            <p:spPr bwMode="auto">
              <a:xfrm>
                <a:off x="3883" y="2759"/>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2" name="Line 78"/>
              <p:cNvSpPr>
                <a:spLocks noChangeShapeType="1"/>
              </p:cNvSpPr>
              <p:nvPr/>
            </p:nvSpPr>
            <p:spPr bwMode="auto">
              <a:xfrm>
                <a:off x="3883" y="2820"/>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3" name="Line 79"/>
              <p:cNvSpPr>
                <a:spLocks noChangeShapeType="1"/>
              </p:cNvSpPr>
              <p:nvPr/>
            </p:nvSpPr>
            <p:spPr bwMode="auto">
              <a:xfrm>
                <a:off x="3883" y="2847"/>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4" name="Line 80"/>
              <p:cNvSpPr>
                <a:spLocks noChangeShapeType="1"/>
              </p:cNvSpPr>
              <p:nvPr/>
            </p:nvSpPr>
            <p:spPr bwMode="auto">
              <a:xfrm>
                <a:off x="3883" y="2908"/>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5" name="Line 81"/>
              <p:cNvSpPr>
                <a:spLocks noChangeShapeType="1"/>
              </p:cNvSpPr>
              <p:nvPr/>
            </p:nvSpPr>
            <p:spPr bwMode="auto">
              <a:xfrm>
                <a:off x="3883" y="2935"/>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6" name="Line 82"/>
              <p:cNvSpPr>
                <a:spLocks noChangeShapeType="1"/>
              </p:cNvSpPr>
              <p:nvPr/>
            </p:nvSpPr>
            <p:spPr bwMode="auto">
              <a:xfrm>
                <a:off x="3883" y="2995"/>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7" name="Line 83"/>
              <p:cNvSpPr>
                <a:spLocks noChangeShapeType="1"/>
              </p:cNvSpPr>
              <p:nvPr/>
            </p:nvSpPr>
            <p:spPr bwMode="auto">
              <a:xfrm>
                <a:off x="3883" y="3022"/>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8" name="Line 84"/>
              <p:cNvSpPr>
                <a:spLocks noChangeShapeType="1"/>
              </p:cNvSpPr>
              <p:nvPr/>
            </p:nvSpPr>
            <p:spPr bwMode="auto">
              <a:xfrm>
                <a:off x="3883" y="3083"/>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59" name="Line 85"/>
              <p:cNvSpPr>
                <a:spLocks noChangeShapeType="1"/>
              </p:cNvSpPr>
              <p:nvPr/>
            </p:nvSpPr>
            <p:spPr bwMode="auto">
              <a:xfrm>
                <a:off x="3883" y="3110"/>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0" name="Line 86"/>
              <p:cNvSpPr>
                <a:spLocks noChangeShapeType="1"/>
              </p:cNvSpPr>
              <p:nvPr/>
            </p:nvSpPr>
            <p:spPr bwMode="auto">
              <a:xfrm>
                <a:off x="3883" y="3171"/>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1" name="Line 87"/>
              <p:cNvSpPr>
                <a:spLocks noChangeShapeType="1"/>
              </p:cNvSpPr>
              <p:nvPr/>
            </p:nvSpPr>
            <p:spPr bwMode="auto">
              <a:xfrm>
                <a:off x="3883" y="3198"/>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2" name="Line 88"/>
              <p:cNvSpPr>
                <a:spLocks noChangeShapeType="1"/>
              </p:cNvSpPr>
              <p:nvPr/>
            </p:nvSpPr>
            <p:spPr bwMode="auto">
              <a:xfrm>
                <a:off x="3883" y="3259"/>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3" name="Line 89"/>
              <p:cNvSpPr>
                <a:spLocks noChangeShapeType="1"/>
              </p:cNvSpPr>
              <p:nvPr/>
            </p:nvSpPr>
            <p:spPr bwMode="auto">
              <a:xfrm>
                <a:off x="3883" y="3285"/>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4" name="Line 90"/>
              <p:cNvSpPr>
                <a:spLocks noChangeShapeType="1"/>
              </p:cNvSpPr>
              <p:nvPr/>
            </p:nvSpPr>
            <p:spPr bwMode="auto">
              <a:xfrm>
                <a:off x="3883" y="3346"/>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5" name="Line 91"/>
              <p:cNvSpPr>
                <a:spLocks noChangeShapeType="1"/>
              </p:cNvSpPr>
              <p:nvPr/>
            </p:nvSpPr>
            <p:spPr bwMode="auto">
              <a:xfrm>
                <a:off x="3883" y="3373"/>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6" name="Line 92"/>
              <p:cNvSpPr>
                <a:spLocks noChangeShapeType="1"/>
              </p:cNvSpPr>
              <p:nvPr/>
            </p:nvSpPr>
            <p:spPr bwMode="auto">
              <a:xfrm>
                <a:off x="3883" y="3434"/>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7" name="Line 93"/>
              <p:cNvSpPr>
                <a:spLocks noChangeShapeType="1"/>
              </p:cNvSpPr>
              <p:nvPr/>
            </p:nvSpPr>
            <p:spPr bwMode="auto">
              <a:xfrm>
                <a:off x="3883" y="3461"/>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8" name="Line 94"/>
              <p:cNvSpPr>
                <a:spLocks noChangeShapeType="1"/>
              </p:cNvSpPr>
              <p:nvPr/>
            </p:nvSpPr>
            <p:spPr bwMode="auto">
              <a:xfrm>
                <a:off x="3883" y="3522"/>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69" name="Line 95"/>
              <p:cNvSpPr>
                <a:spLocks noChangeShapeType="1"/>
              </p:cNvSpPr>
              <p:nvPr/>
            </p:nvSpPr>
            <p:spPr bwMode="auto">
              <a:xfrm>
                <a:off x="3883" y="3548"/>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70" name="Line 96"/>
              <p:cNvSpPr>
                <a:spLocks noChangeShapeType="1"/>
              </p:cNvSpPr>
              <p:nvPr/>
            </p:nvSpPr>
            <p:spPr bwMode="auto">
              <a:xfrm>
                <a:off x="3883" y="3609"/>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71" name="Line 97"/>
              <p:cNvSpPr>
                <a:spLocks noChangeShapeType="1"/>
              </p:cNvSpPr>
              <p:nvPr/>
            </p:nvSpPr>
            <p:spPr bwMode="auto">
              <a:xfrm>
                <a:off x="3883" y="3636"/>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72" name="Line 98"/>
              <p:cNvSpPr>
                <a:spLocks noChangeShapeType="1"/>
              </p:cNvSpPr>
              <p:nvPr/>
            </p:nvSpPr>
            <p:spPr bwMode="auto">
              <a:xfrm>
                <a:off x="3883" y="3697"/>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73" name="Line 99"/>
              <p:cNvSpPr>
                <a:spLocks noChangeShapeType="1"/>
              </p:cNvSpPr>
              <p:nvPr/>
            </p:nvSpPr>
            <p:spPr bwMode="auto">
              <a:xfrm>
                <a:off x="3883" y="3724"/>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74" name="Line 100"/>
              <p:cNvSpPr>
                <a:spLocks noChangeShapeType="1"/>
              </p:cNvSpPr>
              <p:nvPr/>
            </p:nvSpPr>
            <p:spPr bwMode="auto">
              <a:xfrm>
                <a:off x="3883" y="3785"/>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75" name="Line 101"/>
              <p:cNvSpPr>
                <a:spLocks noChangeShapeType="1"/>
              </p:cNvSpPr>
              <p:nvPr/>
            </p:nvSpPr>
            <p:spPr bwMode="auto">
              <a:xfrm>
                <a:off x="3883" y="3812"/>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76" name="Line 102"/>
              <p:cNvSpPr>
                <a:spLocks noChangeShapeType="1"/>
              </p:cNvSpPr>
              <p:nvPr/>
            </p:nvSpPr>
            <p:spPr bwMode="auto">
              <a:xfrm>
                <a:off x="3883" y="3872"/>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77" name="Freeform 103"/>
              <p:cNvSpPr>
                <a:spLocks/>
              </p:cNvSpPr>
              <p:nvPr/>
            </p:nvSpPr>
            <p:spPr bwMode="auto">
              <a:xfrm>
                <a:off x="3844" y="3899"/>
                <a:ext cx="39" cy="7"/>
              </a:xfrm>
              <a:custGeom>
                <a:avLst/>
                <a:gdLst>
                  <a:gd name="T0" fmla="*/ 39 w 39"/>
                  <a:gd name="T1" fmla="*/ 0 h 7"/>
                  <a:gd name="T2" fmla="*/ 39 w 39"/>
                  <a:gd name="T3" fmla="*/ 7 h 7"/>
                  <a:gd name="T4" fmla="*/ 0 w 39"/>
                  <a:gd name="T5" fmla="*/ 7 h 7"/>
                  <a:gd name="T6" fmla="*/ 0 60000 65536"/>
                  <a:gd name="T7" fmla="*/ 0 60000 65536"/>
                  <a:gd name="T8" fmla="*/ 0 60000 65536"/>
                  <a:gd name="T9" fmla="*/ 0 w 39"/>
                  <a:gd name="T10" fmla="*/ 0 h 7"/>
                  <a:gd name="T11" fmla="*/ 39 w 39"/>
                  <a:gd name="T12" fmla="*/ 7 h 7"/>
                </a:gdLst>
                <a:ahLst/>
                <a:cxnLst>
                  <a:cxn ang="T6">
                    <a:pos x="T0" y="T1"/>
                  </a:cxn>
                  <a:cxn ang="T7">
                    <a:pos x="T2" y="T3"/>
                  </a:cxn>
                  <a:cxn ang="T8">
                    <a:pos x="T4" y="T5"/>
                  </a:cxn>
                </a:cxnLst>
                <a:rect l="T9" t="T10" r="T11" b="T12"/>
                <a:pathLst>
                  <a:path w="39" h="7">
                    <a:moveTo>
                      <a:pt x="39" y="0"/>
                    </a:moveTo>
                    <a:lnTo>
                      <a:pt x="39" y="7"/>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778" name="Line 104"/>
              <p:cNvSpPr>
                <a:spLocks noChangeShapeType="1"/>
              </p:cNvSpPr>
              <p:nvPr/>
            </p:nvSpPr>
            <p:spPr bwMode="auto">
              <a:xfrm flipH="1">
                <a:off x="3818" y="3906"/>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79" name="Line 105"/>
              <p:cNvSpPr>
                <a:spLocks noChangeShapeType="1"/>
              </p:cNvSpPr>
              <p:nvPr/>
            </p:nvSpPr>
            <p:spPr bwMode="auto">
              <a:xfrm flipH="1">
                <a:off x="3757" y="3906"/>
                <a:ext cx="4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80" name="Line 106"/>
              <p:cNvSpPr>
                <a:spLocks noChangeShapeType="1"/>
              </p:cNvSpPr>
              <p:nvPr/>
            </p:nvSpPr>
            <p:spPr bwMode="auto">
              <a:xfrm flipH="1">
                <a:off x="3730" y="3906"/>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81" name="Freeform 107"/>
              <p:cNvSpPr>
                <a:spLocks/>
              </p:cNvSpPr>
              <p:nvPr/>
            </p:nvSpPr>
            <p:spPr bwMode="auto">
              <a:xfrm>
                <a:off x="3683" y="3893"/>
                <a:ext cx="31" cy="13"/>
              </a:xfrm>
              <a:custGeom>
                <a:avLst/>
                <a:gdLst>
                  <a:gd name="T0" fmla="*/ 31 w 31"/>
                  <a:gd name="T1" fmla="*/ 13 h 13"/>
                  <a:gd name="T2" fmla="*/ 0 w 31"/>
                  <a:gd name="T3" fmla="*/ 13 h 13"/>
                  <a:gd name="T4" fmla="*/ 0 w 31"/>
                  <a:gd name="T5" fmla="*/ 0 h 13"/>
                  <a:gd name="T6" fmla="*/ 0 60000 65536"/>
                  <a:gd name="T7" fmla="*/ 0 60000 65536"/>
                  <a:gd name="T8" fmla="*/ 0 60000 65536"/>
                  <a:gd name="T9" fmla="*/ 0 w 31"/>
                  <a:gd name="T10" fmla="*/ 0 h 13"/>
                  <a:gd name="T11" fmla="*/ 31 w 31"/>
                  <a:gd name="T12" fmla="*/ 13 h 13"/>
                </a:gdLst>
                <a:ahLst/>
                <a:cxnLst>
                  <a:cxn ang="T6">
                    <a:pos x="T0" y="T1"/>
                  </a:cxn>
                  <a:cxn ang="T7">
                    <a:pos x="T2" y="T3"/>
                  </a:cxn>
                  <a:cxn ang="T8">
                    <a:pos x="T4" y="T5"/>
                  </a:cxn>
                </a:cxnLst>
                <a:rect l="T9" t="T10" r="T11" b="T12"/>
                <a:pathLst>
                  <a:path w="31" h="13">
                    <a:moveTo>
                      <a:pt x="31" y="13"/>
                    </a:moveTo>
                    <a:lnTo>
                      <a:pt x="0" y="1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782" name="Line 108"/>
              <p:cNvSpPr>
                <a:spLocks noChangeShapeType="1"/>
              </p:cNvSpPr>
              <p:nvPr/>
            </p:nvSpPr>
            <p:spPr bwMode="auto">
              <a:xfrm flipV="1">
                <a:off x="3683" y="3866"/>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83" name="Line 109"/>
              <p:cNvSpPr>
                <a:spLocks noChangeShapeType="1"/>
              </p:cNvSpPr>
              <p:nvPr/>
            </p:nvSpPr>
            <p:spPr bwMode="auto">
              <a:xfrm flipV="1">
                <a:off x="3683" y="3805"/>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84" name="Line 110"/>
              <p:cNvSpPr>
                <a:spLocks noChangeShapeType="1"/>
              </p:cNvSpPr>
              <p:nvPr/>
            </p:nvSpPr>
            <p:spPr bwMode="auto">
              <a:xfrm flipV="1">
                <a:off x="3683" y="3778"/>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85" name="Line 111"/>
              <p:cNvSpPr>
                <a:spLocks noChangeShapeType="1"/>
              </p:cNvSpPr>
              <p:nvPr/>
            </p:nvSpPr>
            <p:spPr bwMode="auto">
              <a:xfrm flipV="1">
                <a:off x="3683" y="3718"/>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86" name="Line 112"/>
              <p:cNvSpPr>
                <a:spLocks noChangeShapeType="1"/>
              </p:cNvSpPr>
              <p:nvPr/>
            </p:nvSpPr>
            <p:spPr bwMode="auto">
              <a:xfrm flipV="1">
                <a:off x="3683" y="3691"/>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87" name="Line 113"/>
              <p:cNvSpPr>
                <a:spLocks noChangeShapeType="1"/>
              </p:cNvSpPr>
              <p:nvPr/>
            </p:nvSpPr>
            <p:spPr bwMode="auto">
              <a:xfrm flipV="1">
                <a:off x="3683" y="3630"/>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88" name="Line 114"/>
              <p:cNvSpPr>
                <a:spLocks noChangeShapeType="1"/>
              </p:cNvSpPr>
              <p:nvPr/>
            </p:nvSpPr>
            <p:spPr bwMode="auto">
              <a:xfrm flipV="1">
                <a:off x="3683" y="3603"/>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89" name="Line 115"/>
              <p:cNvSpPr>
                <a:spLocks noChangeShapeType="1"/>
              </p:cNvSpPr>
              <p:nvPr/>
            </p:nvSpPr>
            <p:spPr bwMode="auto">
              <a:xfrm flipV="1">
                <a:off x="3683" y="3542"/>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0" name="Line 116"/>
              <p:cNvSpPr>
                <a:spLocks noChangeShapeType="1"/>
              </p:cNvSpPr>
              <p:nvPr/>
            </p:nvSpPr>
            <p:spPr bwMode="auto">
              <a:xfrm flipV="1">
                <a:off x="3683" y="3515"/>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1" name="Line 117"/>
              <p:cNvSpPr>
                <a:spLocks noChangeShapeType="1"/>
              </p:cNvSpPr>
              <p:nvPr/>
            </p:nvSpPr>
            <p:spPr bwMode="auto">
              <a:xfrm flipV="1">
                <a:off x="3683" y="3454"/>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2" name="Line 118"/>
              <p:cNvSpPr>
                <a:spLocks noChangeShapeType="1"/>
              </p:cNvSpPr>
              <p:nvPr/>
            </p:nvSpPr>
            <p:spPr bwMode="auto">
              <a:xfrm flipV="1">
                <a:off x="3683" y="3428"/>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3" name="Line 119"/>
              <p:cNvSpPr>
                <a:spLocks noChangeShapeType="1"/>
              </p:cNvSpPr>
              <p:nvPr/>
            </p:nvSpPr>
            <p:spPr bwMode="auto">
              <a:xfrm flipV="1">
                <a:off x="3683" y="3367"/>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4" name="Line 120"/>
              <p:cNvSpPr>
                <a:spLocks noChangeShapeType="1"/>
              </p:cNvSpPr>
              <p:nvPr/>
            </p:nvSpPr>
            <p:spPr bwMode="auto">
              <a:xfrm flipV="1">
                <a:off x="3683" y="3340"/>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5" name="Line 121"/>
              <p:cNvSpPr>
                <a:spLocks noChangeShapeType="1"/>
              </p:cNvSpPr>
              <p:nvPr/>
            </p:nvSpPr>
            <p:spPr bwMode="auto">
              <a:xfrm flipV="1">
                <a:off x="3683" y="3279"/>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6" name="Line 122"/>
              <p:cNvSpPr>
                <a:spLocks noChangeShapeType="1"/>
              </p:cNvSpPr>
              <p:nvPr/>
            </p:nvSpPr>
            <p:spPr bwMode="auto">
              <a:xfrm flipV="1">
                <a:off x="3683" y="3252"/>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7" name="Line 123"/>
              <p:cNvSpPr>
                <a:spLocks noChangeShapeType="1"/>
              </p:cNvSpPr>
              <p:nvPr/>
            </p:nvSpPr>
            <p:spPr bwMode="auto">
              <a:xfrm flipV="1">
                <a:off x="3683" y="3191"/>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8" name="Line 124"/>
              <p:cNvSpPr>
                <a:spLocks noChangeShapeType="1"/>
              </p:cNvSpPr>
              <p:nvPr/>
            </p:nvSpPr>
            <p:spPr bwMode="auto">
              <a:xfrm flipV="1">
                <a:off x="3683" y="3165"/>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799" name="Line 125"/>
              <p:cNvSpPr>
                <a:spLocks noChangeShapeType="1"/>
              </p:cNvSpPr>
              <p:nvPr/>
            </p:nvSpPr>
            <p:spPr bwMode="auto">
              <a:xfrm flipV="1">
                <a:off x="3683" y="3104"/>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0" name="Line 126"/>
              <p:cNvSpPr>
                <a:spLocks noChangeShapeType="1"/>
              </p:cNvSpPr>
              <p:nvPr/>
            </p:nvSpPr>
            <p:spPr bwMode="auto">
              <a:xfrm flipV="1">
                <a:off x="3683" y="3077"/>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1" name="Line 127"/>
              <p:cNvSpPr>
                <a:spLocks noChangeShapeType="1"/>
              </p:cNvSpPr>
              <p:nvPr/>
            </p:nvSpPr>
            <p:spPr bwMode="auto">
              <a:xfrm flipV="1">
                <a:off x="3683" y="3016"/>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2" name="Line 128"/>
              <p:cNvSpPr>
                <a:spLocks noChangeShapeType="1"/>
              </p:cNvSpPr>
              <p:nvPr/>
            </p:nvSpPr>
            <p:spPr bwMode="auto">
              <a:xfrm flipV="1">
                <a:off x="3683" y="2989"/>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3" name="Line 129"/>
              <p:cNvSpPr>
                <a:spLocks noChangeShapeType="1"/>
              </p:cNvSpPr>
              <p:nvPr/>
            </p:nvSpPr>
            <p:spPr bwMode="auto">
              <a:xfrm flipV="1">
                <a:off x="3683" y="2928"/>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4" name="Line 130"/>
              <p:cNvSpPr>
                <a:spLocks noChangeShapeType="1"/>
              </p:cNvSpPr>
              <p:nvPr/>
            </p:nvSpPr>
            <p:spPr bwMode="auto">
              <a:xfrm flipV="1">
                <a:off x="3683" y="2900"/>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5" name="Line 131"/>
              <p:cNvSpPr>
                <a:spLocks noChangeShapeType="1"/>
              </p:cNvSpPr>
              <p:nvPr/>
            </p:nvSpPr>
            <p:spPr bwMode="auto">
              <a:xfrm flipV="1">
                <a:off x="3683" y="2841"/>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6" name="Line 132"/>
              <p:cNvSpPr>
                <a:spLocks noChangeShapeType="1"/>
              </p:cNvSpPr>
              <p:nvPr/>
            </p:nvSpPr>
            <p:spPr bwMode="auto">
              <a:xfrm flipV="1">
                <a:off x="3683" y="2814"/>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7" name="Line 133"/>
              <p:cNvSpPr>
                <a:spLocks noChangeShapeType="1"/>
              </p:cNvSpPr>
              <p:nvPr/>
            </p:nvSpPr>
            <p:spPr bwMode="auto">
              <a:xfrm flipV="1">
                <a:off x="3683" y="2753"/>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8" name="Line 134"/>
              <p:cNvSpPr>
                <a:spLocks noChangeShapeType="1"/>
              </p:cNvSpPr>
              <p:nvPr/>
            </p:nvSpPr>
            <p:spPr bwMode="auto">
              <a:xfrm flipV="1">
                <a:off x="3683" y="2726"/>
                <a:ext cx="0"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09" name="Line 135"/>
              <p:cNvSpPr>
                <a:spLocks noChangeShapeType="1"/>
              </p:cNvSpPr>
              <p:nvPr/>
            </p:nvSpPr>
            <p:spPr bwMode="auto">
              <a:xfrm flipV="1">
                <a:off x="3683" y="2665"/>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10" name="Line 136"/>
              <p:cNvSpPr>
                <a:spLocks noChangeShapeType="1"/>
              </p:cNvSpPr>
              <p:nvPr/>
            </p:nvSpPr>
            <p:spPr bwMode="auto">
              <a:xfrm flipV="1">
                <a:off x="3683" y="2637"/>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11" name="Line 137"/>
              <p:cNvSpPr>
                <a:spLocks noChangeShapeType="1"/>
              </p:cNvSpPr>
              <p:nvPr/>
            </p:nvSpPr>
            <p:spPr bwMode="auto">
              <a:xfrm flipV="1">
                <a:off x="3683" y="2578"/>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12" name="Line 138"/>
              <p:cNvSpPr>
                <a:spLocks noChangeShapeType="1"/>
              </p:cNvSpPr>
              <p:nvPr/>
            </p:nvSpPr>
            <p:spPr bwMode="auto">
              <a:xfrm flipV="1">
                <a:off x="3683" y="2551"/>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13" name="Line 139"/>
              <p:cNvSpPr>
                <a:spLocks noChangeShapeType="1"/>
              </p:cNvSpPr>
              <p:nvPr/>
            </p:nvSpPr>
            <p:spPr bwMode="auto">
              <a:xfrm flipV="1">
                <a:off x="3683" y="2522"/>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814" name="Freeform 140"/>
              <p:cNvSpPr>
                <a:spLocks/>
              </p:cNvSpPr>
              <p:nvPr/>
            </p:nvSpPr>
            <p:spPr bwMode="auto">
              <a:xfrm>
                <a:off x="2783" y="2588"/>
                <a:ext cx="81" cy="80"/>
              </a:xfrm>
              <a:custGeom>
                <a:avLst/>
                <a:gdLst>
                  <a:gd name="T0" fmla="*/ 81 w 81"/>
                  <a:gd name="T1" fmla="*/ 41 h 80"/>
                  <a:gd name="T2" fmla="*/ 80 w 81"/>
                  <a:gd name="T3" fmla="*/ 32 h 80"/>
                  <a:gd name="T4" fmla="*/ 77 w 81"/>
                  <a:gd name="T5" fmla="*/ 25 h 80"/>
                  <a:gd name="T6" fmla="*/ 75 w 81"/>
                  <a:gd name="T7" fmla="*/ 17 h 80"/>
                  <a:gd name="T8" fmla="*/ 70 w 81"/>
                  <a:gd name="T9" fmla="*/ 11 h 80"/>
                  <a:gd name="T10" fmla="*/ 64 w 81"/>
                  <a:gd name="T11" fmla="*/ 6 h 80"/>
                  <a:gd name="T12" fmla="*/ 56 w 81"/>
                  <a:gd name="T13" fmla="*/ 4 h 80"/>
                  <a:gd name="T14" fmla="*/ 49 w 81"/>
                  <a:gd name="T15" fmla="*/ 1 h 80"/>
                  <a:gd name="T16" fmla="*/ 41 w 81"/>
                  <a:gd name="T17" fmla="*/ 0 h 80"/>
                  <a:gd name="T18" fmla="*/ 33 w 81"/>
                  <a:gd name="T19" fmla="*/ 1 h 80"/>
                  <a:gd name="T20" fmla="*/ 25 w 81"/>
                  <a:gd name="T21" fmla="*/ 4 h 80"/>
                  <a:gd name="T22" fmla="*/ 19 w 81"/>
                  <a:gd name="T23" fmla="*/ 6 h 80"/>
                  <a:gd name="T24" fmla="*/ 11 w 81"/>
                  <a:gd name="T25" fmla="*/ 11 h 80"/>
                  <a:gd name="T26" fmla="*/ 8 w 81"/>
                  <a:gd name="T27" fmla="*/ 17 h 80"/>
                  <a:gd name="T28" fmla="*/ 4 w 81"/>
                  <a:gd name="T29" fmla="*/ 25 h 80"/>
                  <a:gd name="T30" fmla="*/ 2 w 81"/>
                  <a:gd name="T31" fmla="*/ 32 h 80"/>
                  <a:gd name="T32" fmla="*/ 0 w 81"/>
                  <a:gd name="T33" fmla="*/ 41 h 80"/>
                  <a:gd name="T34" fmla="*/ 2 w 81"/>
                  <a:gd name="T35" fmla="*/ 48 h 80"/>
                  <a:gd name="T36" fmla="*/ 4 w 81"/>
                  <a:gd name="T37" fmla="*/ 56 h 80"/>
                  <a:gd name="T38" fmla="*/ 8 w 81"/>
                  <a:gd name="T39" fmla="*/ 63 h 80"/>
                  <a:gd name="T40" fmla="*/ 11 w 81"/>
                  <a:gd name="T41" fmla="*/ 69 h 80"/>
                  <a:gd name="T42" fmla="*/ 19 w 81"/>
                  <a:gd name="T43" fmla="*/ 73 h 80"/>
                  <a:gd name="T44" fmla="*/ 25 w 81"/>
                  <a:gd name="T45" fmla="*/ 77 h 80"/>
                  <a:gd name="T46" fmla="*/ 33 w 81"/>
                  <a:gd name="T47" fmla="*/ 79 h 80"/>
                  <a:gd name="T48" fmla="*/ 41 w 81"/>
                  <a:gd name="T49" fmla="*/ 80 h 80"/>
                  <a:gd name="T50" fmla="*/ 49 w 81"/>
                  <a:gd name="T51" fmla="*/ 79 h 80"/>
                  <a:gd name="T52" fmla="*/ 56 w 81"/>
                  <a:gd name="T53" fmla="*/ 77 h 80"/>
                  <a:gd name="T54" fmla="*/ 64 w 81"/>
                  <a:gd name="T55" fmla="*/ 73 h 80"/>
                  <a:gd name="T56" fmla="*/ 70 w 81"/>
                  <a:gd name="T57" fmla="*/ 69 h 80"/>
                  <a:gd name="T58" fmla="*/ 75 w 81"/>
                  <a:gd name="T59" fmla="*/ 63 h 80"/>
                  <a:gd name="T60" fmla="*/ 77 w 81"/>
                  <a:gd name="T61" fmla="*/ 56 h 80"/>
                  <a:gd name="T62" fmla="*/ 80 w 81"/>
                  <a:gd name="T63" fmla="*/ 48 h 80"/>
                  <a:gd name="T64" fmla="*/ 81 w 81"/>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41"/>
                    </a:moveTo>
                    <a:lnTo>
                      <a:pt x="80" y="32"/>
                    </a:lnTo>
                    <a:lnTo>
                      <a:pt x="77" y="25"/>
                    </a:lnTo>
                    <a:lnTo>
                      <a:pt x="75" y="17"/>
                    </a:lnTo>
                    <a:lnTo>
                      <a:pt x="70" y="11"/>
                    </a:lnTo>
                    <a:lnTo>
                      <a:pt x="64" y="6"/>
                    </a:lnTo>
                    <a:lnTo>
                      <a:pt x="56" y="4"/>
                    </a:lnTo>
                    <a:lnTo>
                      <a:pt x="49" y="1"/>
                    </a:lnTo>
                    <a:lnTo>
                      <a:pt x="41" y="0"/>
                    </a:lnTo>
                    <a:lnTo>
                      <a:pt x="33" y="1"/>
                    </a:lnTo>
                    <a:lnTo>
                      <a:pt x="25" y="4"/>
                    </a:lnTo>
                    <a:lnTo>
                      <a:pt x="19" y="6"/>
                    </a:lnTo>
                    <a:lnTo>
                      <a:pt x="11" y="11"/>
                    </a:lnTo>
                    <a:lnTo>
                      <a:pt x="8" y="17"/>
                    </a:lnTo>
                    <a:lnTo>
                      <a:pt x="4" y="25"/>
                    </a:lnTo>
                    <a:lnTo>
                      <a:pt x="2" y="32"/>
                    </a:lnTo>
                    <a:lnTo>
                      <a:pt x="0" y="41"/>
                    </a:lnTo>
                    <a:lnTo>
                      <a:pt x="2" y="48"/>
                    </a:lnTo>
                    <a:lnTo>
                      <a:pt x="4" y="56"/>
                    </a:lnTo>
                    <a:lnTo>
                      <a:pt x="8" y="63"/>
                    </a:lnTo>
                    <a:lnTo>
                      <a:pt x="11" y="69"/>
                    </a:lnTo>
                    <a:lnTo>
                      <a:pt x="19" y="73"/>
                    </a:lnTo>
                    <a:lnTo>
                      <a:pt x="25" y="77"/>
                    </a:lnTo>
                    <a:lnTo>
                      <a:pt x="33" y="79"/>
                    </a:lnTo>
                    <a:lnTo>
                      <a:pt x="41" y="80"/>
                    </a:lnTo>
                    <a:lnTo>
                      <a:pt x="49" y="79"/>
                    </a:lnTo>
                    <a:lnTo>
                      <a:pt x="56" y="77"/>
                    </a:lnTo>
                    <a:lnTo>
                      <a:pt x="64" y="73"/>
                    </a:lnTo>
                    <a:lnTo>
                      <a:pt x="70" y="69"/>
                    </a:lnTo>
                    <a:lnTo>
                      <a:pt x="75" y="63"/>
                    </a:lnTo>
                    <a:lnTo>
                      <a:pt x="77" y="56"/>
                    </a:lnTo>
                    <a:lnTo>
                      <a:pt x="80"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15" name="Freeform 141"/>
              <p:cNvSpPr>
                <a:spLocks/>
              </p:cNvSpPr>
              <p:nvPr/>
            </p:nvSpPr>
            <p:spPr bwMode="auto">
              <a:xfrm>
                <a:off x="2778" y="2749"/>
                <a:ext cx="81" cy="81"/>
              </a:xfrm>
              <a:custGeom>
                <a:avLst/>
                <a:gdLst>
                  <a:gd name="T0" fmla="*/ 81 w 81"/>
                  <a:gd name="T1" fmla="*/ 41 h 81"/>
                  <a:gd name="T2" fmla="*/ 80 w 81"/>
                  <a:gd name="T3" fmla="*/ 32 h 81"/>
                  <a:gd name="T4" fmla="*/ 78 w 81"/>
                  <a:gd name="T5" fmla="*/ 25 h 81"/>
                  <a:gd name="T6" fmla="*/ 75 w 81"/>
                  <a:gd name="T7" fmla="*/ 17 h 81"/>
                  <a:gd name="T8" fmla="*/ 70 w 81"/>
                  <a:gd name="T9" fmla="*/ 13 h 81"/>
                  <a:gd name="T10" fmla="*/ 62 w 81"/>
                  <a:gd name="T11" fmla="*/ 6 h 81"/>
                  <a:gd name="T12" fmla="*/ 56 w 81"/>
                  <a:gd name="T13" fmla="*/ 3 h 81"/>
                  <a:gd name="T14" fmla="*/ 50 w 81"/>
                  <a:gd name="T15" fmla="*/ 0 h 81"/>
                  <a:gd name="T16" fmla="*/ 40 w 81"/>
                  <a:gd name="T17" fmla="*/ 0 h 81"/>
                  <a:gd name="T18" fmla="*/ 33 w 81"/>
                  <a:gd name="T19" fmla="*/ 0 h 81"/>
                  <a:gd name="T20" fmla="*/ 25 w 81"/>
                  <a:gd name="T21" fmla="*/ 3 h 81"/>
                  <a:gd name="T22" fmla="*/ 18 w 81"/>
                  <a:gd name="T23" fmla="*/ 6 h 81"/>
                  <a:gd name="T24" fmla="*/ 13 w 81"/>
                  <a:gd name="T25" fmla="*/ 13 h 81"/>
                  <a:gd name="T26" fmla="*/ 8 w 81"/>
                  <a:gd name="T27" fmla="*/ 17 h 81"/>
                  <a:gd name="T28" fmla="*/ 4 w 81"/>
                  <a:gd name="T29" fmla="*/ 25 h 81"/>
                  <a:gd name="T30" fmla="*/ 2 w 81"/>
                  <a:gd name="T31" fmla="*/ 32 h 81"/>
                  <a:gd name="T32" fmla="*/ 0 w 81"/>
                  <a:gd name="T33" fmla="*/ 41 h 81"/>
                  <a:gd name="T34" fmla="*/ 2 w 81"/>
                  <a:gd name="T35" fmla="*/ 49 h 81"/>
                  <a:gd name="T36" fmla="*/ 4 w 81"/>
                  <a:gd name="T37" fmla="*/ 57 h 81"/>
                  <a:gd name="T38" fmla="*/ 8 w 81"/>
                  <a:gd name="T39" fmla="*/ 63 h 81"/>
                  <a:gd name="T40" fmla="*/ 13 w 81"/>
                  <a:gd name="T41" fmla="*/ 68 h 81"/>
                  <a:gd name="T42" fmla="*/ 18 w 81"/>
                  <a:gd name="T43" fmla="*/ 73 h 81"/>
                  <a:gd name="T44" fmla="*/ 25 w 81"/>
                  <a:gd name="T45" fmla="*/ 78 h 81"/>
                  <a:gd name="T46" fmla="*/ 33 w 81"/>
                  <a:gd name="T47" fmla="*/ 81 h 81"/>
                  <a:gd name="T48" fmla="*/ 40 w 81"/>
                  <a:gd name="T49" fmla="*/ 81 h 81"/>
                  <a:gd name="T50" fmla="*/ 50 w 81"/>
                  <a:gd name="T51" fmla="*/ 81 h 81"/>
                  <a:gd name="T52" fmla="*/ 56 w 81"/>
                  <a:gd name="T53" fmla="*/ 78 h 81"/>
                  <a:gd name="T54" fmla="*/ 62 w 81"/>
                  <a:gd name="T55" fmla="*/ 73 h 81"/>
                  <a:gd name="T56" fmla="*/ 70 w 81"/>
                  <a:gd name="T57" fmla="*/ 68 h 81"/>
                  <a:gd name="T58" fmla="*/ 75 w 81"/>
                  <a:gd name="T59" fmla="*/ 63 h 81"/>
                  <a:gd name="T60" fmla="*/ 78 w 81"/>
                  <a:gd name="T61" fmla="*/ 57 h 81"/>
                  <a:gd name="T62" fmla="*/ 80 w 81"/>
                  <a:gd name="T63" fmla="*/ 49 h 81"/>
                  <a:gd name="T64" fmla="*/ 81 w 81"/>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1"/>
                    </a:moveTo>
                    <a:lnTo>
                      <a:pt x="80" y="32"/>
                    </a:lnTo>
                    <a:lnTo>
                      <a:pt x="78" y="25"/>
                    </a:lnTo>
                    <a:lnTo>
                      <a:pt x="75" y="17"/>
                    </a:lnTo>
                    <a:lnTo>
                      <a:pt x="70" y="13"/>
                    </a:lnTo>
                    <a:lnTo>
                      <a:pt x="62" y="6"/>
                    </a:lnTo>
                    <a:lnTo>
                      <a:pt x="56" y="3"/>
                    </a:lnTo>
                    <a:lnTo>
                      <a:pt x="50" y="0"/>
                    </a:lnTo>
                    <a:lnTo>
                      <a:pt x="40" y="0"/>
                    </a:lnTo>
                    <a:lnTo>
                      <a:pt x="33" y="0"/>
                    </a:lnTo>
                    <a:lnTo>
                      <a:pt x="25" y="3"/>
                    </a:lnTo>
                    <a:lnTo>
                      <a:pt x="18" y="6"/>
                    </a:lnTo>
                    <a:lnTo>
                      <a:pt x="13" y="13"/>
                    </a:lnTo>
                    <a:lnTo>
                      <a:pt x="8" y="17"/>
                    </a:lnTo>
                    <a:lnTo>
                      <a:pt x="4" y="25"/>
                    </a:lnTo>
                    <a:lnTo>
                      <a:pt x="2" y="32"/>
                    </a:lnTo>
                    <a:lnTo>
                      <a:pt x="0" y="41"/>
                    </a:lnTo>
                    <a:lnTo>
                      <a:pt x="2" y="49"/>
                    </a:lnTo>
                    <a:lnTo>
                      <a:pt x="4" y="57"/>
                    </a:lnTo>
                    <a:lnTo>
                      <a:pt x="8" y="63"/>
                    </a:lnTo>
                    <a:lnTo>
                      <a:pt x="13" y="68"/>
                    </a:lnTo>
                    <a:lnTo>
                      <a:pt x="18" y="73"/>
                    </a:lnTo>
                    <a:lnTo>
                      <a:pt x="25" y="78"/>
                    </a:lnTo>
                    <a:lnTo>
                      <a:pt x="33" y="81"/>
                    </a:lnTo>
                    <a:lnTo>
                      <a:pt x="40" y="81"/>
                    </a:lnTo>
                    <a:lnTo>
                      <a:pt x="50" y="81"/>
                    </a:lnTo>
                    <a:lnTo>
                      <a:pt x="56" y="78"/>
                    </a:lnTo>
                    <a:lnTo>
                      <a:pt x="62" y="73"/>
                    </a:lnTo>
                    <a:lnTo>
                      <a:pt x="70" y="68"/>
                    </a:lnTo>
                    <a:lnTo>
                      <a:pt x="75" y="63"/>
                    </a:lnTo>
                    <a:lnTo>
                      <a:pt x="78" y="57"/>
                    </a:lnTo>
                    <a:lnTo>
                      <a:pt x="80" y="49"/>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16" name="Freeform 142"/>
              <p:cNvSpPr>
                <a:spLocks/>
              </p:cNvSpPr>
              <p:nvPr/>
            </p:nvSpPr>
            <p:spPr bwMode="auto">
              <a:xfrm>
                <a:off x="2783" y="2910"/>
                <a:ext cx="81" cy="81"/>
              </a:xfrm>
              <a:custGeom>
                <a:avLst/>
                <a:gdLst>
                  <a:gd name="T0" fmla="*/ 81 w 81"/>
                  <a:gd name="T1" fmla="*/ 40 h 81"/>
                  <a:gd name="T2" fmla="*/ 80 w 81"/>
                  <a:gd name="T3" fmla="*/ 33 h 81"/>
                  <a:gd name="T4" fmla="*/ 77 w 81"/>
                  <a:gd name="T5" fmla="*/ 24 h 81"/>
                  <a:gd name="T6" fmla="*/ 75 w 81"/>
                  <a:gd name="T7" fmla="*/ 18 h 81"/>
                  <a:gd name="T8" fmla="*/ 70 w 81"/>
                  <a:gd name="T9" fmla="*/ 13 h 81"/>
                  <a:gd name="T10" fmla="*/ 64 w 81"/>
                  <a:gd name="T11" fmla="*/ 8 h 81"/>
                  <a:gd name="T12" fmla="*/ 56 w 81"/>
                  <a:gd name="T13" fmla="*/ 3 h 81"/>
                  <a:gd name="T14" fmla="*/ 49 w 81"/>
                  <a:gd name="T15" fmla="*/ 0 h 81"/>
                  <a:gd name="T16" fmla="*/ 41 w 81"/>
                  <a:gd name="T17" fmla="*/ 0 h 81"/>
                  <a:gd name="T18" fmla="*/ 33 w 81"/>
                  <a:gd name="T19" fmla="*/ 0 h 81"/>
                  <a:gd name="T20" fmla="*/ 25 w 81"/>
                  <a:gd name="T21" fmla="*/ 3 h 81"/>
                  <a:gd name="T22" fmla="*/ 19 w 81"/>
                  <a:gd name="T23" fmla="*/ 8 h 81"/>
                  <a:gd name="T24" fmla="*/ 11 w 81"/>
                  <a:gd name="T25" fmla="*/ 13 h 81"/>
                  <a:gd name="T26" fmla="*/ 8 w 81"/>
                  <a:gd name="T27" fmla="*/ 18 h 81"/>
                  <a:gd name="T28" fmla="*/ 4 w 81"/>
                  <a:gd name="T29" fmla="*/ 24 h 81"/>
                  <a:gd name="T30" fmla="*/ 2 w 81"/>
                  <a:gd name="T31" fmla="*/ 33 h 81"/>
                  <a:gd name="T32" fmla="*/ 0 w 81"/>
                  <a:gd name="T33" fmla="*/ 40 h 81"/>
                  <a:gd name="T34" fmla="*/ 2 w 81"/>
                  <a:gd name="T35" fmla="*/ 50 h 81"/>
                  <a:gd name="T36" fmla="*/ 4 w 81"/>
                  <a:gd name="T37" fmla="*/ 56 h 81"/>
                  <a:gd name="T38" fmla="*/ 8 w 81"/>
                  <a:gd name="T39" fmla="*/ 64 h 81"/>
                  <a:gd name="T40" fmla="*/ 11 w 81"/>
                  <a:gd name="T41" fmla="*/ 69 h 81"/>
                  <a:gd name="T42" fmla="*/ 19 w 81"/>
                  <a:gd name="T43" fmla="*/ 75 h 81"/>
                  <a:gd name="T44" fmla="*/ 25 w 81"/>
                  <a:gd name="T45" fmla="*/ 79 h 81"/>
                  <a:gd name="T46" fmla="*/ 33 w 81"/>
                  <a:gd name="T47" fmla="*/ 81 h 81"/>
                  <a:gd name="T48" fmla="*/ 41 w 81"/>
                  <a:gd name="T49" fmla="*/ 81 h 81"/>
                  <a:gd name="T50" fmla="*/ 49 w 81"/>
                  <a:gd name="T51" fmla="*/ 81 h 81"/>
                  <a:gd name="T52" fmla="*/ 56 w 81"/>
                  <a:gd name="T53" fmla="*/ 79 h 81"/>
                  <a:gd name="T54" fmla="*/ 64 w 81"/>
                  <a:gd name="T55" fmla="*/ 75 h 81"/>
                  <a:gd name="T56" fmla="*/ 70 w 81"/>
                  <a:gd name="T57" fmla="*/ 69 h 81"/>
                  <a:gd name="T58" fmla="*/ 75 w 81"/>
                  <a:gd name="T59" fmla="*/ 64 h 81"/>
                  <a:gd name="T60" fmla="*/ 77 w 81"/>
                  <a:gd name="T61" fmla="*/ 56 h 81"/>
                  <a:gd name="T62" fmla="*/ 80 w 81"/>
                  <a:gd name="T63" fmla="*/ 50 h 81"/>
                  <a:gd name="T64" fmla="*/ 81 w 81"/>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0"/>
                    </a:moveTo>
                    <a:lnTo>
                      <a:pt x="80" y="33"/>
                    </a:lnTo>
                    <a:lnTo>
                      <a:pt x="77" y="24"/>
                    </a:lnTo>
                    <a:lnTo>
                      <a:pt x="75" y="18"/>
                    </a:lnTo>
                    <a:lnTo>
                      <a:pt x="70" y="13"/>
                    </a:lnTo>
                    <a:lnTo>
                      <a:pt x="64" y="8"/>
                    </a:lnTo>
                    <a:lnTo>
                      <a:pt x="56" y="3"/>
                    </a:lnTo>
                    <a:lnTo>
                      <a:pt x="49" y="0"/>
                    </a:lnTo>
                    <a:lnTo>
                      <a:pt x="41" y="0"/>
                    </a:lnTo>
                    <a:lnTo>
                      <a:pt x="33" y="0"/>
                    </a:lnTo>
                    <a:lnTo>
                      <a:pt x="25" y="3"/>
                    </a:lnTo>
                    <a:lnTo>
                      <a:pt x="19" y="8"/>
                    </a:lnTo>
                    <a:lnTo>
                      <a:pt x="11" y="13"/>
                    </a:lnTo>
                    <a:lnTo>
                      <a:pt x="8" y="18"/>
                    </a:lnTo>
                    <a:lnTo>
                      <a:pt x="4" y="24"/>
                    </a:lnTo>
                    <a:lnTo>
                      <a:pt x="2" y="33"/>
                    </a:lnTo>
                    <a:lnTo>
                      <a:pt x="0" y="40"/>
                    </a:lnTo>
                    <a:lnTo>
                      <a:pt x="2" y="50"/>
                    </a:lnTo>
                    <a:lnTo>
                      <a:pt x="4" y="56"/>
                    </a:lnTo>
                    <a:lnTo>
                      <a:pt x="8" y="64"/>
                    </a:lnTo>
                    <a:lnTo>
                      <a:pt x="11" y="69"/>
                    </a:lnTo>
                    <a:lnTo>
                      <a:pt x="19" y="75"/>
                    </a:lnTo>
                    <a:lnTo>
                      <a:pt x="25" y="79"/>
                    </a:lnTo>
                    <a:lnTo>
                      <a:pt x="33" y="81"/>
                    </a:lnTo>
                    <a:lnTo>
                      <a:pt x="41" y="81"/>
                    </a:lnTo>
                    <a:lnTo>
                      <a:pt x="49" y="81"/>
                    </a:lnTo>
                    <a:lnTo>
                      <a:pt x="56" y="79"/>
                    </a:lnTo>
                    <a:lnTo>
                      <a:pt x="64" y="75"/>
                    </a:lnTo>
                    <a:lnTo>
                      <a:pt x="70" y="69"/>
                    </a:lnTo>
                    <a:lnTo>
                      <a:pt x="75" y="64"/>
                    </a:lnTo>
                    <a:lnTo>
                      <a:pt x="77" y="56"/>
                    </a:lnTo>
                    <a:lnTo>
                      <a:pt x="80" y="50"/>
                    </a:lnTo>
                    <a:lnTo>
                      <a:pt x="81"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17" name="Freeform 143"/>
              <p:cNvSpPr>
                <a:spLocks/>
              </p:cNvSpPr>
              <p:nvPr/>
            </p:nvSpPr>
            <p:spPr bwMode="auto">
              <a:xfrm>
                <a:off x="2783" y="3077"/>
                <a:ext cx="81" cy="82"/>
              </a:xfrm>
              <a:custGeom>
                <a:avLst/>
                <a:gdLst>
                  <a:gd name="T0" fmla="*/ 81 w 81"/>
                  <a:gd name="T1" fmla="*/ 41 h 82"/>
                  <a:gd name="T2" fmla="*/ 80 w 81"/>
                  <a:gd name="T3" fmla="*/ 32 h 82"/>
                  <a:gd name="T4" fmla="*/ 78 w 81"/>
                  <a:gd name="T5" fmla="*/ 25 h 82"/>
                  <a:gd name="T6" fmla="*/ 75 w 81"/>
                  <a:gd name="T7" fmla="*/ 18 h 82"/>
                  <a:gd name="T8" fmla="*/ 70 w 81"/>
                  <a:gd name="T9" fmla="*/ 11 h 82"/>
                  <a:gd name="T10" fmla="*/ 64 w 81"/>
                  <a:gd name="T11" fmla="*/ 6 h 82"/>
                  <a:gd name="T12" fmla="*/ 56 w 81"/>
                  <a:gd name="T13" fmla="*/ 2 h 82"/>
                  <a:gd name="T14" fmla="*/ 49 w 81"/>
                  <a:gd name="T15" fmla="*/ 1 h 82"/>
                  <a:gd name="T16" fmla="*/ 41 w 81"/>
                  <a:gd name="T17" fmla="*/ 0 h 82"/>
                  <a:gd name="T18" fmla="*/ 33 w 81"/>
                  <a:gd name="T19" fmla="*/ 1 h 82"/>
                  <a:gd name="T20" fmla="*/ 25 w 81"/>
                  <a:gd name="T21" fmla="*/ 2 h 82"/>
                  <a:gd name="T22" fmla="*/ 19 w 81"/>
                  <a:gd name="T23" fmla="*/ 6 h 82"/>
                  <a:gd name="T24" fmla="*/ 11 w 81"/>
                  <a:gd name="T25" fmla="*/ 11 h 82"/>
                  <a:gd name="T26" fmla="*/ 7 w 81"/>
                  <a:gd name="T27" fmla="*/ 18 h 82"/>
                  <a:gd name="T28" fmla="*/ 3 w 81"/>
                  <a:gd name="T29" fmla="*/ 25 h 82"/>
                  <a:gd name="T30" fmla="*/ 2 w 81"/>
                  <a:gd name="T31" fmla="*/ 32 h 82"/>
                  <a:gd name="T32" fmla="*/ 0 w 81"/>
                  <a:gd name="T33" fmla="*/ 41 h 82"/>
                  <a:gd name="T34" fmla="*/ 2 w 81"/>
                  <a:gd name="T35" fmla="*/ 48 h 82"/>
                  <a:gd name="T36" fmla="*/ 3 w 81"/>
                  <a:gd name="T37" fmla="*/ 56 h 82"/>
                  <a:gd name="T38" fmla="*/ 7 w 81"/>
                  <a:gd name="T39" fmla="*/ 63 h 82"/>
                  <a:gd name="T40" fmla="*/ 11 w 81"/>
                  <a:gd name="T41" fmla="*/ 69 h 82"/>
                  <a:gd name="T42" fmla="*/ 19 w 81"/>
                  <a:gd name="T43" fmla="*/ 73 h 82"/>
                  <a:gd name="T44" fmla="*/ 25 w 81"/>
                  <a:gd name="T45" fmla="*/ 77 h 82"/>
                  <a:gd name="T46" fmla="*/ 33 w 81"/>
                  <a:gd name="T47" fmla="*/ 79 h 82"/>
                  <a:gd name="T48" fmla="*/ 41 w 81"/>
                  <a:gd name="T49" fmla="*/ 82 h 82"/>
                  <a:gd name="T50" fmla="*/ 49 w 81"/>
                  <a:gd name="T51" fmla="*/ 79 h 82"/>
                  <a:gd name="T52" fmla="*/ 56 w 81"/>
                  <a:gd name="T53" fmla="*/ 77 h 82"/>
                  <a:gd name="T54" fmla="*/ 64 w 81"/>
                  <a:gd name="T55" fmla="*/ 73 h 82"/>
                  <a:gd name="T56" fmla="*/ 70 w 81"/>
                  <a:gd name="T57" fmla="*/ 69 h 82"/>
                  <a:gd name="T58" fmla="*/ 75 w 81"/>
                  <a:gd name="T59" fmla="*/ 63 h 82"/>
                  <a:gd name="T60" fmla="*/ 78 w 81"/>
                  <a:gd name="T61" fmla="*/ 56 h 82"/>
                  <a:gd name="T62" fmla="*/ 80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2"/>
                    </a:lnTo>
                    <a:lnTo>
                      <a:pt x="78" y="25"/>
                    </a:lnTo>
                    <a:lnTo>
                      <a:pt x="75" y="18"/>
                    </a:lnTo>
                    <a:lnTo>
                      <a:pt x="70" y="11"/>
                    </a:lnTo>
                    <a:lnTo>
                      <a:pt x="64" y="6"/>
                    </a:lnTo>
                    <a:lnTo>
                      <a:pt x="56" y="2"/>
                    </a:lnTo>
                    <a:lnTo>
                      <a:pt x="49" y="1"/>
                    </a:lnTo>
                    <a:lnTo>
                      <a:pt x="41" y="0"/>
                    </a:lnTo>
                    <a:lnTo>
                      <a:pt x="33" y="1"/>
                    </a:lnTo>
                    <a:lnTo>
                      <a:pt x="25" y="2"/>
                    </a:lnTo>
                    <a:lnTo>
                      <a:pt x="19" y="6"/>
                    </a:lnTo>
                    <a:lnTo>
                      <a:pt x="11" y="11"/>
                    </a:lnTo>
                    <a:lnTo>
                      <a:pt x="7" y="18"/>
                    </a:lnTo>
                    <a:lnTo>
                      <a:pt x="3" y="25"/>
                    </a:lnTo>
                    <a:lnTo>
                      <a:pt x="2" y="32"/>
                    </a:lnTo>
                    <a:lnTo>
                      <a:pt x="0" y="41"/>
                    </a:lnTo>
                    <a:lnTo>
                      <a:pt x="2" y="48"/>
                    </a:lnTo>
                    <a:lnTo>
                      <a:pt x="3" y="56"/>
                    </a:lnTo>
                    <a:lnTo>
                      <a:pt x="7" y="63"/>
                    </a:lnTo>
                    <a:lnTo>
                      <a:pt x="11" y="69"/>
                    </a:lnTo>
                    <a:lnTo>
                      <a:pt x="19" y="73"/>
                    </a:lnTo>
                    <a:lnTo>
                      <a:pt x="25" y="77"/>
                    </a:lnTo>
                    <a:lnTo>
                      <a:pt x="33" y="79"/>
                    </a:lnTo>
                    <a:lnTo>
                      <a:pt x="41" y="82"/>
                    </a:lnTo>
                    <a:lnTo>
                      <a:pt x="49" y="79"/>
                    </a:lnTo>
                    <a:lnTo>
                      <a:pt x="56" y="77"/>
                    </a:lnTo>
                    <a:lnTo>
                      <a:pt x="64" y="73"/>
                    </a:lnTo>
                    <a:lnTo>
                      <a:pt x="70" y="69"/>
                    </a:lnTo>
                    <a:lnTo>
                      <a:pt x="75" y="63"/>
                    </a:lnTo>
                    <a:lnTo>
                      <a:pt x="78" y="56"/>
                    </a:lnTo>
                    <a:lnTo>
                      <a:pt x="80" y="48"/>
                    </a:lnTo>
                    <a:lnTo>
                      <a:pt x="8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818" name="Freeform 144"/>
              <p:cNvSpPr>
                <a:spLocks/>
              </p:cNvSpPr>
              <p:nvPr/>
            </p:nvSpPr>
            <p:spPr bwMode="auto">
              <a:xfrm>
                <a:off x="2783" y="3077"/>
                <a:ext cx="81" cy="82"/>
              </a:xfrm>
              <a:custGeom>
                <a:avLst/>
                <a:gdLst>
                  <a:gd name="T0" fmla="*/ 81 w 81"/>
                  <a:gd name="T1" fmla="*/ 41 h 82"/>
                  <a:gd name="T2" fmla="*/ 80 w 81"/>
                  <a:gd name="T3" fmla="*/ 32 h 82"/>
                  <a:gd name="T4" fmla="*/ 77 w 81"/>
                  <a:gd name="T5" fmla="*/ 25 h 82"/>
                  <a:gd name="T6" fmla="*/ 75 w 81"/>
                  <a:gd name="T7" fmla="*/ 18 h 82"/>
                  <a:gd name="T8" fmla="*/ 70 w 81"/>
                  <a:gd name="T9" fmla="*/ 11 h 82"/>
                  <a:gd name="T10" fmla="*/ 64 w 81"/>
                  <a:gd name="T11" fmla="*/ 6 h 82"/>
                  <a:gd name="T12" fmla="*/ 56 w 81"/>
                  <a:gd name="T13" fmla="*/ 2 h 82"/>
                  <a:gd name="T14" fmla="*/ 49 w 81"/>
                  <a:gd name="T15" fmla="*/ 1 h 82"/>
                  <a:gd name="T16" fmla="*/ 41 w 81"/>
                  <a:gd name="T17" fmla="*/ 0 h 82"/>
                  <a:gd name="T18" fmla="*/ 33 w 81"/>
                  <a:gd name="T19" fmla="*/ 1 h 82"/>
                  <a:gd name="T20" fmla="*/ 25 w 81"/>
                  <a:gd name="T21" fmla="*/ 2 h 82"/>
                  <a:gd name="T22" fmla="*/ 19 w 81"/>
                  <a:gd name="T23" fmla="*/ 6 h 82"/>
                  <a:gd name="T24" fmla="*/ 11 w 81"/>
                  <a:gd name="T25" fmla="*/ 11 h 82"/>
                  <a:gd name="T26" fmla="*/ 7 w 81"/>
                  <a:gd name="T27" fmla="*/ 18 h 82"/>
                  <a:gd name="T28" fmla="*/ 4 w 81"/>
                  <a:gd name="T29" fmla="*/ 25 h 82"/>
                  <a:gd name="T30" fmla="*/ 2 w 81"/>
                  <a:gd name="T31" fmla="*/ 32 h 82"/>
                  <a:gd name="T32" fmla="*/ 0 w 81"/>
                  <a:gd name="T33" fmla="*/ 41 h 82"/>
                  <a:gd name="T34" fmla="*/ 2 w 81"/>
                  <a:gd name="T35" fmla="*/ 48 h 82"/>
                  <a:gd name="T36" fmla="*/ 4 w 81"/>
                  <a:gd name="T37" fmla="*/ 56 h 82"/>
                  <a:gd name="T38" fmla="*/ 7 w 81"/>
                  <a:gd name="T39" fmla="*/ 63 h 82"/>
                  <a:gd name="T40" fmla="*/ 11 w 81"/>
                  <a:gd name="T41" fmla="*/ 69 h 82"/>
                  <a:gd name="T42" fmla="*/ 19 w 81"/>
                  <a:gd name="T43" fmla="*/ 74 h 82"/>
                  <a:gd name="T44" fmla="*/ 25 w 81"/>
                  <a:gd name="T45" fmla="*/ 77 h 82"/>
                  <a:gd name="T46" fmla="*/ 33 w 81"/>
                  <a:gd name="T47" fmla="*/ 79 h 82"/>
                  <a:gd name="T48" fmla="*/ 41 w 81"/>
                  <a:gd name="T49" fmla="*/ 82 h 82"/>
                  <a:gd name="T50" fmla="*/ 49 w 81"/>
                  <a:gd name="T51" fmla="*/ 79 h 82"/>
                  <a:gd name="T52" fmla="*/ 56 w 81"/>
                  <a:gd name="T53" fmla="*/ 77 h 82"/>
                  <a:gd name="T54" fmla="*/ 64 w 81"/>
                  <a:gd name="T55" fmla="*/ 74 h 82"/>
                  <a:gd name="T56" fmla="*/ 70 w 81"/>
                  <a:gd name="T57" fmla="*/ 69 h 82"/>
                  <a:gd name="T58" fmla="*/ 75 w 81"/>
                  <a:gd name="T59" fmla="*/ 63 h 82"/>
                  <a:gd name="T60" fmla="*/ 77 w 81"/>
                  <a:gd name="T61" fmla="*/ 56 h 82"/>
                  <a:gd name="T62" fmla="*/ 80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2"/>
                    </a:lnTo>
                    <a:lnTo>
                      <a:pt x="77" y="25"/>
                    </a:lnTo>
                    <a:lnTo>
                      <a:pt x="75" y="18"/>
                    </a:lnTo>
                    <a:lnTo>
                      <a:pt x="70" y="11"/>
                    </a:lnTo>
                    <a:lnTo>
                      <a:pt x="64" y="6"/>
                    </a:lnTo>
                    <a:lnTo>
                      <a:pt x="56" y="2"/>
                    </a:lnTo>
                    <a:lnTo>
                      <a:pt x="49" y="1"/>
                    </a:lnTo>
                    <a:lnTo>
                      <a:pt x="41" y="0"/>
                    </a:lnTo>
                    <a:lnTo>
                      <a:pt x="33" y="1"/>
                    </a:lnTo>
                    <a:lnTo>
                      <a:pt x="25" y="2"/>
                    </a:lnTo>
                    <a:lnTo>
                      <a:pt x="19" y="6"/>
                    </a:lnTo>
                    <a:lnTo>
                      <a:pt x="11" y="11"/>
                    </a:lnTo>
                    <a:lnTo>
                      <a:pt x="7" y="18"/>
                    </a:lnTo>
                    <a:lnTo>
                      <a:pt x="4" y="25"/>
                    </a:lnTo>
                    <a:lnTo>
                      <a:pt x="2" y="32"/>
                    </a:lnTo>
                    <a:lnTo>
                      <a:pt x="0" y="41"/>
                    </a:lnTo>
                    <a:lnTo>
                      <a:pt x="2" y="48"/>
                    </a:lnTo>
                    <a:lnTo>
                      <a:pt x="4" y="56"/>
                    </a:lnTo>
                    <a:lnTo>
                      <a:pt x="7" y="63"/>
                    </a:lnTo>
                    <a:lnTo>
                      <a:pt x="11" y="69"/>
                    </a:lnTo>
                    <a:lnTo>
                      <a:pt x="19" y="74"/>
                    </a:lnTo>
                    <a:lnTo>
                      <a:pt x="25" y="77"/>
                    </a:lnTo>
                    <a:lnTo>
                      <a:pt x="33" y="79"/>
                    </a:lnTo>
                    <a:lnTo>
                      <a:pt x="41" y="82"/>
                    </a:lnTo>
                    <a:lnTo>
                      <a:pt x="49" y="79"/>
                    </a:lnTo>
                    <a:lnTo>
                      <a:pt x="56" y="77"/>
                    </a:lnTo>
                    <a:lnTo>
                      <a:pt x="64" y="74"/>
                    </a:lnTo>
                    <a:lnTo>
                      <a:pt x="70" y="69"/>
                    </a:lnTo>
                    <a:lnTo>
                      <a:pt x="75" y="63"/>
                    </a:lnTo>
                    <a:lnTo>
                      <a:pt x="77" y="56"/>
                    </a:lnTo>
                    <a:lnTo>
                      <a:pt x="80"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19" name="Freeform 145"/>
              <p:cNvSpPr>
                <a:spLocks/>
              </p:cNvSpPr>
              <p:nvPr/>
            </p:nvSpPr>
            <p:spPr bwMode="auto">
              <a:xfrm>
                <a:off x="2783" y="3233"/>
                <a:ext cx="81" cy="82"/>
              </a:xfrm>
              <a:custGeom>
                <a:avLst/>
                <a:gdLst>
                  <a:gd name="T0" fmla="*/ 81 w 81"/>
                  <a:gd name="T1" fmla="*/ 41 h 82"/>
                  <a:gd name="T2" fmla="*/ 80 w 81"/>
                  <a:gd name="T3" fmla="*/ 32 h 82"/>
                  <a:gd name="T4" fmla="*/ 77 w 81"/>
                  <a:gd name="T5" fmla="*/ 25 h 82"/>
                  <a:gd name="T6" fmla="*/ 75 w 81"/>
                  <a:gd name="T7" fmla="*/ 19 h 82"/>
                  <a:gd name="T8" fmla="*/ 70 w 81"/>
                  <a:gd name="T9" fmla="*/ 11 h 82"/>
                  <a:gd name="T10" fmla="*/ 64 w 81"/>
                  <a:gd name="T11" fmla="*/ 6 h 82"/>
                  <a:gd name="T12" fmla="*/ 56 w 81"/>
                  <a:gd name="T13" fmla="*/ 4 h 82"/>
                  <a:gd name="T14" fmla="*/ 49 w 81"/>
                  <a:gd name="T15" fmla="*/ 1 h 82"/>
                  <a:gd name="T16" fmla="*/ 41 w 81"/>
                  <a:gd name="T17" fmla="*/ 0 h 82"/>
                  <a:gd name="T18" fmla="*/ 33 w 81"/>
                  <a:gd name="T19" fmla="*/ 1 h 82"/>
                  <a:gd name="T20" fmla="*/ 25 w 81"/>
                  <a:gd name="T21" fmla="*/ 4 h 82"/>
                  <a:gd name="T22" fmla="*/ 19 w 81"/>
                  <a:gd name="T23" fmla="*/ 6 h 82"/>
                  <a:gd name="T24" fmla="*/ 11 w 81"/>
                  <a:gd name="T25" fmla="*/ 11 h 82"/>
                  <a:gd name="T26" fmla="*/ 8 w 81"/>
                  <a:gd name="T27" fmla="*/ 19 h 82"/>
                  <a:gd name="T28" fmla="*/ 4 w 81"/>
                  <a:gd name="T29" fmla="*/ 25 h 82"/>
                  <a:gd name="T30" fmla="*/ 2 w 81"/>
                  <a:gd name="T31" fmla="*/ 32 h 82"/>
                  <a:gd name="T32" fmla="*/ 0 w 81"/>
                  <a:gd name="T33" fmla="*/ 41 h 82"/>
                  <a:gd name="T34" fmla="*/ 2 w 81"/>
                  <a:gd name="T35" fmla="*/ 48 h 82"/>
                  <a:gd name="T36" fmla="*/ 4 w 81"/>
                  <a:gd name="T37" fmla="*/ 56 h 82"/>
                  <a:gd name="T38" fmla="*/ 8 w 81"/>
                  <a:gd name="T39" fmla="*/ 63 h 82"/>
                  <a:gd name="T40" fmla="*/ 11 w 81"/>
                  <a:gd name="T41" fmla="*/ 70 h 82"/>
                  <a:gd name="T42" fmla="*/ 19 w 81"/>
                  <a:gd name="T43" fmla="*/ 73 h 82"/>
                  <a:gd name="T44" fmla="*/ 25 w 81"/>
                  <a:gd name="T45" fmla="*/ 77 h 82"/>
                  <a:gd name="T46" fmla="*/ 33 w 81"/>
                  <a:gd name="T47" fmla="*/ 81 h 82"/>
                  <a:gd name="T48" fmla="*/ 41 w 81"/>
                  <a:gd name="T49" fmla="*/ 82 h 82"/>
                  <a:gd name="T50" fmla="*/ 49 w 81"/>
                  <a:gd name="T51" fmla="*/ 81 h 82"/>
                  <a:gd name="T52" fmla="*/ 56 w 81"/>
                  <a:gd name="T53" fmla="*/ 77 h 82"/>
                  <a:gd name="T54" fmla="*/ 64 w 81"/>
                  <a:gd name="T55" fmla="*/ 73 h 82"/>
                  <a:gd name="T56" fmla="*/ 70 w 81"/>
                  <a:gd name="T57" fmla="*/ 70 h 82"/>
                  <a:gd name="T58" fmla="*/ 75 w 81"/>
                  <a:gd name="T59" fmla="*/ 63 h 82"/>
                  <a:gd name="T60" fmla="*/ 77 w 81"/>
                  <a:gd name="T61" fmla="*/ 56 h 82"/>
                  <a:gd name="T62" fmla="*/ 80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2"/>
                    </a:lnTo>
                    <a:lnTo>
                      <a:pt x="77" y="25"/>
                    </a:lnTo>
                    <a:lnTo>
                      <a:pt x="75" y="19"/>
                    </a:lnTo>
                    <a:lnTo>
                      <a:pt x="70" y="11"/>
                    </a:lnTo>
                    <a:lnTo>
                      <a:pt x="64" y="6"/>
                    </a:lnTo>
                    <a:lnTo>
                      <a:pt x="56" y="4"/>
                    </a:lnTo>
                    <a:lnTo>
                      <a:pt x="49" y="1"/>
                    </a:lnTo>
                    <a:lnTo>
                      <a:pt x="41" y="0"/>
                    </a:lnTo>
                    <a:lnTo>
                      <a:pt x="33" y="1"/>
                    </a:lnTo>
                    <a:lnTo>
                      <a:pt x="25" y="4"/>
                    </a:lnTo>
                    <a:lnTo>
                      <a:pt x="19" y="6"/>
                    </a:lnTo>
                    <a:lnTo>
                      <a:pt x="11" y="11"/>
                    </a:lnTo>
                    <a:lnTo>
                      <a:pt x="8" y="19"/>
                    </a:lnTo>
                    <a:lnTo>
                      <a:pt x="4" y="25"/>
                    </a:lnTo>
                    <a:lnTo>
                      <a:pt x="2" y="32"/>
                    </a:lnTo>
                    <a:lnTo>
                      <a:pt x="0" y="41"/>
                    </a:lnTo>
                    <a:lnTo>
                      <a:pt x="2" y="48"/>
                    </a:lnTo>
                    <a:lnTo>
                      <a:pt x="4" y="56"/>
                    </a:lnTo>
                    <a:lnTo>
                      <a:pt x="8" y="63"/>
                    </a:lnTo>
                    <a:lnTo>
                      <a:pt x="11" y="70"/>
                    </a:lnTo>
                    <a:lnTo>
                      <a:pt x="19" y="73"/>
                    </a:lnTo>
                    <a:lnTo>
                      <a:pt x="25" y="77"/>
                    </a:lnTo>
                    <a:lnTo>
                      <a:pt x="33" y="81"/>
                    </a:lnTo>
                    <a:lnTo>
                      <a:pt x="41" y="82"/>
                    </a:lnTo>
                    <a:lnTo>
                      <a:pt x="49" y="81"/>
                    </a:lnTo>
                    <a:lnTo>
                      <a:pt x="56" y="77"/>
                    </a:lnTo>
                    <a:lnTo>
                      <a:pt x="64" y="73"/>
                    </a:lnTo>
                    <a:lnTo>
                      <a:pt x="70" y="70"/>
                    </a:lnTo>
                    <a:lnTo>
                      <a:pt x="75" y="63"/>
                    </a:lnTo>
                    <a:lnTo>
                      <a:pt x="77" y="56"/>
                    </a:lnTo>
                    <a:lnTo>
                      <a:pt x="80"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20" name="Freeform 146"/>
              <p:cNvSpPr>
                <a:spLocks/>
              </p:cNvSpPr>
              <p:nvPr/>
            </p:nvSpPr>
            <p:spPr bwMode="auto">
              <a:xfrm>
                <a:off x="2788" y="3394"/>
                <a:ext cx="82" cy="82"/>
              </a:xfrm>
              <a:custGeom>
                <a:avLst/>
                <a:gdLst>
                  <a:gd name="T0" fmla="*/ 82 w 82"/>
                  <a:gd name="T1" fmla="*/ 41 h 82"/>
                  <a:gd name="T2" fmla="*/ 80 w 82"/>
                  <a:gd name="T3" fmla="*/ 33 h 82"/>
                  <a:gd name="T4" fmla="*/ 77 w 82"/>
                  <a:gd name="T5" fmla="*/ 25 h 82"/>
                  <a:gd name="T6" fmla="*/ 75 w 82"/>
                  <a:gd name="T7" fmla="*/ 18 h 82"/>
                  <a:gd name="T8" fmla="*/ 70 w 82"/>
                  <a:gd name="T9" fmla="*/ 13 h 82"/>
                  <a:gd name="T10" fmla="*/ 63 w 82"/>
                  <a:gd name="T11" fmla="*/ 8 h 82"/>
                  <a:gd name="T12" fmla="*/ 56 w 82"/>
                  <a:gd name="T13" fmla="*/ 3 h 82"/>
                  <a:gd name="T14" fmla="*/ 49 w 82"/>
                  <a:gd name="T15" fmla="*/ 0 h 82"/>
                  <a:gd name="T16" fmla="*/ 41 w 82"/>
                  <a:gd name="T17" fmla="*/ 0 h 82"/>
                  <a:gd name="T18" fmla="*/ 33 w 82"/>
                  <a:gd name="T19" fmla="*/ 0 h 82"/>
                  <a:gd name="T20" fmla="*/ 25 w 82"/>
                  <a:gd name="T21" fmla="*/ 3 h 82"/>
                  <a:gd name="T22" fmla="*/ 19 w 82"/>
                  <a:gd name="T23" fmla="*/ 8 h 82"/>
                  <a:gd name="T24" fmla="*/ 11 w 82"/>
                  <a:gd name="T25" fmla="*/ 13 h 82"/>
                  <a:gd name="T26" fmla="*/ 6 w 82"/>
                  <a:gd name="T27" fmla="*/ 18 h 82"/>
                  <a:gd name="T28" fmla="*/ 3 w 82"/>
                  <a:gd name="T29" fmla="*/ 25 h 82"/>
                  <a:gd name="T30" fmla="*/ 2 w 82"/>
                  <a:gd name="T31" fmla="*/ 33 h 82"/>
                  <a:gd name="T32" fmla="*/ 0 w 82"/>
                  <a:gd name="T33" fmla="*/ 41 h 82"/>
                  <a:gd name="T34" fmla="*/ 2 w 82"/>
                  <a:gd name="T35" fmla="*/ 49 h 82"/>
                  <a:gd name="T36" fmla="*/ 3 w 82"/>
                  <a:gd name="T37" fmla="*/ 57 h 82"/>
                  <a:gd name="T38" fmla="*/ 6 w 82"/>
                  <a:gd name="T39" fmla="*/ 64 h 82"/>
                  <a:gd name="T40" fmla="*/ 11 w 82"/>
                  <a:gd name="T41" fmla="*/ 69 h 82"/>
                  <a:gd name="T42" fmla="*/ 19 w 82"/>
                  <a:gd name="T43" fmla="*/ 75 h 82"/>
                  <a:gd name="T44" fmla="*/ 25 w 82"/>
                  <a:gd name="T45" fmla="*/ 78 h 82"/>
                  <a:gd name="T46" fmla="*/ 33 w 82"/>
                  <a:gd name="T47" fmla="*/ 81 h 82"/>
                  <a:gd name="T48" fmla="*/ 41 w 82"/>
                  <a:gd name="T49" fmla="*/ 82 h 82"/>
                  <a:gd name="T50" fmla="*/ 49 w 82"/>
                  <a:gd name="T51" fmla="*/ 81 h 82"/>
                  <a:gd name="T52" fmla="*/ 56 w 82"/>
                  <a:gd name="T53" fmla="*/ 78 h 82"/>
                  <a:gd name="T54" fmla="*/ 63 w 82"/>
                  <a:gd name="T55" fmla="*/ 75 h 82"/>
                  <a:gd name="T56" fmla="*/ 70 w 82"/>
                  <a:gd name="T57" fmla="*/ 69 h 82"/>
                  <a:gd name="T58" fmla="*/ 75 w 82"/>
                  <a:gd name="T59" fmla="*/ 64 h 82"/>
                  <a:gd name="T60" fmla="*/ 77 w 82"/>
                  <a:gd name="T61" fmla="*/ 57 h 82"/>
                  <a:gd name="T62" fmla="*/ 80 w 82"/>
                  <a:gd name="T63" fmla="*/ 49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3"/>
                    </a:lnTo>
                    <a:lnTo>
                      <a:pt x="77" y="25"/>
                    </a:lnTo>
                    <a:lnTo>
                      <a:pt x="75" y="18"/>
                    </a:lnTo>
                    <a:lnTo>
                      <a:pt x="70" y="13"/>
                    </a:lnTo>
                    <a:lnTo>
                      <a:pt x="63" y="8"/>
                    </a:lnTo>
                    <a:lnTo>
                      <a:pt x="56" y="3"/>
                    </a:lnTo>
                    <a:lnTo>
                      <a:pt x="49" y="0"/>
                    </a:lnTo>
                    <a:lnTo>
                      <a:pt x="41" y="0"/>
                    </a:lnTo>
                    <a:lnTo>
                      <a:pt x="33" y="0"/>
                    </a:lnTo>
                    <a:lnTo>
                      <a:pt x="25" y="3"/>
                    </a:lnTo>
                    <a:lnTo>
                      <a:pt x="19" y="8"/>
                    </a:lnTo>
                    <a:lnTo>
                      <a:pt x="11" y="13"/>
                    </a:lnTo>
                    <a:lnTo>
                      <a:pt x="6" y="18"/>
                    </a:lnTo>
                    <a:lnTo>
                      <a:pt x="3" y="25"/>
                    </a:lnTo>
                    <a:lnTo>
                      <a:pt x="2" y="33"/>
                    </a:lnTo>
                    <a:lnTo>
                      <a:pt x="0" y="41"/>
                    </a:lnTo>
                    <a:lnTo>
                      <a:pt x="2" y="49"/>
                    </a:lnTo>
                    <a:lnTo>
                      <a:pt x="3" y="57"/>
                    </a:lnTo>
                    <a:lnTo>
                      <a:pt x="6" y="64"/>
                    </a:lnTo>
                    <a:lnTo>
                      <a:pt x="11" y="69"/>
                    </a:lnTo>
                    <a:lnTo>
                      <a:pt x="19" y="75"/>
                    </a:lnTo>
                    <a:lnTo>
                      <a:pt x="25" y="78"/>
                    </a:lnTo>
                    <a:lnTo>
                      <a:pt x="33" y="81"/>
                    </a:lnTo>
                    <a:lnTo>
                      <a:pt x="41" y="82"/>
                    </a:lnTo>
                    <a:lnTo>
                      <a:pt x="49" y="81"/>
                    </a:lnTo>
                    <a:lnTo>
                      <a:pt x="56" y="78"/>
                    </a:lnTo>
                    <a:lnTo>
                      <a:pt x="63" y="75"/>
                    </a:lnTo>
                    <a:lnTo>
                      <a:pt x="70" y="69"/>
                    </a:lnTo>
                    <a:lnTo>
                      <a:pt x="75" y="64"/>
                    </a:lnTo>
                    <a:lnTo>
                      <a:pt x="77" y="57"/>
                    </a:lnTo>
                    <a:lnTo>
                      <a:pt x="80"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21" name="Freeform 147"/>
              <p:cNvSpPr>
                <a:spLocks/>
              </p:cNvSpPr>
              <p:nvPr/>
            </p:nvSpPr>
            <p:spPr bwMode="auto">
              <a:xfrm>
                <a:off x="3749" y="2588"/>
                <a:ext cx="80" cy="80"/>
              </a:xfrm>
              <a:custGeom>
                <a:avLst/>
                <a:gdLst>
                  <a:gd name="T0" fmla="*/ 80 w 80"/>
                  <a:gd name="T1" fmla="*/ 41 h 80"/>
                  <a:gd name="T2" fmla="*/ 80 w 80"/>
                  <a:gd name="T3" fmla="*/ 32 h 80"/>
                  <a:gd name="T4" fmla="*/ 77 w 80"/>
                  <a:gd name="T5" fmla="*/ 25 h 80"/>
                  <a:gd name="T6" fmla="*/ 73 w 80"/>
                  <a:gd name="T7" fmla="*/ 17 h 80"/>
                  <a:gd name="T8" fmla="*/ 68 w 80"/>
                  <a:gd name="T9" fmla="*/ 11 h 80"/>
                  <a:gd name="T10" fmla="*/ 63 w 80"/>
                  <a:gd name="T11" fmla="*/ 6 h 80"/>
                  <a:gd name="T12" fmla="*/ 57 w 80"/>
                  <a:gd name="T13" fmla="*/ 4 h 80"/>
                  <a:gd name="T14" fmla="*/ 48 w 80"/>
                  <a:gd name="T15" fmla="*/ 1 h 80"/>
                  <a:gd name="T16" fmla="*/ 41 w 80"/>
                  <a:gd name="T17" fmla="*/ 0 h 80"/>
                  <a:gd name="T18" fmla="*/ 31 w 80"/>
                  <a:gd name="T19" fmla="*/ 1 h 80"/>
                  <a:gd name="T20" fmla="*/ 23 w 80"/>
                  <a:gd name="T21" fmla="*/ 4 h 80"/>
                  <a:gd name="T22" fmla="*/ 17 w 80"/>
                  <a:gd name="T23" fmla="*/ 6 h 80"/>
                  <a:gd name="T24" fmla="*/ 12 w 80"/>
                  <a:gd name="T25" fmla="*/ 11 h 80"/>
                  <a:gd name="T26" fmla="*/ 6 w 80"/>
                  <a:gd name="T27" fmla="*/ 17 h 80"/>
                  <a:gd name="T28" fmla="*/ 2 w 80"/>
                  <a:gd name="T29" fmla="*/ 25 h 80"/>
                  <a:gd name="T30" fmla="*/ 0 w 80"/>
                  <a:gd name="T31" fmla="*/ 32 h 80"/>
                  <a:gd name="T32" fmla="*/ 0 w 80"/>
                  <a:gd name="T33" fmla="*/ 41 h 80"/>
                  <a:gd name="T34" fmla="*/ 0 w 80"/>
                  <a:gd name="T35" fmla="*/ 48 h 80"/>
                  <a:gd name="T36" fmla="*/ 2 w 80"/>
                  <a:gd name="T37" fmla="*/ 56 h 80"/>
                  <a:gd name="T38" fmla="*/ 6 w 80"/>
                  <a:gd name="T39" fmla="*/ 63 h 80"/>
                  <a:gd name="T40" fmla="*/ 12 w 80"/>
                  <a:gd name="T41" fmla="*/ 69 h 80"/>
                  <a:gd name="T42" fmla="*/ 17 w 80"/>
                  <a:gd name="T43" fmla="*/ 73 h 80"/>
                  <a:gd name="T44" fmla="*/ 23 w 80"/>
                  <a:gd name="T45" fmla="*/ 77 h 80"/>
                  <a:gd name="T46" fmla="*/ 31 w 80"/>
                  <a:gd name="T47" fmla="*/ 79 h 80"/>
                  <a:gd name="T48" fmla="*/ 41 w 80"/>
                  <a:gd name="T49" fmla="*/ 80 h 80"/>
                  <a:gd name="T50" fmla="*/ 48 w 80"/>
                  <a:gd name="T51" fmla="*/ 79 h 80"/>
                  <a:gd name="T52" fmla="*/ 57 w 80"/>
                  <a:gd name="T53" fmla="*/ 77 h 80"/>
                  <a:gd name="T54" fmla="*/ 63 w 80"/>
                  <a:gd name="T55" fmla="*/ 73 h 80"/>
                  <a:gd name="T56" fmla="*/ 68 w 80"/>
                  <a:gd name="T57" fmla="*/ 69 h 80"/>
                  <a:gd name="T58" fmla="*/ 73 w 80"/>
                  <a:gd name="T59" fmla="*/ 63 h 80"/>
                  <a:gd name="T60" fmla="*/ 77 w 80"/>
                  <a:gd name="T61" fmla="*/ 56 h 80"/>
                  <a:gd name="T62" fmla="*/ 80 w 80"/>
                  <a:gd name="T63" fmla="*/ 48 h 80"/>
                  <a:gd name="T64" fmla="*/ 80 w 80"/>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0"/>
                  <a:gd name="T101" fmla="*/ 80 w 8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0">
                    <a:moveTo>
                      <a:pt x="80" y="41"/>
                    </a:moveTo>
                    <a:lnTo>
                      <a:pt x="80" y="32"/>
                    </a:lnTo>
                    <a:lnTo>
                      <a:pt x="77" y="25"/>
                    </a:lnTo>
                    <a:lnTo>
                      <a:pt x="73" y="17"/>
                    </a:lnTo>
                    <a:lnTo>
                      <a:pt x="68" y="11"/>
                    </a:lnTo>
                    <a:lnTo>
                      <a:pt x="63" y="6"/>
                    </a:lnTo>
                    <a:lnTo>
                      <a:pt x="57" y="4"/>
                    </a:lnTo>
                    <a:lnTo>
                      <a:pt x="48" y="1"/>
                    </a:lnTo>
                    <a:lnTo>
                      <a:pt x="41" y="0"/>
                    </a:lnTo>
                    <a:lnTo>
                      <a:pt x="31" y="1"/>
                    </a:lnTo>
                    <a:lnTo>
                      <a:pt x="23" y="4"/>
                    </a:lnTo>
                    <a:lnTo>
                      <a:pt x="17" y="6"/>
                    </a:lnTo>
                    <a:lnTo>
                      <a:pt x="12" y="11"/>
                    </a:lnTo>
                    <a:lnTo>
                      <a:pt x="6" y="17"/>
                    </a:lnTo>
                    <a:lnTo>
                      <a:pt x="2" y="25"/>
                    </a:lnTo>
                    <a:lnTo>
                      <a:pt x="0" y="32"/>
                    </a:lnTo>
                    <a:lnTo>
                      <a:pt x="0" y="41"/>
                    </a:lnTo>
                    <a:lnTo>
                      <a:pt x="0" y="48"/>
                    </a:lnTo>
                    <a:lnTo>
                      <a:pt x="2" y="56"/>
                    </a:lnTo>
                    <a:lnTo>
                      <a:pt x="6" y="63"/>
                    </a:lnTo>
                    <a:lnTo>
                      <a:pt x="12" y="69"/>
                    </a:lnTo>
                    <a:lnTo>
                      <a:pt x="17" y="73"/>
                    </a:lnTo>
                    <a:lnTo>
                      <a:pt x="23" y="77"/>
                    </a:lnTo>
                    <a:lnTo>
                      <a:pt x="31" y="79"/>
                    </a:lnTo>
                    <a:lnTo>
                      <a:pt x="41" y="80"/>
                    </a:lnTo>
                    <a:lnTo>
                      <a:pt x="48" y="79"/>
                    </a:lnTo>
                    <a:lnTo>
                      <a:pt x="57" y="77"/>
                    </a:lnTo>
                    <a:lnTo>
                      <a:pt x="63" y="73"/>
                    </a:lnTo>
                    <a:lnTo>
                      <a:pt x="68" y="69"/>
                    </a:lnTo>
                    <a:lnTo>
                      <a:pt x="73" y="63"/>
                    </a:lnTo>
                    <a:lnTo>
                      <a:pt x="77" y="56"/>
                    </a:lnTo>
                    <a:lnTo>
                      <a:pt x="80" y="48"/>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22" name="Freeform 148"/>
              <p:cNvSpPr>
                <a:spLocks/>
              </p:cNvSpPr>
              <p:nvPr/>
            </p:nvSpPr>
            <p:spPr bwMode="auto">
              <a:xfrm>
                <a:off x="3749" y="2749"/>
                <a:ext cx="80" cy="81"/>
              </a:xfrm>
              <a:custGeom>
                <a:avLst/>
                <a:gdLst>
                  <a:gd name="T0" fmla="*/ 80 w 80"/>
                  <a:gd name="T1" fmla="*/ 41 h 81"/>
                  <a:gd name="T2" fmla="*/ 80 w 80"/>
                  <a:gd name="T3" fmla="*/ 32 h 81"/>
                  <a:gd name="T4" fmla="*/ 77 w 80"/>
                  <a:gd name="T5" fmla="*/ 25 h 81"/>
                  <a:gd name="T6" fmla="*/ 73 w 80"/>
                  <a:gd name="T7" fmla="*/ 17 h 81"/>
                  <a:gd name="T8" fmla="*/ 68 w 80"/>
                  <a:gd name="T9" fmla="*/ 13 h 81"/>
                  <a:gd name="T10" fmla="*/ 63 w 80"/>
                  <a:gd name="T11" fmla="*/ 6 h 81"/>
                  <a:gd name="T12" fmla="*/ 57 w 80"/>
                  <a:gd name="T13" fmla="*/ 3 h 81"/>
                  <a:gd name="T14" fmla="*/ 48 w 80"/>
                  <a:gd name="T15" fmla="*/ 0 h 81"/>
                  <a:gd name="T16" fmla="*/ 41 w 80"/>
                  <a:gd name="T17" fmla="*/ 0 h 81"/>
                  <a:gd name="T18" fmla="*/ 31 w 80"/>
                  <a:gd name="T19" fmla="*/ 0 h 81"/>
                  <a:gd name="T20" fmla="*/ 23 w 80"/>
                  <a:gd name="T21" fmla="*/ 3 h 81"/>
                  <a:gd name="T22" fmla="*/ 17 w 80"/>
                  <a:gd name="T23" fmla="*/ 6 h 81"/>
                  <a:gd name="T24" fmla="*/ 12 w 80"/>
                  <a:gd name="T25" fmla="*/ 13 h 81"/>
                  <a:gd name="T26" fmla="*/ 6 w 80"/>
                  <a:gd name="T27" fmla="*/ 17 h 81"/>
                  <a:gd name="T28" fmla="*/ 2 w 80"/>
                  <a:gd name="T29" fmla="*/ 25 h 81"/>
                  <a:gd name="T30" fmla="*/ 0 w 80"/>
                  <a:gd name="T31" fmla="*/ 32 h 81"/>
                  <a:gd name="T32" fmla="*/ 0 w 80"/>
                  <a:gd name="T33" fmla="*/ 41 h 81"/>
                  <a:gd name="T34" fmla="*/ 0 w 80"/>
                  <a:gd name="T35" fmla="*/ 49 h 81"/>
                  <a:gd name="T36" fmla="*/ 2 w 80"/>
                  <a:gd name="T37" fmla="*/ 57 h 81"/>
                  <a:gd name="T38" fmla="*/ 6 w 80"/>
                  <a:gd name="T39" fmla="*/ 63 h 81"/>
                  <a:gd name="T40" fmla="*/ 12 w 80"/>
                  <a:gd name="T41" fmla="*/ 68 h 81"/>
                  <a:gd name="T42" fmla="*/ 17 w 80"/>
                  <a:gd name="T43" fmla="*/ 73 h 81"/>
                  <a:gd name="T44" fmla="*/ 23 w 80"/>
                  <a:gd name="T45" fmla="*/ 78 h 81"/>
                  <a:gd name="T46" fmla="*/ 31 w 80"/>
                  <a:gd name="T47" fmla="*/ 81 h 81"/>
                  <a:gd name="T48" fmla="*/ 41 w 80"/>
                  <a:gd name="T49" fmla="*/ 81 h 81"/>
                  <a:gd name="T50" fmla="*/ 48 w 80"/>
                  <a:gd name="T51" fmla="*/ 81 h 81"/>
                  <a:gd name="T52" fmla="*/ 57 w 80"/>
                  <a:gd name="T53" fmla="*/ 78 h 81"/>
                  <a:gd name="T54" fmla="*/ 63 w 80"/>
                  <a:gd name="T55" fmla="*/ 73 h 81"/>
                  <a:gd name="T56" fmla="*/ 68 w 80"/>
                  <a:gd name="T57" fmla="*/ 68 h 81"/>
                  <a:gd name="T58" fmla="*/ 73 w 80"/>
                  <a:gd name="T59" fmla="*/ 63 h 81"/>
                  <a:gd name="T60" fmla="*/ 77 w 80"/>
                  <a:gd name="T61" fmla="*/ 57 h 81"/>
                  <a:gd name="T62" fmla="*/ 80 w 80"/>
                  <a:gd name="T63" fmla="*/ 49 h 81"/>
                  <a:gd name="T64" fmla="*/ 80 w 80"/>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41"/>
                    </a:moveTo>
                    <a:lnTo>
                      <a:pt x="80" y="32"/>
                    </a:lnTo>
                    <a:lnTo>
                      <a:pt x="77" y="25"/>
                    </a:lnTo>
                    <a:lnTo>
                      <a:pt x="73" y="17"/>
                    </a:lnTo>
                    <a:lnTo>
                      <a:pt x="68" y="13"/>
                    </a:lnTo>
                    <a:lnTo>
                      <a:pt x="63" y="6"/>
                    </a:lnTo>
                    <a:lnTo>
                      <a:pt x="57" y="3"/>
                    </a:lnTo>
                    <a:lnTo>
                      <a:pt x="48" y="0"/>
                    </a:lnTo>
                    <a:lnTo>
                      <a:pt x="41" y="0"/>
                    </a:lnTo>
                    <a:lnTo>
                      <a:pt x="31" y="0"/>
                    </a:lnTo>
                    <a:lnTo>
                      <a:pt x="23" y="3"/>
                    </a:lnTo>
                    <a:lnTo>
                      <a:pt x="17" y="6"/>
                    </a:lnTo>
                    <a:lnTo>
                      <a:pt x="12" y="13"/>
                    </a:lnTo>
                    <a:lnTo>
                      <a:pt x="6" y="17"/>
                    </a:lnTo>
                    <a:lnTo>
                      <a:pt x="2" y="25"/>
                    </a:lnTo>
                    <a:lnTo>
                      <a:pt x="0" y="32"/>
                    </a:lnTo>
                    <a:lnTo>
                      <a:pt x="0" y="41"/>
                    </a:lnTo>
                    <a:lnTo>
                      <a:pt x="0" y="49"/>
                    </a:lnTo>
                    <a:lnTo>
                      <a:pt x="2" y="57"/>
                    </a:lnTo>
                    <a:lnTo>
                      <a:pt x="6" y="63"/>
                    </a:lnTo>
                    <a:lnTo>
                      <a:pt x="12" y="68"/>
                    </a:lnTo>
                    <a:lnTo>
                      <a:pt x="17" y="73"/>
                    </a:lnTo>
                    <a:lnTo>
                      <a:pt x="23" y="78"/>
                    </a:lnTo>
                    <a:lnTo>
                      <a:pt x="31" y="81"/>
                    </a:lnTo>
                    <a:lnTo>
                      <a:pt x="41" y="81"/>
                    </a:lnTo>
                    <a:lnTo>
                      <a:pt x="48" y="81"/>
                    </a:lnTo>
                    <a:lnTo>
                      <a:pt x="57" y="78"/>
                    </a:lnTo>
                    <a:lnTo>
                      <a:pt x="63" y="73"/>
                    </a:lnTo>
                    <a:lnTo>
                      <a:pt x="68" y="68"/>
                    </a:lnTo>
                    <a:lnTo>
                      <a:pt x="73" y="63"/>
                    </a:lnTo>
                    <a:lnTo>
                      <a:pt x="77" y="57"/>
                    </a:lnTo>
                    <a:lnTo>
                      <a:pt x="80" y="49"/>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23" name="Freeform 149"/>
              <p:cNvSpPr>
                <a:spLocks/>
              </p:cNvSpPr>
              <p:nvPr/>
            </p:nvSpPr>
            <p:spPr bwMode="auto">
              <a:xfrm>
                <a:off x="3749" y="2909"/>
                <a:ext cx="80" cy="82"/>
              </a:xfrm>
              <a:custGeom>
                <a:avLst/>
                <a:gdLst>
                  <a:gd name="T0" fmla="*/ 80 w 80"/>
                  <a:gd name="T1" fmla="*/ 41 h 82"/>
                  <a:gd name="T2" fmla="*/ 80 w 80"/>
                  <a:gd name="T3" fmla="*/ 34 h 82"/>
                  <a:gd name="T4" fmla="*/ 77 w 80"/>
                  <a:gd name="T5" fmla="*/ 25 h 82"/>
                  <a:gd name="T6" fmla="*/ 73 w 80"/>
                  <a:gd name="T7" fmla="*/ 19 h 82"/>
                  <a:gd name="T8" fmla="*/ 68 w 80"/>
                  <a:gd name="T9" fmla="*/ 14 h 82"/>
                  <a:gd name="T10" fmla="*/ 63 w 80"/>
                  <a:gd name="T11" fmla="*/ 9 h 82"/>
                  <a:gd name="T12" fmla="*/ 54 w 80"/>
                  <a:gd name="T13" fmla="*/ 4 h 82"/>
                  <a:gd name="T14" fmla="*/ 48 w 80"/>
                  <a:gd name="T15" fmla="*/ 1 h 82"/>
                  <a:gd name="T16" fmla="*/ 39 w 80"/>
                  <a:gd name="T17" fmla="*/ 0 h 82"/>
                  <a:gd name="T18" fmla="*/ 31 w 80"/>
                  <a:gd name="T19" fmla="*/ 1 h 82"/>
                  <a:gd name="T20" fmla="*/ 23 w 80"/>
                  <a:gd name="T21" fmla="*/ 4 h 82"/>
                  <a:gd name="T22" fmla="*/ 17 w 80"/>
                  <a:gd name="T23" fmla="*/ 9 h 82"/>
                  <a:gd name="T24" fmla="*/ 12 w 80"/>
                  <a:gd name="T25" fmla="*/ 14 h 82"/>
                  <a:gd name="T26" fmla="*/ 6 w 80"/>
                  <a:gd name="T27" fmla="*/ 19 h 82"/>
                  <a:gd name="T28" fmla="*/ 2 w 80"/>
                  <a:gd name="T29" fmla="*/ 25 h 82"/>
                  <a:gd name="T30" fmla="*/ 0 w 80"/>
                  <a:gd name="T31" fmla="*/ 34 h 82"/>
                  <a:gd name="T32" fmla="*/ 0 w 80"/>
                  <a:gd name="T33" fmla="*/ 41 h 82"/>
                  <a:gd name="T34" fmla="*/ 0 w 80"/>
                  <a:gd name="T35" fmla="*/ 51 h 82"/>
                  <a:gd name="T36" fmla="*/ 2 w 80"/>
                  <a:gd name="T37" fmla="*/ 57 h 82"/>
                  <a:gd name="T38" fmla="*/ 6 w 80"/>
                  <a:gd name="T39" fmla="*/ 65 h 82"/>
                  <a:gd name="T40" fmla="*/ 12 w 80"/>
                  <a:gd name="T41" fmla="*/ 70 h 82"/>
                  <a:gd name="T42" fmla="*/ 17 w 80"/>
                  <a:gd name="T43" fmla="*/ 76 h 82"/>
                  <a:gd name="T44" fmla="*/ 23 w 80"/>
                  <a:gd name="T45" fmla="*/ 80 h 82"/>
                  <a:gd name="T46" fmla="*/ 31 w 80"/>
                  <a:gd name="T47" fmla="*/ 82 h 82"/>
                  <a:gd name="T48" fmla="*/ 39 w 80"/>
                  <a:gd name="T49" fmla="*/ 82 h 82"/>
                  <a:gd name="T50" fmla="*/ 48 w 80"/>
                  <a:gd name="T51" fmla="*/ 82 h 82"/>
                  <a:gd name="T52" fmla="*/ 54 w 80"/>
                  <a:gd name="T53" fmla="*/ 80 h 82"/>
                  <a:gd name="T54" fmla="*/ 63 w 80"/>
                  <a:gd name="T55" fmla="*/ 76 h 82"/>
                  <a:gd name="T56" fmla="*/ 68 w 80"/>
                  <a:gd name="T57" fmla="*/ 70 h 82"/>
                  <a:gd name="T58" fmla="*/ 73 w 80"/>
                  <a:gd name="T59" fmla="*/ 65 h 82"/>
                  <a:gd name="T60" fmla="*/ 77 w 80"/>
                  <a:gd name="T61" fmla="*/ 57 h 82"/>
                  <a:gd name="T62" fmla="*/ 80 w 80"/>
                  <a:gd name="T63" fmla="*/ 51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4"/>
                    </a:lnTo>
                    <a:lnTo>
                      <a:pt x="77" y="25"/>
                    </a:lnTo>
                    <a:lnTo>
                      <a:pt x="73" y="19"/>
                    </a:lnTo>
                    <a:lnTo>
                      <a:pt x="68" y="14"/>
                    </a:lnTo>
                    <a:lnTo>
                      <a:pt x="63" y="9"/>
                    </a:lnTo>
                    <a:lnTo>
                      <a:pt x="54" y="4"/>
                    </a:lnTo>
                    <a:lnTo>
                      <a:pt x="48" y="1"/>
                    </a:lnTo>
                    <a:lnTo>
                      <a:pt x="39" y="0"/>
                    </a:lnTo>
                    <a:lnTo>
                      <a:pt x="31" y="1"/>
                    </a:lnTo>
                    <a:lnTo>
                      <a:pt x="23" y="4"/>
                    </a:lnTo>
                    <a:lnTo>
                      <a:pt x="17" y="9"/>
                    </a:lnTo>
                    <a:lnTo>
                      <a:pt x="12" y="14"/>
                    </a:lnTo>
                    <a:lnTo>
                      <a:pt x="6" y="19"/>
                    </a:lnTo>
                    <a:lnTo>
                      <a:pt x="2" y="25"/>
                    </a:lnTo>
                    <a:lnTo>
                      <a:pt x="0" y="34"/>
                    </a:lnTo>
                    <a:lnTo>
                      <a:pt x="0" y="41"/>
                    </a:lnTo>
                    <a:lnTo>
                      <a:pt x="0" y="51"/>
                    </a:lnTo>
                    <a:lnTo>
                      <a:pt x="2" y="57"/>
                    </a:lnTo>
                    <a:lnTo>
                      <a:pt x="6" y="65"/>
                    </a:lnTo>
                    <a:lnTo>
                      <a:pt x="12" y="70"/>
                    </a:lnTo>
                    <a:lnTo>
                      <a:pt x="17" y="76"/>
                    </a:lnTo>
                    <a:lnTo>
                      <a:pt x="23" y="80"/>
                    </a:lnTo>
                    <a:lnTo>
                      <a:pt x="31" y="82"/>
                    </a:lnTo>
                    <a:lnTo>
                      <a:pt x="39" y="82"/>
                    </a:lnTo>
                    <a:lnTo>
                      <a:pt x="48" y="82"/>
                    </a:lnTo>
                    <a:lnTo>
                      <a:pt x="54" y="80"/>
                    </a:lnTo>
                    <a:lnTo>
                      <a:pt x="63" y="76"/>
                    </a:lnTo>
                    <a:lnTo>
                      <a:pt x="68" y="70"/>
                    </a:lnTo>
                    <a:lnTo>
                      <a:pt x="73" y="65"/>
                    </a:lnTo>
                    <a:lnTo>
                      <a:pt x="77" y="57"/>
                    </a:lnTo>
                    <a:lnTo>
                      <a:pt x="80" y="51"/>
                    </a:lnTo>
                    <a:lnTo>
                      <a:pt x="8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824" name="Freeform 150"/>
              <p:cNvSpPr>
                <a:spLocks/>
              </p:cNvSpPr>
              <p:nvPr/>
            </p:nvSpPr>
            <p:spPr bwMode="auto">
              <a:xfrm>
                <a:off x="3749" y="2909"/>
                <a:ext cx="80" cy="82"/>
              </a:xfrm>
              <a:custGeom>
                <a:avLst/>
                <a:gdLst>
                  <a:gd name="T0" fmla="*/ 80 w 80"/>
                  <a:gd name="T1" fmla="*/ 41 h 82"/>
                  <a:gd name="T2" fmla="*/ 80 w 80"/>
                  <a:gd name="T3" fmla="*/ 34 h 82"/>
                  <a:gd name="T4" fmla="*/ 77 w 80"/>
                  <a:gd name="T5" fmla="*/ 25 h 82"/>
                  <a:gd name="T6" fmla="*/ 73 w 80"/>
                  <a:gd name="T7" fmla="*/ 19 h 82"/>
                  <a:gd name="T8" fmla="*/ 68 w 80"/>
                  <a:gd name="T9" fmla="*/ 13 h 82"/>
                  <a:gd name="T10" fmla="*/ 63 w 80"/>
                  <a:gd name="T11" fmla="*/ 9 h 82"/>
                  <a:gd name="T12" fmla="*/ 54 w 80"/>
                  <a:gd name="T13" fmla="*/ 4 h 82"/>
                  <a:gd name="T14" fmla="*/ 48 w 80"/>
                  <a:gd name="T15" fmla="*/ 1 h 82"/>
                  <a:gd name="T16" fmla="*/ 41 w 80"/>
                  <a:gd name="T17" fmla="*/ 0 h 82"/>
                  <a:gd name="T18" fmla="*/ 31 w 80"/>
                  <a:gd name="T19" fmla="*/ 1 h 82"/>
                  <a:gd name="T20" fmla="*/ 23 w 80"/>
                  <a:gd name="T21" fmla="*/ 4 h 82"/>
                  <a:gd name="T22" fmla="*/ 17 w 80"/>
                  <a:gd name="T23" fmla="*/ 9 h 82"/>
                  <a:gd name="T24" fmla="*/ 12 w 80"/>
                  <a:gd name="T25" fmla="*/ 13 h 82"/>
                  <a:gd name="T26" fmla="*/ 6 w 80"/>
                  <a:gd name="T27" fmla="*/ 19 h 82"/>
                  <a:gd name="T28" fmla="*/ 2 w 80"/>
                  <a:gd name="T29" fmla="*/ 25 h 82"/>
                  <a:gd name="T30" fmla="*/ 0 w 80"/>
                  <a:gd name="T31" fmla="*/ 34 h 82"/>
                  <a:gd name="T32" fmla="*/ 0 w 80"/>
                  <a:gd name="T33" fmla="*/ 41 h 82"/>
                  <a:gd name="T34" fmla="*/ 0 w 80"/>
                  <a:gd name="T35" fmla="*/ 51 h 82"/>
                  <a:gd name="T36" fmla="*/ 2 w 80"/>
                  <a:gd name="T37" fmla="*/ 57 h 82"/>
                  <a:gd name="T38" fmla="*/ 6 w 80"/>
                  <a:gd name="T39" fmla="*/ 65 h 82"/>
                  <a:gd name="T40" fmla="*/ 12 w 80"/>
                  <a:gd name="T41" fmla="*/ 70 h 82"/>
                  <a:gd name="T42" fmla="*/ 17 w 80"/>
                  <a:gd name="T43" fmla="*/ 76 h 82"/>
                  <a:gd name="T44" fmla="*/ 23 w 80"/>
                  <a:gd name="T45" fmla="*/ 80 h 82"/>
                  <a:gd name="T46" fmla="*/ 31 w 80"/>
                  <a:gd name="T47" fmla="*/ 82 h 82"/>
                  <a:gd name="T48" fmla="*/ 41 w 80"/>
                  <a:gd name="T49" fmla="*/ 82 h 82"/>
                  <a:gd name="T50" fmla="*/ 48 w 80"/>
                  <a:gd name="T51" fmla="*/ 82 h 82"/>
                  <a:gd name="T52" fmla="*/ 54 w 80"/>
                  <a:gd name="T53" fmla="*/ 80 h 82"/>
                  <a:gd name="T54" fmla="*/ 63 w 80"/>
                  <a:gd name="T55" fmla="*/ 76 h 82"/>
                  <a:gd name="T56" fmla="*/ 68 w 80"/>
                  <a:gd name="T57" fmla="*/ 70 h 82"/>
                  <a:gd name="T58" fmla="*/ 73 w 80"/>
                  <a:gd name="T59" fmla="*/ 65 h 82"/>
                  <a:gd name="T60" fmla="*/ 77 w 80"/>
                  <a:gd name="T61" fmla="*/ 57 h 82"/>
                  <a:gd name="T62" fmla="*/ 80 w 80"/>
                  <a:gd name="T63" fmla="*/ 51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4"/>
                    </a:lnTo>
                    <a:lnTo>
                      <a:pt x="77" y="25"/>
                    </a:lnTo>
                    <a:lnTo>
                      <a:pt x="73" y="19"/>
                    </a:lnTo>
                    <a:lnTo>
                      <a:pt x="68" y="13"/>
                    </a:lnTo>
                    <a:lnTo>
                      <a:pt x="63" y="9"/>
                    </a:lnTo>
                    <a:lnTo>
                      <a:pt x="54" y="4"/>
                    </a:lnTo>
                    <a:lnTo>
                      <a:pt x="48" y="1"/>
                    </a:lnTo>
                    <a:lnTo>
                      <a:pt x="41" y="0"/>
                    </a:lnTo>
                    <a:lnTo>
                      <a:pt x="31" y="1"/>
                    </a:lnTo>
                    <a:lnTo>
                      <a:pt x="23" y="4"/>
                    </a:lnTo>
                    <a:lnTo>
                      <a:pt x="17" y="9"/>
                    </a:lnTo>
                    <a:lnTo>
                      <a:pt x="12" y="13"/>
                    </a:lnTo>
                    <a:lnTo>
                      <a:pt x="6" y="19"/>
                    </a:lnTo>
                    <a:lnTo>
                      <a:pt x="2" y="25"/>
                    </a:lnTo>
                    <a:lnTo>
                      <a:pt x="0" y="34"/>
                    </a:lnTo>
                    <a:lnTo>
                      <a:pt x="0" y="41"/>
                    </a:lnTo>
                    <a:lnTo>
                      <a:pt x="0" y="51"/>
                    </a:lnTo>
                    <a:lnTo>
                      <a:pt x="2" y="57"/>
                    </a:lnTo>
                    <a:lnTo>
                      <a:pt x="6" y="65"/>
                    </a:lnTo>
                    <a:lnTo>
                      <a:pt x="12" y="70"/>
                    </a:lnTo>
                    <a:lnTo>
                      <a:pt x="17" y="76"/>
                    </a:lnTo>
                    <a:lnTo>
                      <a:pt x="23" y="80"/>
                    </a:lnTo>
                    <a:lnTo>
                      <a:pt x="31" y="82"/>
                    </a:lnTo>
                    <a:lnTo>
                      <a:pt x="41" y="82"/>
                    </a:lnTo>
                    <a:lnTo>
                      <a:pt x="48" y="82"/>
                    </a:lnTo>
                    <a:lnTo>
                      <a:pt x="54" y="80"/>
                    </a:lnTo>
                    <a:lnTo>
                      <a:pt x="63" y="76"/>
                    </a:lnTo>
                    <a:lnTo>
                      <a:pt x="68" y="70"/>
                    </a:lnTo>
                    <a:lnTo>
                      <a:pt x="73" y="65"/>
                    </a:lnTo>
                    <a:lnTo>
                      <a:pt x="77" y="57"/>
                    </a:lnTo>
                    <a:lnTo>
                      <a:pt x="80" y="51"/>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25" name="Freeform 151"/>
              <p:cNvSpPr>
                <a:spLocks/>
              </p:cNvSpPr>
              <p:nvPr/>
            </p:nvSpPr>
            <p:spPr bwMode="auto">
              <a:xfrm>
                <a:off x="3749" y="3072"/>
                <a:ext cx="80" cy="80"/>
              </a:xfrm>
              <a:custGeom>
                <a:avLst/>
                <a:gdLst>
                  <a:gd name="T0" fmla="*/ 80 w 80"/>
                  <a:gd name="T1" fmla="*/ 39 h 80"/>
                  <a:gd name="T2" fmla="*/ 80 w 80"/>
                  <a:gd name="T3" fmla="*/ 32 h 80"/>
                  <a:gd name="T4" fmla="*/ 77 w 80"/>
                  <a:gd name="T5" fmla="*/ 25 h 80"/>
                  <a:gd name="T6" fmla="*/ 73 w 80"/>
                  <a:gd name="T7" fmla="*/ 17 h 80"/>
                  <a:gd name="T8" fmla="*/ 68 w 80"/>
                  <a:gd name="T9" fmla="*/ 11 h 80"/>
                  <a:gd name="T10" fmla="*/ 63 w 80"/>
                  <a:gd name="T11" fmla="*/ 7 h 80"/>
                  <a:gd name="T12" fmla="*/ 57 w 80"/>
                  <a:gd name="T13" fmla="*/ 3 h 80"/>
                  <a:gd name="T14" fmla="*/ 48 w 80"/>
                  <a:gd name="T15" fmla="*/ 1 h 80"/>
                  <a:gd name="T16" fmla="*/ 41 w 80"/>
                  <a:gd name="T17" fmla="*/ 0 h 80"/>
                  <a:gd name="T18" fmla="*/ 31 w 80"/>
                  <a:gd name="T19" fmla="*/ 1 h 80"/>
                  <a:gd name="T20" fmla="*/ 23 w 80"/>
                  <a:gd name="T21" fmla="*/ 3 h 80"/>
                  <a:gd name="T22" fmla="*/ 17 w 80"/>
                  <a:gd name="T23" fmla="*/ 7 h 80"/>
                  <a:gd name="T24" fmla="*/ 12 w 80"/>
                  <a:gd name="T25" fmla="*/ 11 h 80"/>
                  <a:gd name="T26" fmla="*/ 6 w 80"/>
                  <a:gd name="T27" fmla="*/ 17 h 80"/>
                  <a:gd name="T28" fmla="*/ 2 w 80"/>
                  <a:gd name="T29" fmla="*/ 25 h 80"/>
                  <a:gd name="T30" fmla="*/ 0 w 80"/>
                  <a:gd name="T31" fmla="*/ 32 h 80"/>
                  <a:gd name="T32" fmla="*/ 0 w 80"/>
                  <a:gd name="T33" fmla="*/ 39 h 80"/>
                  <a:gd name="T34" fmla="*/ 0 w 80"/>
                  <a:gd name="T35" fmla="*/ 48 h 80"/>
                  <a:gd name="T36" fmla="*/ 2 w 80"/>
                  <a:gd name="T37" fmla="*/ 56 h 80"/>
                  <a:gd name="T38" fmla="*/ 6 w 80"/>
                  <a:gd name="T39" fmla="*/ 62 h 80"/>
                  <a:gd name="T40" fmla="*/ 12 w 80"/>
                  <a:gd name="T41" fmla="*/ 69 h 80"/>
                  <a:gd name="T42" fmla="*/ 17 w 80"/>
                  <a:gd name="T43" fmla="*/ 74 h 80"/>
                  <a:gd name="T44" fmla="*/ 23 w 80"/>
                  <a:gd name="T45" fmla="*/ 78 h 80"/>
                  <a:gd name="T46" fmla="*/ 31 w 80"/>
                  <a:gd name="T47" fmla="*/ 79 h 80"/>
                  <a:gd name="T48" fmla="*/ 41 w 80"/>
                  <a:gd name="T49" fmla="*/ 80 h 80"/>
                  <a:gd name="T50" fmla="*/ 48 w 80"/>
                  <a:gd name="T51" fmla="*/ 79 h 80"/>
                  <a:gd name="T52" fmla="*/ 57 w 80"/>
                  <a:gd name="T53" fmla="*/ 78 h 80"/>
                  <a:gd name="T54" fmla="*/ 63 w 80"/>
                  <a:gd name="T55" fmla="*/ 74 h 80"/>
                  <a:gd name="T56" fmla="*/ 68 w 80"/>
                  <a:gd name="T57" fmla="*/ 69 h 80"/>
                  <a:gd name="T58" fmla="*/ 73 w 80"/>
                  <a:gd name="T59" fmla="*/ 62 h 80"/>
                  <a:gd name="T60" fmla="*/ 77 w 80"/>
                  <a:gd name="T61" fmla="*/ 56 h 80"/>
                  <a:gd name="T62" fmla="*/ 80 w 80"/>
                  <a:gd name="T63" fmla="*/ 48 h 80"/>
                  <a:gd name="T64" fmla="*/ 80 w 80"/>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0"/>
                  <a:gd name="T101" fmla="*/ 80 w 8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0">
                    <a:moveTo>
                      <a:pt x="80" y="39"/>
                    </a:moveTo>
                    <a:lnTo>
                      <a:pt x="80" y="32"/>
                    </a:lnTo>
                    <a:lnTo>
                      <a:pt x="77" y="25"/>
                    </a:lnTo>
                    <a:lnTo>
                      <a:pt x="73" y="17"/>
                    </a:lnTo>
                    <a:lnTo>
                      <a:pt x="68" y="11"/>
                    </a:lnTo>
                    <a:lnTo>
                      <a:pt x="63" y="7"/>
                    </a:lnTo>
                    <a:lnTo>
                      <a:pt x="57" y="3"/>
                    </a:lnTo>
                    <a:lnTo>
                      <a:pt x="48" y="1"/>
                    </a:lnTo>
                    <a:lnTo>
                      <a:pt x="41" y="0"/>
                    </a:lnTo>
                    <a:lnTo>
                      <a:pt x="31" y="1"/>
                    </a:lnTo>
                    <a:lnTo>
                      <a:pt x="23" y="3"/>
                    </a:lnTo>
                    <a:lnTo>
                      <a:pt x="17" y="7"/>
                    </a:lnTo>
                    <a:lnTo>
                      <a:pt x="12" y="11"/>
                    </a:lnTo>
                    <a:lnTo>
                      <a:pt x="6" y="17"/>
                    </a:lnTo>
                    <a:lnTo>
                      <a:pt x="2" y="25"/>
                    </a:lnTo>
                    <a:lnTo>
                      <a:pt x="0" y="32"/>
                    </a:lnTo>
                    <a:lnTo>
                      <a:pt x="0" y="39"/>
                    </a:lnTo>
                    <a:lnTo>
                      <a:pt x="0" y="48"/>
                    </a:lnTo>
                    <a:lnTo>
                      <a:pt x="2" y="56"/>
                    </a:lnTo>
                    <a:lnTo>
                      <a:pt x="6" y="62"/>
                    </a:lnTo>
                    <a:lnTo>
                      <a:pt x="12" y="69"/>
                    </a:lnTo>
                    <a:lnTo>
                      <a:pt x="17" y="74"/>
                    </a:lnTo>
                    <a:lnTo>
                      <a:pt x="23" y="78"/>
                    </a:lnTo>
                    <a:lnTo>
                      <a:pt x="31" y="79"/>
                    </a:lnTo>
                    <a:lnTo>
                      <a:pt x="41" y="80"/>
                    </a:lnTo>
                    <a:lnTo>
                      <a:pt x="48" y="79"/>
                    </a:lnTo>
                    <a:lnTo>
                      <a:pt x="57" y="78"/>
                    </a:lnTo>
                    <a:lnTo>
                      <a:pt x="63" y="74"/>
                    </a:lnTo>
                    <a:lnTo>
                      <a:pt x="68" y="69"/>
                    </a:lnTo>
                    <a:lnTo>
                      <a:pt x="73" y="62"/>
                    </a:lnTo>
                    <a:lnTo>
                      <a:pt x="77" y="56"/>
                    </a:lnTo>
                    <a:lnTo>
                      <a:pt x="80" y="48"/>
                    </a:lnTo>
                    <a:lnTo>
                      <a:pt x="8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26" name="Freeform 152"/>
              <p:cNvSpPr>
                <a:spLocks/>
              </p:cNvSpPr>
              <p:nvPr/>
            </p:nvSpPr>
            <p:spPr bwMode="auto">
              <a:xfrm>
                <a:off x="3749" y="3233"/>
                <a:ext cx="80" cy="82"/>
              </a:xfrm>
              <a:custGeom>
                <a:avLst/>
                <a:gdLst>
                  <a:gd name="T0" fmla="*/ 80 w 80"/>
                  <a:gd name="T1" fmla="*/ 41 h 82"/>
                  <a:gd name="T2" fmla="*/ 80 w 80"/>
                  <a:gd name="T3" fmla="*/ 32 h 82"/>
                  <a:gd name="T4" fmla="*/ 77 w 80"/>
                  <a:gd name="T5" fmla="*/ 25 h 82"/>
                  <a:gd name="T6" fmla="*/ 73 w 80"/>
                  <a:gd name="T7" fmla="*/ 19 h 82"/>
                  <a:gd name="T8" fmla="*/ 68 w 80"/>
                  <a:gd name="T9" fmla="*/ 11 h 82"/>
                  <a:gd name="T10" fmla="*/ 63 w 80"/>
                  <a:gd name="T11" fmla="*/ 6 h 82"/>
                  <a:gd name="T12" fmla="*/ 57 w 80"/>
                  <a:gd name="T13" fmla="*/ 4 h 82"/>
                  <a:gd name="T14" fmla="*/ 48 w 80"/>
                  <a:gd name="T15" fmla="*/ 1 h 82"/>
                  <a:gd name="T16" fmla="*/ 41 w 80"/>
                  <a:gd name="T17" fmla="*/ 0 h 82"/>
                  <a:gd name="T18" fmla="*/ 31 w 80"/>
                  <a:gd name="T19" fmla="*/ 1 h 82"/>
                  <a:gd name="T20" fmla="*/ 23 w 80"/>
                  <a:gd name="T21" fmla="*/ 4 h 82"/>
                  <a:gd name="T22" fmla="*/ 17 w 80"/>
                  <a:gd name="T23" fmla="*/ 6 h 82"/>
                  <a:gd name="T24" fmla="*/ 12 w 80"/>
                  <a:gd name="T25" fmla="*/ 11 h 82"/>
                  <a:gd name="T26" fmla="*/ 6 w 80"/>
                  <a:gd name="T27" fmla="*/ 19 h 82"/>
                  <a:gd name="T28" fmla="*/ 2 w 80"/>
                  <a:gd name="T29" fmla="*/ 25 h 82"/>
                  <a:gd name="T30" fmla="*/ 0 w 80"/>
                  <a:gd name="T31" fmla="*/ 32 h 82"/>
                  <a:gd name="T32" fmla="*/ 0 w 80"/>
                  <a:gd name="T33" fmla="*/ 41 h 82"/>
                  <a:gd name="T34" fmla="*/ 0 w 80"/>
                  <a:gd name="T35" fmla="*/ 48 h 82"/>
                  <a:gd name="T36" fmla="*/ 2 w 80"/>
                  <a:gd name="T37" fmla="*/ 56 h 82"/>
                  <a:gd name="T38" fmla="*/ 6 w 80"/>
                  <a:gd name="T39" fmla="*/ 63 h 82"/>
                  <a:gd name="T40" fmla="*/ 12 w 80"/>
                  <a:gd name="T41" fmla="*/ 70 h 82"/>
                  <a:gd name="T42" fmla="*/ 17 w 80"/>
                  <a:gd name="T43" fmla="*/ 73 h 82"/>
                  <a:gd name="T44" fmla="*/ 23 w 80"/>
                  <a:gd name="T45" fmla="*/ 77 h 82"/>
                  <a:gd name="T46" fmla="*/ 31 w 80"/>
                  <a:gd name="T47" fmla="*/ 81 h 82"/>
                  <a:gd name="T48" fmla="*/ 41 w 80"/>
                  <a:gd name="T49" fmla="*/ 82 h 82"/>
                  <a:gd name="T50" fmla="*/ 48 w 80"/>
                  <a:gd name="T51" fmla="*/ 81 h 82"/>
                  <a:gd name="T52" fmla="*/ 57 w 80"/>
                  <a:gd name="T53" fmla="*/ 77 h 82"/>
                  <a:gd name="T54" fmla="*/ 63 w 80"/>
                  <a:gd name="T55" fmla="*/ 73 h 82"/>
                  <a:gd name="T56" fmla="*/ 68 w 80"/>
                  <a:gd name="T57" fmla="*/ 70 h 82"/>
                  <a:gd name="T58" fmla="*/ 73 w 80"/>
                  <a:gd name="T59" fmla="*/ 63 h 82"/>
                  <a:gd name="T60" fmla="*/ 77 w 80"/>
                  <a:gd name="T61" fmla="*/ 56 h 82"/>
                  <a:gd name="T62" fmla="*/ 80 w 80"/>
                  <a:gd name="T63" fmla="*/ 48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2"/>
                    </a:lnTo>
                    <a:lnTo>
                      <a:pt x="77" y="25"/>
                    </a:lnTo>
                    <a:lnTo>
                      <a:pt x="73" y="19"/>
                    </a:lnTo>
                    <a:lnTo>
                      <a:pt x="68" y="11"/>
                    </a:lnTo>
                    <a:lnTo>
                      <a:pt x="63" y="6"/>
                    </a:lnTo>
                    <a:lnTo>
                      <a:pt x="57" y="4"/>
                    </a:lnTo>
                    <a:lnTo>
                      <a:pt x="48" y="1"/>
                    </a:lnTo>
                    <a:lnTo>
                      <a:pt x="41" y="0"/>
                    </a:lnTo>
                    <a:lnTo>
                      <a:pt x="31" y="1"/>
                    </a:lnTo>
                    <a:lnTo>
                      <a:pt x="23" y="4"/>
                    </a:lnTo>
                    <a:lnTo>
                      <a:pt x="17" y="6"/>
                    </a:lnTo>
                    <a:lnTo>
                      <a:pt x="12" y="11"/>
                    </a:lnTo>
                    <a:lnTo>
                      <a:pt x="6" y="19"/>
                    </a:lnTo>
                    <a:lnTo>
                      <a:pt x="2" y="25"/>
                    </a:lnTo>
                    <a:lnTo>
                      <a:pt x="0" y="32"/>
                    </a:lnTo>
                    <a:lnTo>
                      <a:pt x="0" y="41"/>
                    </a:lnTo>
                    <a:lnTo>
                      <a:pt x="0" y="48"/>
                    </a:lnTo>
                    <a:lnTo>
                      <a:pt x="2" y="56"/>
                    </a:lnTo>
                    <a:lnTo>
                      <a:pt x="6" y="63"/>
                    </a:lnTo>
                    <a:lnTo>
                      <a:pt x="12" y="70"/>
                    </a:lnTo>
                    <a:lnTo>
                      <a:pt x="17" y="73"/>
                    </a:lnTo>
                    <a:lnTo>
                      <a:pt x="23" y="77"/>
                    </a:lnTo>
                    <a:lnTo>
                      <a:pt x="31" y="81"/>
                    </a:lnTo>
                    <a:lnTo>
                      <a:pt x="41" y="82"/>
                    </a:lnTo>
                    <a:lnTo>
                      <a:pt x="48" y="81"/>
                    </a:lnTo>
                    <a:lnTo>
                      <a:pt x="57" y="77"/>
                    </a:lnTo>
                    <a:lnTo>
                      <a:pt x="63" y="73"/>
                    </a:lnTo>
                    <a:lnTo>
                      <a:pt x="68" y="70"/>
                    </a:lnTo>
                    <a:lnTo>
                      <a:pt x="73" y="63"/>
                    </a:lnTo>
                    <a:lnTo>
                      <a:pt x="77" y="56"/>
                    </a:lnTo>
                    <a:lnTo>
                      <a:pt x="80" y="48"/>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27" name="Freeform 153"/>
              <p:cNvSpPr>
                <a:spLocks/>
              </p:cNvSpPr>
              <p:nvPr/>
            </p:nvSpPr>
            <p:spPr bwMode="auto">
              <a:xfrm>
                <a:off x="3749" y="3394"/>
                <a:ext cx="80" cy="82"/>
              </a:xfrm>
              <a:custGeom>
                <a:avLst/>
                <a:gdLst>
                  <a:gd name="T0" fmla="*/ 80 w 80"/>
                  <a:gd name="T1" fmla="*/ 41 h 82"/>
                  <a:gd name="T2" fmla="*/ 80 w 80"/>
                  <a:gd name="T3" fmla="*/ 33 h 82"/>
                  <a:gd name="T4" fmla="*/ 77 w 80"/>
                  <a:gd name="T5" fmla="*/ 25 h 82"/>
                  <a:gd name="T6" fmla="*/ 73 w 80"/>
                  <a:gd name="T7" fmla="*/ 18 h 82"/>
                  <a:gd name="T8" fmla="*/ 68 w 80"/>
                  <a:gd name="T9" fmla="*/ 13 h 82"/>
                  <a:gd name="T10" fmla="*/ 63 w 80"/>
                  <a:gd name="T11" fmla="*/ 8 h 82"/>
                  <a:gd name="T12" fmla="*/ 57 w 80"/>
                  <a:gd name="T13" fmla="*/ 3 h 82"/>
                  <a:gd name="T14" fmla="*/ 48 w 80"/>
                  <a:gd name="T15" fmla="*/ 0 h 82"/>
                  <a:gd name="T16" fmla="*/ 41 w 80"/>
                  <a:gd name="T17" fmla="*/ 0 h 82"/>
                  <a:gd name="T18" fmla="*/ 31 w 80"/>
                  <a:gd name="T19" fmla="*/ 0 h 82"/>
                  <a:gd name="T20" fmla="*/ 23 w 80"/>
                  <a:gd name="T21" fmla="*/ 3 h 82"/>
                  <a:gd name="T22" fmla="*/ 17 w 80"/>
                  <a:gd name="T23" fmla="*/ 8 h 82"/>
                  <a:gd name="T24" fmla="*/ 12 w 80"/>
                  <a:gd name="T25" fmla="*/ 13 h 82"/>
                  <a:gd name="T26" fmla="*/ 6 w 80"/>
                  <a:gd name="T27" fmla="*/ 18 h 82"/>
                  <a:gd name="T28" fmla="*/ 2 w 80"/>
                  <a:gd name="T29" fmla="*/ 25 h 82"/>
                  <a:gd name="T30" fmla="*/ 0 w 80"/>
                  <a:gd name="T31" fmla="*/ 33 h 82"/>
                  <a:gd name="T32" fmla="*/ 0 w 80"/>
                  <a:gd name="T33" fmla="*/ 41 h 82"/>
                  <a:gd name="T34" fmla="*/ 0 w 80"/>
                  <a:gd name="T35" fmla="*/ 49 h 82"/>
                  <a:gd name="T36" fmla="*/ 2 w 80"/>
                  <a:gd name="T37" fmla="*/ 57 h 82"/>
                  <a:gd name="T38" fmla="*/ 6 w 80"/>
                  <a:gd name="T39" fmla="*/ 64 h 82"/>
                  <a:gd name="T40" fmla="*/ 12 w 80"/>
                  <a:gd name="T41" fmla="*/ 69 h 82"/>
                  <a:gd name="T42" fmla="*/ 17 w 80"/>
                  <a:gd name="T43" fmla="*/ 75 h 82"/>
                  <a:gd name="T44" fmla="*/ 23 w 80"/>
                  <a:gd name="T45" fmla="*/ 78 h 82"/>
                  <a:gd name="T46" fmla="*/ 31 w 80"/>
                  <a:gd name="T47" fmla="*/ 81 h 82"/>
                  <a:gd name="T48" fmla="*/ 41 w 80"/>
                  <a:gd name="T49" fmla="*/ 82 h 82"/>
                  <a:gd name="T50" fmla="*/ 48 w 80"/>
                  <a:gd name="T51" fmla="*/ 81 h 82"/>
                  <a:gd name="T52" fmla="*/ 57 w 80"/>
                  <a:gd name="T53" fmla="*/ 78 h 82"/>
                  <a:gd name="T54" fmla="*/ 63 w 80"/>
                  <a:gd name="T55" fmla="*/ 75 h 82"/>
                  <a:gd name="T56" fmla="*/ 68 w 80"/>
                  <a:gd name="T57" fmla="*/ 69 h 82"/>
                  <a:gd name="T58" fmla="*/ 73 w 80"/>
                  <a:gd name="T59" fmla="*/ 64 h 82"/>
                  <a:gd name="T60" fmla="*/ 77 w 80"/>
                  <a:gd name="T61" fmla="*/ 57 h 82"/>
                  <a:gd name="T62" fmla="*/ 80 w 80"/>
                  <a:gd name="T63" fmla="*/ 49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3"/>
                    </a:lnTo>
                    <a:lnTo>
                      <a:pt x="77" y="25"/>
                    </a:lnTo>
                    <a:lnTo>
                      <a:pt x="73" y="18"/>
                    </a:lnTo>
                    <a:lnTo>
                      <a:pt x="68" y="13"/>
                    </a:lnTo>
                    <a:lnTo>
                      <a:pt x="63" y="8"/>
                    </a:lnTo>
                    <a:lnTo>
                      <a:pt x="57" y="3"/>
                    </a:lnTo>
                    <a:lnTo>
                      <a:pt x="48" y="0"/>
                    </a:lnTo>
                    <a:lnTo>
                      <a:pt x="41" y="0"/>
                    </a:lnTo>
                    <a:lnTo>
                      <a:pt x="31" y="0"/>
                    </a:lnTo>
                    <a:lnTo>
                      <a:pt x="23" y="3"/>
                    </a:lnTo>
                    <a:lnTo>
                      <a:pt x="17" y="8"/>
                    </a:lnTo>
                    <a:lnTo>
                      <a:pt x="12" y="13"/>
                    </a:lnTo>
                    <a:lnTo>
                      <a:pt x="6" y="18"/>
                    </a:lnTo>
                    <a:lnTo>
                      <a:pt x="2" y="25"/>
                    </a:lnTo>
                    <a:lnTo>
                      <a:pt x="0" y="33"/>
                    </a:lnTo>
                    <a:lnTo>
                      <a:pt x="0" y="41"/>
                    </a:lnTo>
                    <a:lnTo>
                      <a:pt x="0" y="49"/>
                    </a:lnTo>
                    <a:lnTo>
                      <a:pt x="2" y="57"/>
                    </a:lnTo>
                    <a:lnTo>
                      <a:pt x="6" y="64"/>
                    </a:lnTo>
                    <a:lnTo>
                      <a:pt x="12" y="69"/>
                    </a:lnTo>
                    <a:lnTo>
                      <a:pt x="17" y="75"/>
                    </a:lnTo>
                    <a:lnTo>
                      <a:pt x="23" y="78"/>
                    </a:lnTo>
                    <a:lnTo>
                      <a:pt x="31" y="81"/>
                    </a:lnTo>
                    <a:lnTo>
                      <a:pt x="41" y="82"/>
                    </a:lnTo>
                    <a:lnTo>
                      <a:pt x="48" y="81"/>
                    </a:lnTo>
                    <a:lnTo>
                      <a:pt x="57" y="78"/>
                    </a:lnTo>
                    <a:lnTo>
                      <a:pt x="63" y="75"/>
                    </a:lnTo>
                    <a:lnTo>
                      <a:pt x="68" y="69"/>
                    </a:lnTo>
                    <a:lnTo>
                      <a:pt x="73" y="64"/>
                    </a:lnTo>
                    <a:lnTo>
                      <a:pt x="77" y="57"/>
                    </a:lnTo>
                    <a:lnTo>
                      <a:pt x="80" y="49"/>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28" name="Freeform 154"/>
              <p:cNvSpPr>
                <a:spLocks/>
              </p:cNvSpPr>
              <p:nvPr/>
            </p:nvSpPr>
            <p:spPr bwMode="auto">
              <a:xfrm>
                <a:off x="3106" y="2588"/>
                <a:ext cx="79" cy="80"/>
              </a:xfrm>
              <a:custGeom>
                <a:avLst/>
                <a:gdLst>
                  <a:gd name="T0" fmla="*/ 79 w 79"/>
                  <a:gd name="T1" fmla="*/ 41 h 80"/>
                  <a:gd name="T2" fmla="*/ 79 w 79"/>
                  <a:gd name="T3" fmla="*/ 32 h 80"/>
                  <a:gd name="T4" fmla="*/ 76 w 79"/>
                  <a:gd name="T5" fmla="*/ 25 h 80"/>
                  <a:gd name="T6" fmla="*/ 73 w 79"/>
                  <a:gd name="T7" fmla="*/ 17 h 80"/>
                  <a:gd name="T8" fmla="*/ 68 w 79"/>
                  <a:gd name="T9" fmla="*/ 11 h 80"/>
                  <a:gd name="T10" fmla="*/ 63 w 79"/>
                  <a:gd name="T11" fmla="*/ 6 h 80"/>
                  <a:gd name="T12" fmla="*/ 55 w 79"/>
                  <a:gd name="T13" fmla="*/ 4 h 80"/>
                  <a:gd name="T14" fmla="*/ 48 w 79"/>
                  <a:gd name="T15" fmla="*/ 1 h 80"/>
                  <a:gd name="T16" fmla="*/ 40 w 79"/>
                  <a:gd name="T17" fmla="*/ 0 h 80"/>
                  <a:gd name="T18" fmla="*/ 31 w 79"/>
                  <a:gd name="T19" fmla="*/ 1 h 80"/>
                  <a:gd name="T20" fmla="*/ 23 w 79"/>
                  <a:gd name="T21" fmla="*/ 4 h 80"/>
                  <a:gd name="T22" fmla="*/ 17 w 79"/>
                  <a:gd name="T23" fmla="*/ 6 h 80"/>
                  <a:gd name="T24" fmla="*/ 11 w 79"/>
                  <a:gd name="T25" fmla="*/ 11 h 80"/>
                  <a:gd name="T26" fmla="*/ 6 w 79"/>
                  <a:gd name="T27" fmla="*/ 17 h 80"/>
                  <a:gd name="T28" fmla="*/ 2 w 79"/>
                  <a:gd name="T29" fmla="*/ 25 h 80"/>
                  <a:gd name="T30" fmla="*/ 0 w 79"/>
                  <a:gd name="T31" fmla="*/ 32 h 80"/>
                  <a:gd name="T32" fmla="*/ 0 w 79"/>
                  <a:gd name="T33" fmla="*/ 41 h 80"/>
                  <a:gd name="T34" fmla="*/ 0 w 79"/>
                  <a:gd name="T35" fmla="*/ 48 h 80"/>
                  <a:gd name="T36" fmla="*/ 2 w 79"/>
                  <a:gd name="T37" fmla="*/ 56 h 80"/>
                  <a:gd name="T38" fmla="*/ 6 w 79"/>
                  <a:gd name="T39" fmla="*/ 63 h 80"/>
                  <a:gd name="T40" fmla="*/ 11 w 79"/>
                  <a:gd name="T41" fmla="*/ 69 h 80"/>
                  <a:gd name="T42" fmla="*/ 17 w 79"/>
                  <a:gd name="T43" fmla="*/ 73 h 80"/>
                  <a:gd name="T44" fmla="*/ 23 w 79"/>
                  <a:gd name="T45" fmla="*/ 77 h 80"/>
                  <a:gd name="T46" fmla="*/ 31 w 79"/>
                  <a:gd name="T47" fmla="*/ 79 h 80"/>
                  <a:gd name="T48" fmla="*/ 40 w 79"/>
                  <a:gd name="T49" fmla="*/ 80 h 80"/>
                  <a:gd name="T50" fmla="*/ 48 w 79"/>
                  <a:gd name="T51" fmla="*/ 79 h 80"/>
                  <a:gd name="T52" fmla="*/ 55 w 79"/>
                  <a:gd name="T53" fmla="*/ 77 h 80"/>
                  <a:gd name="T54" fmla="*/ 63 w 79"/>
                  <a:gd name="T55" fmla="*/ 73 h 80"/>
                  <a:gd name="T56" fmla="*/ 68 w 79"/>
                  <a:gd name="T57" fmla="*/ 69 h 80"/>
                  <a:gd name="T58" fmla="*/ 73 w 79"/>
                  <a:gd name="T59" fmla="*/ 63 h 80"/>
                  <a:gd name="T60" fmla="*/ 76 w 79"/>
                  <a:gd name="T61" fmla="*/ 56 h 80"/>
                  <a:gd name="T62" fmla="*/ 79 w 79"/>
                  <a:gd name="T63" fmla="*/ 48 h 80"/>
                  <a:gd name="T64" fmla="*/ 79 w 79"/>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0"/>
                  <a:gd name="T101" fmla="*/ 79 w 7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0">
                    <a:moveTo>
                      <a:pt x="79" y="41"/>
                    </a:moveTo>
                    <a:lnTo>
                      <a:pt x="79" y="32"/>
                    </a:lnTo>
                    <a:lnTo>
                      <a:pt x="76" y="25"/>
                    </a:lnTo>
                    <a:lnTo>
                      <a:pt x="73" y="17"/>
                    </a:lnTo>
                    <a:lnTo>
                      <a:pt x="68" y="11"/>
                    </a:lnTo>
                    <a:lnTo>
                      <a:pt x="63" y="6"/>
                    </a:lnTo>
                    <a:lnTo>
                      <a:pt x="55" y="4"/>
                    </a:lnTo>
                    <a:lnTo>
                      <a:pt x="48" y="1"/>
                    </a:lnTo>
                    <a:lnTo>
                      <a:pt x="40" y="0"/>
                    </a:lnTo>
                    <a:lnTo>
                      <a:pt x="31" y="1"/>
                    </a:lnTo>
                    <a:lnTo>
                      <a:pt x="23" y="4"/>
                    </a:lnTo>
                    <a:lnTo>
                      <a:pt x="17" y="6"/>
                    </a:lnTo>
                    <a:lnTo>
                      <a:pt x="11" y="11"/>
                    </a:lnTo>
                    <a:lnTo>
                      <a:pt x="6" y="17"/>
                    </a:lnTo>
                    <a:lnTo>
                      <a:pt x="2" y="25"/>
                    </a:lnTo>
                    <a:lnTo>
                      <a:pt x="0" y="32"/>
                    </a:lnTo>
                    <a:lnTo>
                      <a:pt x="0" y="41"/>
                    </a:lnTo>
                    <a:lnTo>
                      <a:pt x="0" y="48"/>
                    </a:lnTo>
                    <a:lnTo>
                      <a:pt x="2" y="56"/>
                    </a:lnTo>
                    <a:lnTo>
                      <a:pt x="6" y="63"/>
                    </a:lnTo>
                    <a:lnTo>
                      <a:pt x="11" y="69"/>
                    </a:lnTo>
                    <a:lnTo>
                      <a:pt x="17" y="73"/>
                    </a:lnTo>
                    <a:lnTo>
                      <a:pt x="23" y="77"/>
                    </a:lnTo>
                    <a:lnTo>
                      <a:pt x="31" y="79"/>
                    </a:lnTo>
                    <a:lnTo>
                      <a:pt x="40" y="80"/>
                    </a:lnTo>
                    <a:lnTo>
                      <a:pt x="48" y="79"/>
                    </a:lnTo>
                    <a:lnTo>
                      <a:pt x="55" y="77"/>
                    </a:lnTo>
                    <a:lnTo>
                      <a:pt x="63" y="73"/>
                    </a:lnTo>
                    <a:lnTo>
                      <a:pt x="68" y="69"/>
                    </a:lnTo>
                    <a:lnTo>
                      <a:pt x="73" y="63"/>
                    </a:lnTo>
                    <a:lnTo>
                      <a:pt x="76" y="56"/>
                    </a:lnTo>
                    <a:lnTo>
                      <a:pt x="79" y="48"/>
                    </a:lnTo>
                    <a:lnTo>
                      <a:pt x="79"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29" name="Freeform 155"/>
              <p:cNvSpPr>
                <a:spLocks/>
              </p:cNvSpPr>
              <p:nvPr/>
            </p:nvSpPr>
            <p:spPr bwMode="auto">
              <a:xfrm>
                <a:off x="3427" y="2588"/>
                <a:ext cx="81" cy="80"/>
              </a:xfrm>
              <a:custGeom>
                <a:avLst/>
                <a:gdLst>
                  <a:gd name="T0" fmla="*/ 81 w 81"/>
                  <a:gd name="T1" fmla="*/ 41 h 80"/>
                  <a:gd name="T2" fmla="*/ 79 w 81"/>
                  <a:gd name="T3" fmla="*/ 32 h 80"/>
                  <a:gd name="T4" fmla="*/ 78 w 81"/>
                  <a:gd name="T5" fmla="*/ 25 h 80"/>
                  <a:gd name="T6" fmla="*/ 74 w 81"/>
                  <a:gd name="T7" fmla="*/ 17 h 80"/>
                  <a:gd name="T8" fmla="*/ 69 w 81"/>
                  <a:gd name="T9" fmla="*/ 11 h 80"/>
                  <a:gd name="T10" fmla="*/ 63 w 81"/>
                  <a:gd name="T11" fmla="*/ 6 h 80"/>
                  <a:gd name="T12" fmla="*/ 55 w 81"/>
                  <a:gd name="T13" fmla="*/ 4 h 80"/>
                  <a:gd name="T14" fmla="*/ 48 w 81"/>
                  <a:gd name="T15" fmla="*/ 1 h 80"/>
                  <a:gd name="T16" fmla="*/ 40 w 81"/>
                  <a:gd name="T17" fmla="*/ 0 h 80"/>
                  <a:gd name="T18" fmla="*/ 32 w 81"/>
                  <a:gd name="T19" fmla="*/ 1 h 80"/>
                  <a:gd name="T20" fmla="*/ 24 w 81"/>
                  <a:gd name="T21" fmla="*/ 4 h 80"/>
                  <a:gd name="T22" fmla="*/ 18 w 81"/>
                  <a:gd name="T23" fmla="*/ 6 h 80"/>
                  <a:gd name="T24" fmla="*/ 11 w 81"/>
                  <a:gd name="T25" fmla="*/ 11 h 80"/>
                  <a:gd name="T26" fmla="*/ 6 w 81"/>
                  <a:gd name="T27" fmla="*/ 17 h 80"/>
                  <a:gd name="T28" fmla="*/ 3 w 81"/>
                  <a:gd name="T29" fmla="*/ 25 h 80"/>
                  <a:gd name="T30" fmla="*/ 1 w 81"/>
                  <a:gd name="T31" fmla="*/ 32 h 80"/>
                  <a:gd name="T32" fmla="*/ 0 w 81"/>
                  <a:gd name="T33" fmla="*/ 41 h 80"/>
                  <a:gd name="T34" fmla="*/ 1 w 81"/>
                  <a:gd name="T35" fmla="*/ 48 h 80"/>
                  <a:gd name="T36" fmla="*/ 3 w 81"/>
                  <a:gd name="T37" fmla="*/ 56 h 80"/>
                  <a:gd name="T38" fmla="*/ 6 w 81"/>
                  <a:gd name="T39" fmla="*/ 63 h 80"/>
                  <a:gd name="T40" fmla="*/ 11 w 81"/>
                  <a:gd name="T41" fmla="*/ 69 h 80"/>
                  <a:gd name="T42" fmla="*/ 18 w 81"/>
                  <a:gd name="T43" fmla="*/ 73 h 80"/>
                  <a:gd name="T44" fmla="*/ 24 w 81"/>
                  <a:gd name="T45" fmla="*/ 77 h 80"/>
                  <a:gd name="T46" fmla="*/ 32 w 81"/>
                  <a:gd name="T47" fmla="*/ 79 h 80"/>
                  <a:gd name="T48" fmla="*/ 40 w 81"/>
                  <a:gd name="T49" fmla="*/ 80 h 80"/>
                  <a:gd name="T50" fmla="*/ 48 w 81"/>
                  <a:gd name="T51" fmla="*/ 79 h 80"/>
                  <a:gd name="T52" fmla="*/ 55 w 81"/>
                  <a:gd name="T53" fmla="*/ 77 h 80"/>
                  <a:gd name="T54" fmla="*/ 63 w 81"/>
                  <a:gd name="T55" fmla="*/ 73 h 80"/>
                  <a:gd name="T56" fmla="*/ 69 w 81"/>
                  <a:gd name="T57" fmla="*/ 69 h 80"/>
                  <a:gd name="T58" fmla="*/ 74 w 81"/>
                  <a:gd name="T59" fmla="*/ 63 h 80"/>
                  <a:gd name="T60" fmla="*/ 78 w 81"/>
                  <a:gd name="T61" fmla="*/ 56 h 80"/>
                  <a:gd name="T62" fmla="*/ 79 w 81"/>
                  <a:gd name="T63" fmla="*/ 48 h 80"/>
                  <a:gd name="T64" fmla="*/ 81 w 81"/>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41"/>
                    </a:moveTo>
                    <a:lnTo>
                      <a:pt x="79" y="32"/>
                    </a:lnTo>
                    <a:lnTo>
                      <a:pt x="78" y="25"/>
                    </a:lnTo>
                    <a:lnTo>
                      <a:pt x="74" y="17"/>
                    </a:lnTo>
                    <a:lnTo>
                      <a:pt x="69" y="11"/>
                    </a:lnTo>
                    <a:lnTo>
                      <a:pt x="63" y="6"/>
                    </a:lnTo>
                    <a:lnTo>
                      <a:pt x="55" y="4"/>
                    </a:lnTo>
                    <a:lnTo>
                      <a:pt x="48" y="1"/>
                    </a:lnTo>
                    <a:lnTo>
                      <a:pt x="40" y="0"/>
                    </a:lnTo>
                    <a:lnTo>
                      <a:pt x="32" y="1"/>
                    </a:lnTo>
                    <a:lnTo>
                      <a:pt x="24" y="4"/>
                    </a:lnTo>
                    <a:lnTo>
                      <a:pt x="18" y="6"/>
                    </a:lnTo>
                    <a:lnTo>
                      <a:pt x="11" y="11"/>
                    </a:lnTo>
                    <a:lnTo>
                      <a:pt x="6" y="17"/>
                    </a:lnTo>
                    <a:lnTo>
                      <a:pt x="3" y="25"/>
                    </a:lnTo>
                    <a:lnTo>
                      <a:pt x="1" y="32"/>
                    </a:lnTo>
                    <a:lnTo>
                      <a:pt x="0" y="41"/>
                    </a:lnTo>
                    <a:lnTo>
                      <a:pt x="1" y="48"/>
                    </a:lnTo>
                    <a:lnTo>
                      <a:pt x="3" y="56"/>
                    </a:lnTo>
                    <a:lnTo>
                      <a:pt x="6" y="63"/>
                    </a:lnTo>
                    <a:lnTo>
                      <a:pt x="11" y="69"/>
                    </a:lnTo>
                    <a:lnTo>
                      <a:pt x="18" y="73"/>
                    </a:lnTo>
                    <a:lnTo>
                      <a:pt x="24" y="77"/>
                    </a:lnTo>
                    <a:lnTo>
                      <a:pt x="32" y="79"/>
                    </a:lnTo>
                    <a:lnTo>
                      <a:pt x="40" y="80"/>
                    </a:lnTo>
                    <a:lnTo>
                      <a:pt x="48" y="79"/>
                    </a:lnTo>
                    <a:lnTo>
                      <a:pt x="55" y="77"/>
                    </a:lnTo>
                    <a:lnTo>
                      <a:pt x="63" y="73"/>
                    </a:lnTo>
                    <a:lnTo>
                      <a:pt x="69" y="69"/>
                    </a:lnTo>
                    <a:lnTo>
                      <a:pt x="74" y="63"/>
                    </a:lnTo>
                    <a:lnTo>
                      <a:pt x="78" y="56"/>
                    </a:lnTo>
                    <a:lnTo>
                      <a:pt x="79"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30" name="Freeform 156"/>
              <p:cNvSpPr>
                <a:spLocks/>
              </p:cNvSpPr>
              <p:nvPr/>
            </p:nvSpPr>
            <p:spPr bwMode="auto">
              <a:xfrm>
                <a:off x="3106" y="2749"/>
                <a:ext cx="79" cy="81"/>
              </a:xfrm>
              <a:custGeom>
                <a:avLst/>
                <a:gdLst>
                  <a:gd name="T0" fmla="*/ 79 w 79"/>
                  <a:gd name="T1" fmla="*/ 41 h 81"/>
                  <a:gd name="T2" fmla="*/ 79 w 79"/>
                  <a:gd name="T3" fmla="*/ 32 h 81"/>
                  <a:gd name="T4" fmla="*/ 76 w 79"/>
                  <a:gd name="T5" fmla="*/ 25 h 81"/>
                  <a:gd name="T6" fmla="*/ 73 w 79"/>
                  <a:gd name="T7" fmla="*/ 17 h 81"/>
                  <a:gd name="T8" fmla="*/ 68 w 79"/>
                  <a:gd name="T9" fmla="*/ 13 h 81"/>
                  <a:gd name="T10" fmla="*/ 63 w 79"/>
                  <a:gd name="T11" fmla="*/ 6 h 81"/>
                  <a:gd name="T12" fmla="*/ 55 w 79"/>
                  <a:gd name="T13" fmla="*/ 3 h 81"/>
                  <a:gd name="T14" fmla="*/ 48 w 79"/>
                  <a:gd name="T15" fmla="*/ 0 h 81"/>
                  <a:gd name="T16" fmla="*/ 40 w 79"/>
                  <a:gd name="T17" fmla="*/ 0 h 81"/>
                  <a:gd name="T18" fmla="*/ 31 w 79"/>
                  <a:gd name="T19" fmla="*/ 0 h 81"/>
                  <a:gd name="T20" fmla="*/ 23 w 79"/>
                  <a:gd name="T21" fmla="*/ 3 h 81"/>
                  <a:gd name="T22" fmla="*/ 17 w 79"/>
                  <a:gd name="T23" fmla="*/ 6 h 81"/>
                  <a:gd name="T24" fmla="*/ 11 w 79"/>
                  <a:gd name="T25" fmla="*/ 13 h 81"/>
                  <a:gd name="T26" fmla="*/ 6 w 79"/>
                  <a:gd name="T27" fmla="*/ 17 h 81"/>
                  <a:gd name="T28" fmla="*/ 2 w 79"/>
                  <a:gd name="T29" fmla="*/ 25 h 81"/>
                  <a:gd name="T30" fmla="*/ 0 w 79"/>
                  <a:gd name="T31" fmla="*/ 32 h 81"/>
                  <a:gd name="T32" fmla="*/ 0 w 79"/>
                  <a:gd name="T33" fmla="*/ 41 h 81"/>
                  <a:gd name="T34" fmla="*/ 0 w 79"/>
                  <a:gd name="T35" fmla="*/ 49 h 81"/>
                  <a:gd name="T36" fmla="*/ 2 w 79"/>
                  <a:gd name="T37" fmla="*/ 57 h 81"/>
                  <a:gd name="T38" fmla="*/ 6 w 79"/>
                  <a:gd name="T39" fmla="*/ 63 h 81"/>
                  <a:gd name="T40" fmla="*/ 11 w 79"/>
                  <a:gd name="T41" fmla="*/ 68 h 81"/>
                  <a:gd name="T42" fmla="*/ 17 w 79"/>
                  <a:gd name="T43" fmla="*/ 73 h 81"/>
                  <a:gd name="T44" fmla="*/ 23 w 79"/>
                  <a:gd name="T45" fmla="*/ 78 h 81"/>
                  <a:gd name="T46" fmla="*/ 31 w 79"/>
                  <a:gd name="T47" fmla="*/ 81 h 81"/>
                  <a:gd name="T48" fmla="*/ 40 w 79"/>
                  <a:gd name="T49" fmla="*/ 81 h 81"/>
                  <a:gd name="T50" fmla="*/ 48 w 79"/>
                  <a:gd name="T51" fmla="*/ 81 h 81"/>
                  <a:gd name="T52" fmla="*/ 55 w 79"/>
                  <a:gd name="T53" fmla="*/ 78 h 81"/>
                  <a:gd name="T54" fmla="*/ 63 w 79"/>
                  <a:gd name="T55" fmla="*/ 73 h 81"/>
                  <a:gd name="T56" fmla="*/ 68 w 79"/>
                  <a:gd name="T57" fmla="*/ 68 h 81"/>
                  <a:gd name="T58" fmla="*/ 73 w 79"/>
                  <a:gd name="T59" fmla="*/ 63 h 81"/>
                  <a:gd name="T60" fmla="*/ 76 w 79"/>
                  <a:gd name="T61" fmla="*/ 57 h 81"/>
                  <a:gd name="T62" fmla="*/ 79 w 79"/>
                  <a:gd name="T63" fmla="*/ 49 h 81"/>
                  <a:gd name="T64" fmla="*/ 79 w 79"/>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1"/>
                  <a:gd name="T101" fmla="*/ 79 w 79"/>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1">
                    <a:moveTo>
                      <a:pt x="79" y="41"/>
                    </a:moveTo>
                    <a:lnTo>
                      <a:pt x="79" y="32"/>
                    </a:lnTo>
                    <a:lnTo>
                      <a:pt x="76" y="25"/>
                    </a:lnTo>
                    <a:lnTo>
                      <a:pt x="73" y="17"/>
                    </a:lnTo>
                    <a:lnTo>
                      <a:pt x="68" y="13"/>
                    </a:lnTo>
                    <a:lnTo>
                      <a:pt x="63" y="6"/>
                    </a:lnTo>
                    <a:lnTo>
                      <a:pt x="55" y="3"/>
                    </a:lnTo>
                    <a:lnTo>
                      <a:pt x="48" y="0"/>
                    </a:lnTo>
                    <a:lnTo>
                      <a:pt x="40" y="0"/>
                    </a:lnTo>
                    <a:lnTo>
                      <a:pt x="31" y="0"/>
                    </a:lnTo>
                    <a:lnTo>
                      <a:pt x="23" y="3"/>
                    </a:lnTo>
                    <a:lnTo>
                      <a:pt x="17" y="6"/>
                    </a:lnTo>
                    <a:lnTo>
                      <a:pt x="11" y="13"/>
                    </a:lnTo>
                    <a:lnTo>
                      <a:pt x="6" y="17"/>
                    </a:lnTo>
                    <a:lnTo>
                      <a:pt x="2" y="25"/>
                    </a:lnTo>
                    <a:lnTo>
                      <a:pt x="0" y="32"/>
                    </a:lnTo>
                    <a:lnTo>
                      <a:pt x="0" y="41"/>
                    </a:lnTo>
                    <a:lnTo>
                      <a:pt x="0" y="49"/>
                    </a:lnTo>
                    <a:lnTo>
                      <a:pt x="2" y="57"/>
                    </a:lnTo>
                    <a:lnTo>
                      <a:pt x="6" y="63"/>
                    </a:lnTo>
                    <a:lnTo>
                      <a:pt x="11" y="68"/>
                    </a:lnTo>
                    <a:lnTo>
                      <a:pt x="17" y="73"/>
                    </a:lnTo>
                    <a:lnTo>
                      <a:pt x="23" y="78"/>
                    </a:lnTo>
                    <a:lnTo>
                      <a:pt x="31" y="81"/>
                    </a:lnTo>
                    <a:lnTo>
                      <a:pt x="40" y="81"/>
                    </a:lnTo>
                    <a:lnTo>
                      <a:pt x="48" y="81"/>
                    </a:lnTo>
                    <a:lnTo>
                      <a:pt x="55" y="78"/>
                    </a:lnTo>
                    <a:lnTo>
                      <a:pt x="63" y="73"/>
                    </a:lnTo>
                    <a:lnTo>
                      <a:pt x="68" y="68"/>
                    </a:lnTo>
                    <a:lnTo>
                      <a:pt x="73" y="63"/>
                    </a:lnTo>
                    <a:lnTo>
                      <a:pt x="76" y="57"/>
                    </a:lnTo>
                    <a:lnTo>
                      <a:pt x="79" y="49"/>
                    </a:lnTo>
                    <a:lnTo>
                      <a:pt x="79"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31" name="Freeform 157"/>
              <p:cNvSpPr>
                <a:spLocks/>
              </p:cNvSpPr>
              <p:nvPr/>
            </p:nvSpPr>
            <p:spPr bwMode="auto">
              <a:xfrm>
                <a:off x="3106" y="2910"/>
                <a:ext cx="79" cy="81"/>
              </a:xfrm>
              <a:custGeom>
                <a:avLst/>
                <a:gdLst>
                  <a:gd name="T0" fmla="*/ 79 w 79"/>
                  <a:gd name="T1" fmla="*/ 40 h 81"/>
                  <a:gd name="T2" fmla="*/ 79 w 79"/>
                  <a:gd name="T3" fmla="*/ 33 h 81"/>
                  <a:gd name="T4" fmla="*/ 76 w 79"/>
                  <a:gd name="T5" fmla="*/ 24 h 81"/>
                  <a:gd name="T6" fmla="*/ 73 w 79"/>
                  <a:gd name="T7" fmla="*/ 18 h 81"/>
                  <a:gd name="T8" fmla="*/ 68 w 79"/>
                  <a:gd name="T9" fmla="*/ 13 h 81"/>
                  <a:gd name="T10" fmla="*/ 63 w 79"/>
                  <a:gd name="T11" fmla="*/ 8 h 81"/>
                  <a:gd name="T12" fmla="*/ 55 w 79"/>
                  <a:gd name="T13" fmla="*/ 3 h 81"/>
                  <a:gd name="T14" fmla="*/ 48 w 79"/>
                  <a:gd name="T15" fmla="*/ 0 h 81"/>
                  <a:gd name="T16" fmla="*/ 40 w 79"/>
                  <a:gd name="T17" fmla="*/ 0 h 81"/>
                  <a:gd name="T18" fmla="*/ 31 w 79"/>
                  <a:gd name="T19" fmla="*/ 0 h 81"/>
                  <a:gd name="T20" fmla="*/ 23 w 79"/>
                  <a:gd name="T21" fmla="*/ 3 h 81"/>
                  <a:gd name="T22" fmla="*/ 17 w 79"/>
                  <a:gd name="T23" fmla="*/ 8 h 81"/>
                  <a:gd name="T24" fmla="*/ 11 w 79"/>
                  <a:gd name="T25" fmla="*/ 13 h 81"/>
                  <a:gd name="T26" fmla="*/ 6 w 79"/>
                  <a:gd name="T27" fmla="*/ 18 h 81"/>
                  <a:gd name="T28" fmla="*/ 2 w 79"/>
                  <a:gd name="T29" fmla="*/ 24 h 81"/>
                  <a:gd name="T30" fmla="*/ 0 w 79"/>
                  <a:gd name="T31" fmla="*/ 33 h 81"/>
                  <a:gd name="T32" fmla="*/ 0 w 79"/>
                  <a:gd name="T33" fmla="*/ 40 h 81"/>
                  <a:gd name="T34" fmla="*/ 0 w 79"/>
                  <a:gd name="T35" fmla="*/ 50 h 81"/>
                  <a:gd name="T36" fmla="*/ 2 w 79"/>
                  <a:gd name="T37" fmla="*/ 56 h 81"/>
                  <a:gd name="T38" fmla="*/ 6 w 79"/>
                  <a:gd name="T39" fmla="*/ 64 h 81"/>
                  <a:gd name="T40" fmla="*/ 11 w 79"/>
                  <a:gd name="T41" fmla="*/ 69 h 81"/>
                  <a:gd name="T42" fmla="*/ 17 w 79"/>
                  <a:gd name="T43" fmla="*/ 75 h 81"/>
                  <a:gd name="T44" fmla="*/ 23 w 79"/>
                  <a:gd name="T45" fmla="*/ 79 h 81"/>
                  <a:gd name="T46" fmla="*/ 31 w 79"/>
                  <a:gd name="T47" fmla="*/ 81 h 81"/>
                  <a:gd name="T48" fmla="*/ 40 w 79"/>
                  <a:gd name="T49" fmla="*/ 81 h 81"/>
                  <a:gd name="T50" fmla="*/ 48 w 79"/>
                  <a:gd name="T51" fmla="*/ 81 h 81"/>
                  <a:gd name="T52" fmla="*/ 55 w 79"/>
                  <a:gd name="T53" fmla="*/ 79 h 81"/>
                  <a:gd name="T54" fmla="*/ 63 w 79"/>
                  <a:gd name="T55" fmla="*/ 75 h 81"/>
                  <a:gd name="T56" fmla="*/ 68 w 79"/>
                  <a:gd name="T57" fmla="*/ 69 h 81"/>
                  <a:gd name="T58" fmla="*/ 73 w 79"/>
                  <a:gd name="T59" fmla="*/ 64 h 81"/>
                  <a:gd name="T60" fmla="*/ 76 w 79"/>
                  <a:gd name="T61" fmla="*/ 56 h 81"/>
                  <a:gd name="T62" fmla="*/ 79 w 79"/>
                  <a:gd name="T63" fmla="*/ 50 h 81"/>
                  <a:gd name="T64" fmla="*/ 79 w 79"/>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1"/>
                  <a:gd name="T101" fmla="*/ 79 w 79"/>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1">
                    <a:moveTo>
                      <a:pt x="79" y="40"/>
                    </a:moveTo>
                    <a:lnTo>
                      <a:pt x="79" y="33"/>
                    </a:lnTo>
                    <a:lnTo>
                      <a:pt x="76" y="24"/>
                    </a:lnTo>
                    <a:lnTo>
                      <a:pt x="73" y="18"/>
                    </a:lnTo>
                    <a:lnTo>
                      <a:pt x="68" y="13"/>
                    </a:lnTo>
                    <a:lnTo>
                      <a:pt x="63" y="8"/>
                    </a:lnTo>
                    <a:lnTo>
                      <a:pt x="55" y="3"/>
                    </a:lnTo>
                    <a:lnTo>
                      <a:pt x="48" y="0"/>
                    </a:lnTo>
                    <a:lnTo>
                      <a:pt x="40" y="0"/>
                    </a:lnTo>
                    <a:lnTo>
                      <a:pt x="31" y="0"/>
                    </a:lnTo>
                    <a:lnTo>
                      <a:pt x="23" y="3"/>
                    </a:lnTo>
                    <a:lnTo>
                      <a:pt x="17" y="8"/>
                    </a:lnTo>
                    <a:lnTo>
                      <a:pt x="11" y="13"/>
                    </a:lnTo>
                    <a:lnTo>
                      <a:pt x="6" y="18"/>
                    </a:lnTo>
                    <a:lnTo>
                      <a:pt x="2" y="24"/>
                    </a:lnTo>
                    <a:lnTo>
                      <a:pt x="0" y="33"/>
                    </a:lnTo>
                    <a:lnTo>
                      <a:pt x="0" y="40"/>
                    </a:lnTo>
                    <a:lnTo>
                      <a:pt x="0" y="50"/>
                    </a:lnTo>
                    <a:lnTo>
                      <a:pt x="2" y="56"/>
                    </a:lnTo>
                    <a:lnTo>
                      <a:pt x="6" y="64"/>
                    </a:lnTo>
                    <a:lnTo>
                      <a:pt x="11" y="69"/>
                    </a:lnTo>
                    <a:lnTo>
                      <a:pt x="17" y="75"/>
                    </a:lnTo>
                    <a:lnTo>
                      <a:pt x="23" y="79"/>
                    </a:lnTo>
                    <a:lnTo>
                      <a:pt x="31" y="81"/>
                    </a:lnTo>
                    <a:lnTo>
                      <a:pt x="40" y="81"/>
                    </a:lnTo>
                    <a:lnTo>
                      <a:pt x="48" y="81"/>
                    </a:lnTo>
                    <a:lnTo>
                      <a:pt x="55" y="79"/>
                    </a:lnTo>
                    <a:lnTo>
                      <a:pt x="63" y="75"/>
                    </a:lnTo>
                    <a:lnTo>
                      <a:pt x="68" y="69"/>
                    </a:lnTo>
                    <a:lnTo>
                      <a:pt x="73" y="64"/>
                    </a:lnTo>
                    <a:lnTo>
                      <a:pt x="76" y="56"/>
                    </a:lnTo>
                    <a:lnTo>
                      <a:pt x="79" y="50"/>
                    </a:lnTo>
                    <a:lnTo>
                      <a:pt x="79"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32" name="Freeform 158"/>
              <p:cNvSpPr>
                <a:spLocks/>
              </p:cNvSpPr>
              <p:nvPr/>
            </p:nvSpPr>
            <p:spPr bwMode="auto">
              <a:xfrm>
                <a:off x="3106" y="3072"/>
                <a:ext cx="79" cy="80"/>
              </a:xfrm>
              <a:custGeom>
                <a:avLst/>
                <a:gdLst>
                  <a:gd name="T0" fmla="*/ 79 w 79"/>
                  <a:gd name="T1" fmla="*/ 39 h 80"/>
                  <a:gd name="T2" fmla="*/ 79 w 79"/>
                  <a:gd name="T3" fmla="*/ 32 h 80"/>
                  <a:gd name="T4" fmla="*/ 76 w 79"/>
                  <a:gd name="T5" fmla="*/ 25 h 80"/>
                  <a:gd name="T6" fmla="*/ 73 w 79"/>
                  <a:gd name="T7" fmla="*/ 17 h 80"/>
                  <a:gd name="T8" fmla="*/ 68 w 79"/>
                  <a:gd name="T9" fmla="*/ 11 h 80"/>
                  <a:gd name="T10" fmla="*/ 63 w 79"/>
                  <a:gd name="T11" fmla="*/ 7 h 80"/>
                  <a:gd name="T12" fmla="*/ 55 w 79"/>
                  <a:gd name="T13" fmla="*/ 3 h 80"/>
                  <a:gd name="T14" fmla="*/ 48 w 79"/>
                  <a:gd name="T15" fmla="*/ 1 h 80"/>
                  <a:gd name="T16" fmla="*/ 40 w 79"/>
                  <a:gd name="T17" fmla="*/ 0 h 80"/>
                  <a:gd name="T18" fmla="*/ 31 w 79"/>
                  <a:gd name="T19" fmla="*/ 1 h 80"/>
                  <a:gd name="T20" fmla="*/ 23 w 79"/>
                  <a:gd name="T21" fmla="*/ 3 h 80"/>
                  <a:gd name="T22" fmla="*/ 17 w 79"/>
                  <a:gd name="T23" fmla="*/ 7 h 80"/>
                  <a:gd name="T24" fmla="*/ 11 w 79"/>
                  <a:gd name="T25" fmla="*/ 11 h 80"/>
                  <a:gd name="T26" fmla="*/ 6 w 79"/>
                  <a:gd name="T27" fmla="*/ 17 h 80"/>
                  <a:gd name="T28" fmla="*/ 2 w 79"/>
                  <a:gd name="T29" fmla="*/ 25 h 80"/>
                  <a:gd name="T30" fmla="*/ 0 w 79"/>
                  <a:gd name="T31" fmla="*/ 32 h 80"/>
                  <a:gd name="T32" fmla="*/ 0 w 79"/>
                  <a:gd name="T33" fmla="*/ 39 h 80"/>
                  <a:gd name="T34" fmla="*/ 0 w 79"/>
                  <a:gd name="T35" fmla="*/ 48 h 80"/>
                  <a:gd name="T36" fmla="*/ 2 w 79"/>
                  <a:gd name="T37" fmla="*/ 56 h 80"/>
                  <a:gd name="T38" fmla="*/ 6 w 79"/>
                  <a:gd name="T39" fmla="*/ 62 h 80"/>
                  <a:gd name="T40" fmla="*/ 11 w 79"/>
                  <a:gd name="T41" fmla="*/ 69 h 80"/>
                  <a:gd name="T42" fmla="*/ 17 w 79"/>
                  <a:gd name="T43" fmla="*/ 74 h 80"/>
                  <a:gd name="T44" fmla="*/ 23 w 79"/>
                  <a:gd name="T45" fmla="*/ 78 h 80"/>
                  <a:gd name="T46" fmla="*/ 31 w 79"/>
                  <a:gd name="T47" fmla="*/ 79 h 80"/>
                  <a:gd name="T48" fmla="*/ 40 w 79"/>
                  <a:gd name="T49" fmla="*/ 80 h 80"/>
                  <a:gd name="T50" fmla="*/ 48 w 79"/>
                  <a:gd name="T51" fmla="*/ 79 h 80"/>
                  <a:gd name="T52" fmla="*/ 55 w 79"/>
                  <a:gd name="T53" fmla="*/ 78 h 80"/>
                  <a:gd name="T54" fmla="*/ 63 w 79"/>
                  <a:gd name="T55" fmla="*/ 74 h 80"/>
                  <a:gd name="T56" fmla="*/ 68 w 79"/>
                  <a:gd name="T57" fmla="*/ 69 h 80"/>
                  <a:gd name="T58" fmla="*/ 73 w 79"/>
                  <a:gd name="T59" fmla="*/ 62 h 80"/>
                  <a:gd name="T60" fmla="*/ 76 w 79"/>
                  <a:gd name="T61" fmla="*/ 56 h 80"/>
                  <a:gd name="T62" fmla="*/ 79 w 79"/>
                  <a:gd name="T63" fmla="*/ 48 h 80"/>
                  <a:gd name="T64" fmla="*/ 79 w 79"/>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0"/>
                  <a:gd name="T101" fmla="*/ 79 w 7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0">
                    <a:moveTo>
                      <a:pt x="79" y="39"/>
                    </a:moveTo>
                    <a:lnTo>
                      <a:pt x="79" y="32"/>
                    </a:lnTo>
                    <a:lnTo>
                      <a:pt x="76" y="25"/>
                    </a:lnTo>
                    <a:lnTo>
                      <a:pt x="73" y="17"/>
                    </a:lnTo>
                    <a:lnTo>
                      <a:pt x="68" y="11"/>
                    </a:lnTo>
                    <a:lnTo>
                      <a:pt x="63" y="7"/>
                    </a:lnTo>
                    <a:lnTo>
                      <a:pt x="55" y="3"/>
                    </a:lnTo>
                    <a:lnTo>
                      <a:pt x="48" y="1"/>
                    </a:lnTo>
                    <a:lnTo>
                      <a:pt x="40" y="0"/>
                    </a:lnTo>
                    <a:lnTo>
                      <a:pt x="31" y="1"/>
                    </a:lnTo>
                    <a:lnTo>
                      <a:pt x="23" y="3"/>
                    </a:lnTo>
                    <a:lnTo>
                      <a:pt x="17" y="7"/>
                    </a:lnTo>
                    <a:lnTo>
                      <a:pt x="11" y="11"/>
                    </a:lnTo>
                    <a:lnTo>
                      <a:pt x="6" y="17"/>
                    </a:lnTo>
                    <a:lnTo>
                      <a:pt x="2" y="25"/>
                    </a:lnTo>
                    <a:lnTo>
                      <a:pt x="0" y="32"/>
                    </a:lnTo>
                    <a:lnTo>
                      <a:pt x="0" y="39"/>
                    </a:lnTo>
                    <a:lnTo>
                      <a:pt x="0" y="48"/>
                    </a:lnTo>
                    <a:lnTo>
                      <a:pt x="2" y="56"/>
                    </a:lnTo>
                    <a:lnTo>
                      <a:pt x="6" y="62"/>
                    </a:lnTo>
                    <a:lnTo>
                      <a:pt x="11" y="69"/>
                    </a:lnTo>
                    <a:lnTo>
                      <a:pt x="17" y="74"/>
                    </a:lnTo>
                    <a:lnTo>
                      <a:pt x="23" y="78"/>
                    </a:lnTo>
                    <a:lnTo>
                      <a:pt x="31" y="79"/>
                    </a:lnTo>
                    <a:lnTo>
                      <a:pt x="40" y="80"/>
                    </a:lnTo>
                    <a:lnTo>
                      <a:pt x="48" y="79"/>
                    </a:lnTo>
                    <a:lnTo>
                      <a:pt x="55" y="78"/>
                    </a:lnTo>
                    <a:lnTo>
                      <a:pt x="63" y="74"/>
                    </a:lnTo>
                    <a:lnTo>
                      <a:pt x="68" y="69"/>
                    </a:lnTo>
                    <a:lnTo>
                      <a:pt x="73" y="62"/>
                    </a:lnTo>
                    <a:lnTo>
                      <a:pt x="76" y="56"/>
                    </a:lnTo>
                    <a:lnTo>
                      <a:pt x="79" y="48"/>
                    </a:lnTo>
                    <a:lnTo>
                      <a:pt x="79"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33" name="Freeform 159"/>
              <p:cNvSpPr>
                <a:spLocks/>
              </p:cNvSpPr>
              <p:nvPr/>
            </p:nvSpPr>
            <p:spPr bwMode="auto">
              <a:xfrm>
                <a:off x="3106" y="3233"/>
                <a:ext cx="79" cy="82"/>
              </a:xfrm>
              <a:custGeom>
                <a:avLst/>
                <a:gdLst>
                  <a:gd name="T0" fmla="*/ 79 w 79"/>
                  <a:gd name="T1" fmla="*/ 41 h 82"/>
                  <a:gd name="T2" fmla="*/ 79 w 79"/>
                  <a:gd name="T3" fmla="*/ 32 h 82"/>
                  <a:gd name="T4" fmla="*/ 76 w 79"/>
                  <a:gd name="T5" fmla="*/ 25 h 82"/>
                  <a:gd name="T6" fmla="*/ 73 w 79"/>
                  <a:gd name="T7" fmla="*/ 19 h 82"/>
                  <a:gd name="T8" fmla="*/ 68 w 79"/>
                  <a:gd name="T9" fmla="*/ 11 h 82"/>
                  <a:gd name="T10" fmla="*/ 63 w 79"/>
                  <a:gd name="T11" fmla="*/ 6 h 82"/>
                  <a:gd name="T12" fmla="*/ 55 w 79"/>
                  <a:gd name="T13" fmla="*/ 4 h 82"/>
                  <a:gd name="T14" fmla="*/ 48 w 79"/>
                  <a:gd name="T15" fmla="*/ 1 h 82"/>
                  <a:gd name="T16" fmla="*/ 40 w 79"/>
                  <a:gd name="T17" fmla="*/ 0 h 82"/>
                  <a:gd name="T18" fmla="*/ 31 w 79"/>
                  <a:gd name="T19" fmla="*/ 1 h 82"/>
                  <a:gd name="T20" fmla="*/ 23 w 79"/>
                  <a:gd name="T21" fmla="*/ 4 h 82"/>
                  <a:gd name="T22" fmla="*/ 17 w 79"/>
                  <a:gd name="T23" fmla="*/ 6 h 82"/>
                  <a:gd name="T24" fmla="*/ 11 w 79"/>
                  <a:gd name="T25" fmla="*/ 11 h 82"/>
                  <a:gd name="T26" fmla="*/ 6 w 79"/>
                  <a:gd name="T27" fmla="*/ 19 h 82"/>
                  <a:gd name="T28" fmla="*/ 2 w 79"/>
                  <a:gd name="T29" fmla="*/ 25 h 82"/>
                  <a:gd name="T30" fmla="*/ 0 w 79"/>
                  <a:gd name="T31" fmla="*/ 32 h 82"/>
                  <a:gd name="T32" fmla="*/ 0 w 79"/>
                  <a:gd name="T33" fmla="*/ 41 h 82"/>
                  <a:gd name="T34" fmla="*/ 0 w 79"/>
                  <a:gd name="T35" fmla="*/ 48 h 82"/>
                  <a:gd name="T36" fmla="*/ 2 w 79"/>
                  <a:gd name="T37" fmla="*/ 56 h 82"/>
                  <a:gd name="T38" fmla="*/ 6 w 79"/>
                  <a:gd name="T39" fmla="*/ 63 h 82"/>
                  <a:gd name="T40" fmla="*/ 11 w 79"/>
                  <a:gd name="T41" fmla="*/ 70 h 82"/>
                  <a:gd name="T42" fmla="*/ 17 w 79"/>
                  <a:gd name="T43" fmla="*/ 73 h 82"/>
                  <a:gd name="T44" fmla="*/ 23 w 79"/>
                  <a:gd name="T45" fmla="*/ 77 h 82"/>
                  <a:gd name="T46" fmla="*/ 31 w 79"/>
                  <a:gd name="T47" fmla="*/ 81 h 82"/>
                  <a:gd name="T48" fmla="*/ 40 w 79"/>
                  <a:gd name="T49" fmla="*/ 82 h 82"/>
                  <a:gd name="T50" fmla="*/ 48 w 79"/>
                  <a:gd name="T51" fmla="*/ 81 h 82"/>
                  <a:gd name="T52" fmla="*/ 55 w 79"/>
                  <a:gd name="T53" fmla="*/ 77 h 82"/>
                  <a:gd name="T54" fmla="*/ 63 w 79"/>
                  <a:gd name="T55" fmla="*/ 73 h 82"/>
                  <a:gd name="T56" fmla="*/ 68 w 79"/>
                  <a:gd name="T57" fmla="*/ 70 h 82"/>
                  <a:gd name="T58" fmla="*/ 73 w 79"/>
                  <a:gd name="T59" fmla="*/ 63 h 82"/>
                  <a:gd name="T60" fmla="*/ 76 w 79"/>
                  <a:gd name="T61" fmla="*/ 56 h 82"/>
                  <a:gd name="T62" fmla="*/ 79 w 79"/>
                  <a:gd name="T63" fmla="*/ 48 h 82"/>
                  <a:gd name="T64" fmla="*/ 79 w 79"/>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2"/>
                  <a:gd name="T101" fmla="*/ 79 w 7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2">
                    <a:moveTo>
                      <a:pt x="79" y="41"/>
                    </a:moveTo>
                    <a:lnTo>
                      <a:pt x="79" y="32"/>
                    </a:lnTo>
                    <a:lnTo>
                      <a:pt x="76" y="25"/>
                    </a:lnTo>
                    <a:lnTo>
                      <a:pt x="73" y="19"/>
                    </a:lnTo>
                    <a:lnTo>
                      <a:pt x="68" y="11"/>
                    </a:lnTo>
                    <a:lnTo>
                      <a:pt x="63" y="6"/>
                    </a:lnTo>
                    <a:lnTo>
                      <a:pt x="55" y="4"/>
                    </a:lnTo>
                    <a:lnTo>
                      <a:pt x="48" y="1"/>
                    </a:lnTo>
                    <a:lnTo>
                      <a:pt x="40" y="0"/>
                    </a:lnTo>
                    <a:lnTo>
                      <a:pt x="31" y="1"/>
                    </a:lnTo>
                    <a:lnTo>
                      <a:pt x="23" y="4"/>
                    </a:lnTo>
                    <a:lnTo>
                      <a:pt x="17" y="6"/>
                    </a:lnTo>
                    <a:lnTo>
                      <a:pt x="11" y="11"/>
                    </a:lnTo>
                    <a:lnTo>
                      <a:pt x="6" y="19"/>
                    </a:lnTo>
                    <a:lnTo>
                      <a:pt x="2" y="25"/>
                    </a:lnTo>
                    <a:lnTo>
                      <a:pt x="0" y="32"/>
                    </a:lnTo>
                    <a:lnTo>
                      <a:pt x="0" y="41"/>
                    </a:lnTo>
                    <a:lnTo>
                      <a:pt x="0" y="48"/>
                    </a:lnTo>
                    <a:lnTo>
                      <a:pt x="2" y="56"/>
                    </a:lnTo>
                    <a:lnTo>
                      <a:pt x="6" y="63"/>
                    </a:lnTo>
                    <a:lnTo>
                      <a:pt x="11" y="70"/>
                    </a:lnTo>
                    <a:lnTo>
                      <a:pt x="17" y="73"/>
                    </a:lnTo>
                    <a:lnTo>
                      <a:pt x="23" y="77"/>
                    </a:lnTo>
                    <a:lnTo>
                      <a:pt x="31" y="81"/>
                    </a:lnTo>
                    <a:lnTo>
                      <a:pt x="40" y="82"/>
                    </a:lnTo>
                    <a:lnTo>
                      <a:pt x="48" y="81"/>
                    </a:lnTo>
                    <a:lnTo>
                      <a:pt x="55" y="77"/>
                    </a:lnTo>
                    <a:lnTo>
                      <a:pt x="63" y="73"/>
                    </a:lnTo>
                    <a:lnTo>
                      <a:pt x="68" y="70"/>
                    </a:lnTo>
                    <a:lnTo>
                      <a:pt x="73" y="63"/>
                    </a:lnTo>
                    <a:lnTo>
                      <a:pt x="76" y="56"/>
                    </a:lnTo>
                    <a:lnTo>
                      <a:pt x="79" y="48"/>
                    </a:lnTo>
                    <a:lnTo>
                      <a:pt x="79"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34" name="Freeform 160"/>
              <p:cNvSpPr>
                <a:spLocks/>
              </p:cNvSpPr>
              <p:nvPr/>
            </p:nvSpPr>
            <p:spPr bwMode="auto">
              <a:xfrm>
                <a:off x="3106" y="3394"/>
                <a:ext cx="79" cy="82"/>
              </a:xfrm>
              <a:custGeom>
                <a:avLst/>
                <a:gdLst>
                  <a:gd name="T0" fmla="*/ 79 w 79"/>
                  <a:gd name="T1" fmla="*/ 41 h 82"/>
                  <a:gd name="T2" fmla="*/ 79 w 79"/>
                  <a:gd name="T3" fmla="*/ 33 h 82"/>
                  <a:gd name="T4" fmla="*/ 76 w 79"/>
                  <a:gd name="T5" fmla="*/ 25 h 82"/>
                  <a:gd name="T6" fmla="*/ 73 w 79"/>
                  <a:gd name="T7" fmla="*/ 18 h 82"/>
                  <a:gd name="T8" fmla="*/ 68 w 79"/>
                  <a:gd name="T9" fmla="*/ 13 h 82"/>
                  <a:gd name="T10" fmla="*/ 63 w 79"/>
                  <a:gd name="T11" fmla="*/ 8 h 82"/>
                  <a:gd name="T12" fmla="*/ 55 w 79"/>
                  <a:gd name="T13" fmla="*/ 3 h 82"/>
                  <a:gd name="T14" fmla="*/ 48 w 79"/>
                  <a:gd name="T15" fmla="*/ 0 h 82"/>
                  <a:gd name="T16" fmla="*/ 40 w 79"/>
                  <a:gd name="T17" fmla="*/ 0 h 82"/>
                  <a:gd name="T18" fmla="*/ 31 w 79"/>
                  <a:gd name="T19" fmla="*/ 0 h 82"/>
                  <a:gd name="T20" fmla="*/ 24 w 79"/>
                  <a:gd name="T21" fmla="*/ 3 h 82"/>
                  <a:gd name="T22" fmla="*/ 17 w 79"/>
                  <a:gd name="T23" fmla="*/ 8 h 82"/>
                  <a:gd name="T24" fmla="*/ 11 w 79"/>
                  <a:gd name="T25" fmla="*/ 13 h 82"/>
                  <a:gd name="T26" fmla="*/ 6 w 79"/>
                  <a:gd name="T27" fmla="*/ 18 h 82"/>
                  <a:gd name="T28" fmla="*/ 2 w 79"/>
                  <a:gd name="T29" fmla="*/ 25 h 82"/>
                  <a:gd name="T30" fmla="*/ 0 w 79"/>
                  <a:gd name="T31" fmla="*/ 33 h 82"/>
                  <a:gd name="T32" fmla="*/ 0 w 79"/>
                  <a:gd name="T33" fmla="*/ 41 h 82"/>
                  <a:gd name="T34" fmla="*/ 0 w 79"/>
                  <a:gd name="T35" fmla="*/ 49 h 82"/>
                  <a:gd name="T36" fmla="*/ 2 w 79"/>
                  <a:gd name="T37" fmla="*/ 57 h 82"/>
                  <a:gd name="T38" fmla="*/ 6 w 79"/>
                  <a:gd name="T39" fmla="*/ 64 h 82"/>
                  <a:gd name="T40" fmla="*/ 11 w 79"/>
                  <a:gd name="T41" fmla="*/ 70 h 82"/>
                  <a:gd name="T42" fmla="*/ 17 w 79"/>
                  <a:gd name="T43" fmla="*/ 75 h 82"/>
                  <a:gd name="T44" fmla="*/ 24 w 79"/>
                  <a:gd name="T45" fmla="*/ 78 h 82"/>
                  <a:gd name="T46" fmla="*/ 31 w 79"/>
                  <a:gd name="T47" fmla="*/ 81 h 82"/>
                  <a:gd name="T48" fmla="*/ 40 w 79"/>
                  <a:gd name="T49" fmla="*/ 82 h 82"/>
                  <a:gd name="T50" fmla="*/ 48 w 79"/>
                  <a:gd name="T51" fmla="*/ 81 h 82"/>
                  <a:gd name="T52" fmla="*/ 55 w 79"/>
                  <a:gd name="T53" fmla="*/ 78 h 82"/>
                  <a:gd name="T54" fmla="*/ 63 w 79"/>
                  <a:gd name="T55" fmla="*/ 75 h 82"/>
                  <a:gd name="T56" fmla="*/ 68 w 79"/>
                  <a:gd name="T57" fmla="*/ 70 h 82"/>
                  <a:gd name="T58" fmla="*/ 73 w 79"/>
                  <a:gd name="T59" fmla="*/ 64 h 82"/>
                  <a:gd name="T60" fmla="*/ 76 w 79"/>
                  <a:gd name="T61" fmla="*/ 57 h 82"/>
                  <a:gd name="T62" fmla="*/ 79 w 79"/>
                  <a:gd name="T63" fmla="*/ 49 h 82"/>
                  <a:gd name="T64" fmla="*/ 79 w 79"/>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2"/>
                  <a:gd name="T101" fmla="*/ 79 w 7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2">
                    <a:moveTo>
                      <a:pt x="79" y="41"/>
                    </a:moveTo>
                    <a:lnTo>
                      <a:pt x="79" y="33"/>
                    </a:lnTo>
                    <a:lnTo>
                      <a:pt x="76" y="25"/>
                    </a:lnTo>
                    <a:lnTo>
                      <a:pt x="73" y="18"/>
                    </a:lnTo>
                    <a:lnTo>
                      <a:pt x="68" y="13"/>
                    </a:lnTo>
                    <a:lnTo>
                      <a:pt x="63" y="8"/>
                    </a:lnTo>
                    <a:lnTo>
                      <a:pt x="55" y="3"/>
                    </a:lnTo>
                    <a:lnTo>
                      <a:pt x="48" y="0"/>
                    </a:lnTo>
                    <a:lnTo>
                      <a:pt x="40" y="0"/>
                    </a:lnTo>
                    <a:lnTo>
                      <a:pt x="31" y="0"/>
                    </a:lnTo>
                    <a:lnTo>
                      <a:pt x="24" y="3"/>
                    </a:lnTo>
                    <a:lnTo>
                      <a:pt x="17" y="8"/>
                    </a:lnTo>
                    <a:lnTo>
                      <a:pt x="11" y="13"/>
                    </a:lnTo>
                    <a:lnTo>
                      <a:pt x="6" y="18"/>
                    </a:lnTo>
                    <a:lnTo>
                      <a:pt x="2" y="25"/>
                    </a:lnTo>
                    <a:lnTo>
                      <a:pt x="0" y="33"/>
                    </a:lnTo>
                    <a:lnTo>
                      <a:pt x="0" y="41"/>
                    </a:lnTo>
                    <a:lnTo>
                      <a:pt x="0" y="49"/>
                    </a:lnTo>
                    <a:lnTo>
                      <a:pt x="2" y="57"/>
                    </a:lnTo>
                    <a:lnTo>
                      <a:pt x="6" y="64"/>
                    </a:lnTo>
                    <a:lnTo>
                      <a:pt x="11" y="70"/>
                    </a:lnTo>
                    <a:lnTo>
                      <a:pt x="17" y="75"/>
                    </a:lnTo>
                    <a:lnTo>
                      <a:pt x="24" y="78"/>
                    </a:lnTo>
                    <a:lnTo>
                      <a:pt x="31" y="81"/>
                    </a:lnTo>
                    <a:lnTo>
                      <a:pt x="40" y="82"/>
                    </a:lnTo>
                    <a:lnTo>
                      <a:pt x="48" y="81"/>
                    </a:lnTo>
                    <a:lnTo>
                      <a:pt x="55" y="78"/>
                    </a:lnTo>
                    <a:lnTo>
                      <a:pt x="63" y="75"/>
                    </a:lnTo>
                    <a:lnTo>
                      <a:pt x="68" y="70"/>
                    </a:lnTo>
                    <a:lnTo>
                      <a:pt x="73" y="64"/>
                    </a:lnTo>
                    <a:lnTo>
                      <a:pt x="76" y="57"/>
                    </a:lnTo>
                    <a:lnTo>
                      <a:pt x="79" y="49"/>
                    </a:lnTo>
                    <a:lnTo>
                      <a:pt x="7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835" name="Freeform 161"/>
              <p:cNvSpPr>
                <a:spLocks/>
              </p:cNvSpPr>
              <p:nvPr/>
            </p:nvSpPr>
            <p:spPr bwMode="auto">
              <a:xfrm>
                <a:off x="3106" y="3394"/>
                <a:ext cx="79" cy="82"/>
              </a:xfrm>
              <a:custGeom>
                <a:avLst/>
                <a:gdLst>
                  <a:gd name="T0" fmla="*/ 79 w 79"/>
                  <a:gd name="T1" fmla="*/ 41 h 82"/>
                  <a:gd name="T2" fmla="*/ 79 w 79"/>
                  <a:gd name="T3" fmla="*/ 33 h 82"/>
                  <a:gd name="T4" fmla="*/ 76 w 79"/>
                  <a:gd name="T5" fmla="*/ 25 h 82"/>
                  <a:gd name="T6" fmla="*/ 73 w 79"/>
                  <a:gd name="T7" fmla="*/ 18 h 82"/>
                  <a:gd name="T8" fmla="*/ 68 w 79"/>
                  <a:gd name="T9" fmla="*/ 13 h 82"/>
                  <a:gd name="T10" fmla="*/ 63 w 79"/>
                  <a:gd name="T11" fmla="*/ 8 h 82"/>
                  <a:gd name="T12" fmla="*/ 55 w 79"/>
                  <a:gd name="T13" fmla="*/ 3 h 82"/>
                  <a:gd name="T14" fmla="*/ 48 w 79"/>
                  <a:gd name="T15" fmla="*/ 0 h 82"/>
                  <a:gd name="T16" fmla="*/ 40 w 79"/>
                  <a:gd name="T17" fmla="*/ 0 h 82"/>
                  <a:gd name="T18" fmla="*/ 31 w 79"/>
                  <a:gd name="T19" fmla="*/ 0 h 82"/>
                  <a:gd name="T20" fmla="*/ 23 w 79"/>
                  <a:gd name="T21" fmla="*/ 3 h 82"/>
                  <a:gd name="T22" fmla="*/ 17 w 79"/>
                  <a:gd name="T23" fmla="*/ 8 h 82"/>
                  <a:gd name="T24" fmla="*/ 11 w 79"/>
                  <a:gd name="T25" fmla="*/ 13 h 82"/>
                  <a:gd name="T26" fmla="*/ 6 w 79"/>
                  <a:gd name="T27" fmla="*/ 18 h 82"/>
                  <a:gd name="T28" fmla="*/ 2 w 79"/>
                  <a:gd name="T29" fmla="*/ 25 h 82"/>
                  <a:gd name="T30" fmla="*/ 0 w 79"/>
                  <a:gd name="T31" fmla="*/ 33 h 82"/>
                  <a:gd name="T32" fmla="*/ 0 w 79"/>
                  <a:gd name="T33" fmla="*/ 41 h 82"/>
                  <a:gd name="T34" fmla="*/ 0 w 79"/>
                  <a:gd name="T35" fmla="*/ 49 h 82"/>
                  <a:gd name="T36" fmla="*/ 2 w 79"/>
                  <a:gd name="T37" fmla="*/ 57 h 82"/>
                  <a:gd name="T38" fmla="*/ 6 w 79"/>
                  <a:gd name="T39" fmla="*/ 64 h 82"/>
                  <a:gd name="T40" fmla="*/ 11 w 79"/>
                  <a:gd name="T41" fmla="*/ 69 h 82"/>
                  <a:gd name="T42" fmla="*/ 17 w 79"/>
                  <a:gd name="T43" fmla="*/ 75 h 82"/>
                  <a:gd name="T44" fmla="*/ 23 w 79"/>
                  <a:gd name="T45" fmla="*/ 78 h 82"/>
                  <a:gd name="T46" fmla="*/ 31 w 79"/>
                  <a:gd name="T47" fmla="*/ 81 h 82"/>
                  <a:gd name="T48" fmla="*/ 40 w 79"/>
                  <a:gd name="T49" fmla="*/ 82 h 82"/>
                  <a:gd name="T50" fmla="*/ 48 w 79"/>
                  <a:gd name="T51" fmla="*/ 81 h 82"/>
                  <a:gd name="T52" fmla="*/ 55 w 79"/>
                  <a:gd name="T53" fmla="*/ 78 h 82"/>
                  <a:gd name="T54" fmla="*/ 63 w 79"/>
                  <a:gd name="T55" fmla="*/ 75 h 82"/>
                  <a:gd name="T56" fmla="*/ 68 w 79"/>
                  <a:gd name="T57" fmla="*/ 69 h 82"/>
                  <a:gd name="T58" fmla="*/ 73 w 79"/>
                  <a:gd name="T59" fmla="*/ 64 h 82"/>
                  <a:gd name="T60" fmla="*/ 76 w 79"/>
                  <a:gd name="T61" fmla="*/ 57 h 82"/>
                  <a:gd name="T62" fmla="*/ 79 w 79"/>
                  <a:gd name="T63" fmla="*/ 49 h 82"/>
                  <a:gd name="T64" fmla="*/ 79 w 79"/>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2"/>
                  <a:gd name="T101" fmla="*/ 79 w 7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2">
                    <a:moveTo>
                      <a:pt x="79" y="41"/>
                    </a:moveTo>
                    <a:lnTo>
                      <a:pt x="79" y="33"/>
                    </a:lnTo>
                    <a:lnTo>
                      <a:pt x="76" y="25"/>
                    </a:lnTo>
                    <a:lnTo>
                      <a:pt x="73" y="18"/>
                    </a:lnTo>
                    <a:lnTo>
                      <a:pt x="68" y="13"/>
                    </a:lnTo>
                    <a:lnTo>
                      <a:pt x="63" y="8"/>
                    </a:lnTo>
                    <a:lnTo>
                      <a:pt x="55" y="3"/>
                    </a:lnTo>
                    <a:lnTo>
                      <a:pt x="48" y="0"/>
                    </a:lnTo>
                    <a:lnTo>
                      <a:pt x="40" y="0"/>
                    </a:lnTo>
                    <a:lnTo>
                      <a:pt x="31" y="0"/>
                    </a:lnTo>
                    <a:lnTo>
                      <a:pt x="23" y="3"/>
                    </a:lnTo>
                    <a:lnTo>
                      <a:pt x="17" y="8"/>
                    </a:lnTo>
                    <a:lnTo>
                      <a:pt x="11" y="13"/>
                    </a:lnTo>
                    <a:lnTo>
                      <a:pt x="6" y="18"/>
                    </a:lnTo>
                    <a:lnTo>
                      <a:pt x="2" y="25"/>
                    </a:lnTo>
                    <a:lnTo>
                      <a:pt x="0" y="33"/>
                    </a:lnTo>
                    <a:lnTo>
                      <a:pt x="0" y="41"/>
                    </a:lnTo>
                    <a:lnTo>
                      <a:pt x="0" y="49"/>
                    </a:lnTo>
                    <a:lnTo>
                      <a:pt x="2" y="57"/>
                    </a:lnTo>
                    <a:lnTo>
                      <a:pt x="6" y="64"/>
                    </a:lnTo>
                    <a:lnTo>
                      <a:pt x="11" y="69"/>
                    </a:lnTo>
                    <a:lnTo>
                      <a:pt x="17" y="75"/>
                    </a:lnTo>
                    <a:lnTo>
                      <a:pt x="23" y="78"/>
                    </a:lnTo>
                    <a:lnTo>
                      <a:pt x="31" y="81"/>
                    </a:lnTo>
                    <a:lnTo>
                      <a:pt x="40" y="82"/>
                    </a:lnTo>
                    <a:lnTo>
                      <a:pt x="48" y="81"/>
                    </a:lnTo>
                    <a:lnTo>
                      <a:pt x="55" y="78"/>
                    </a:lnTo>
                    <a:lnTo>
                      <a:pt x="63" y="75"/>
                    </a:lnTo>
                    <a:lnTo>
                      <a:pt x="68" y="69"/>
                    </a:lnTo>
                    <a:lnTo>
                      <a:pt x="73" y="64"/>
                    </a:lnTo>
                    <a:lnTo>
                      <a:pt x="76" y="57"/>
                    </a:lnTo>
                    <a:lnTo>
                      <a:pt x="79" y="49"/>
                    </a:lnTo>
                    <a:lnTo>
                      <a:pt x="79"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36" name="Freeform 162"/>
              <p:cNvSpPr>
                <a:spLocks/>
              </p:cNvSpPr>
              <p:nvPr/>
            </p:nvSpPr>
            <p:spPr bwMode="auto">
              <a:xfrm>
                <a:off x="3427" y="2754"/>
                <a:ext cx="81" cy="81"/>
              </a:xfrm>
              <a:custGeom>
                <a:avLst/>
                <a:gdLst>
                  <a:gd name="T0" fmla="*/ 81 w 81"/>
                  <a:gd name="T1" fmla="*/ 40 h 81"/>
                  <a:gd name="T2" fmla="*/ 79 w 81"/>
                  <a:gd name="T3" fmla="*/ 32 h 81"/>
                  <a:gd name="T4" fmla="*/ 78 w 81"/>
                  <a:gd name="T5" fmla="*/ 25 h 81"/>
                  <a:gd name="T6" fmla="*/ 74 w 81"/>
                  <a:gd name="T7" fmla="*/ 17 h 81"/>
                  <a:gd name="T8" fmla="*/ 69 w 81"/>
                  <a:gd name="T9" fmla="*/ 12 h 81"/>
                  <a:gd name="T10" fmla="*/ 63 w 81"/>
                  <a:gd name="T11" fmla="*/ 8 h 81"/>
                  <a:gd name="T12" fmla="*/ 55 w 81"/>
                  <a:gd name="T13" fmla="*/ 3 h 81"/>
                  <a:gd name="T14" fmla="*/ 48 w 81"/>
                  <a:gd name="T15" fmla="*/ 0 h 81"/>
                  <a:gd name="T16" fmla="*/ 40 w 81"/>
                  <a:gd name="T17" fmla="*/ 0 h 81"/>
                  <a:gd name="T18" fmla="*/ 32 w 81"/>
                  <a:gd name="T19" fmla="*/ 0 h 81"/>
                  <a:gd name="T20" fmla="*/ 24 w 81"/>
                  <a:gd name="T21" fmla="*/ 3 h 81"/>
                  <a:gd name="T22" fmla="*/ 18 w 81"/>
                  <a:gd name="T23" fmla="*/ 8 h 81"/>
                  <a:gd name="T24" fmla="*/ 11 w 81"/>
                  <a:gd name="T25" fmla="*/ 12 h 81"/>
                  <a:gd name="T26" fmla="*/ 6 w 81"/>
                  <a:gd name="T27" fmla="*/ 17 h 81"/>
                  <a:gd name="T28" fmla="*/ 3 w 81"/>
                  <a:gd name="T29" fmla="*/ 25 h 81"/>
                  <a:gd name="T30" fmla="*/ 1 w 81"/>
                  <a:gd name="T31" fmla="*/ 32 h 81"/>
                  <a:gd name="T32" fmla="*/ 0 w 81"/>
                  <a:gd name="T33" fmla="*/ 40 h 81"/>
                  <a:gd name="T34" fmla="*/ 1 w 81"/>
                  <a:gd name="T35" fmla="*/ 48 h 81"/>
                  <a:gd name="T36" fmla="*/ 3 w 81"/>
                  <a:gd name="T37" fmla="*/ 56 h 81"/>
                  <a:gd name="T38" fmla="*/ 6 w 81"/>
                  <a:gd name="T39" fmla="*/ 63 h 81"/>
                  <a:gd name="T40" fmla="*/ 11 w 81"/>
                  <a:gd name="T41" fmla="*/ 68 h 81"/>
                  <a:gd name="T42" fmla="*/ 18 w 81"/>
                  <a:gd name="T43" fmla="*/ 75 h 81"/>
                  <a:gd name="T44" fmla="*/ 24 w 81"/>
                  <a:gd name="T45" fmla="*/ 78 h 81"/>
                  <a:gd name="T46" fmla="*/ 32 w 81"/>
                  <a:gd name="T47" fmla="*/ 81 h 81"/>
                  <a:gd name="T48" fmla="*/ 40 w 81"/>
                  <a:gd name="T49" fmla="*/ 81 h 81"/>
                  <a:gd name="T50" fmla="*/ 48 w 81"/>
                  <a:gd name="T51" fmla="*/ 81 h 81"/>
                  <a:gd name="T52" fmla="*/ 55 w 81"/>
                  <a:gd name="T53" fmla="*/ 78 h 81"/>
                  <a:gd name="T54" fmla="*/ 63 w 81"/>
                  <a:gd name="T55" fmla="*/ 75 h 81"/>
                  <a:gd name="T56" fmla="*/ 69 w 81"/>
                  <a:gd name="T57" fmla="*/ 68 h 81"/>
                  <a:gd name="T58" fmla="*/ 74 w 81"/>
                  <a:gd name="T59" fmla="*/ 63 h 81"/>
                  <a:gd name="T60" fmla="*/ 78 w 81"/>
                  <a:gd name="T61" fmla="*/ 56 h 81"/>
                  <a:gd name="T62" fmla="*/ 79 w 81"/>
                  <a:gd name="T63" fmla="*/ 48 h 81"/>
                  <a:gd name="T64" fmla="*/ 81 w 81"/>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0"/>
                    </a:moveTo>
                    <a:lnTo>
                      <a:pt x="79" y="32"/>
                    </a:lnTo>
                    <a:lnTo>
                      <a:pt x="78" y="25"/>
                    </a:lnTo>
                    <a:lnTo>
                      <a:pt x="74" y="17"/>
                    </a:lnTo>
                    <a:lnTo>
                      <a:pt x="69" y="12"/>
                    </a:lnTo>
                    <a:lnTo>
                      <a:pt x="63" y="8"/>
                    </a:lnTo>
                    <a:lnTo>
                      <a:pt x="55" y="3"/>
                    </a:lnTo>
                    <a:lnTo>
                      <a:pt x="48" y="0"/>
                    </a:lnTo>
                    <a:lnTo>
                      <a:pt x="40" y="0"/>
                    </a:lnTo>
                    <a:lnTo>
                      <a:pt x="32" y="0"/>
                    </a:lnTo>
                    <a:lnTo>
                      <a:pt x="24" y="3"/>
                    </a:lnTo>
                    <a:lnTo>
                      <a:pt x="18" y="8"/>
                    </a:lnTo>
                    <a:lnTo>
                      <a:pt x="11" y="12"/>
                    </a:lnTo>
                    <a:lnTo>
                      <a:pt x="6" y="17"/>
                    </a:lnTo>
                    <a:lnTo>
                      <a:pt x="3" y="25"/>
                    </a:lnTo>
                    <a:lnTo>
                      <a:pt x="1" y="32"/>
                    </a:lnTo>
                    <a:lnTo>
                      <a:pt x="0" y="40"/>
                    </a:lnTo>
                    <a:lnTo>
                      <a:pt x="1" y="48"/>
                    </a:lnTo>
                    <a:lnTo>
                      <a:pt x="3" y="56"/>
                    </a:lnTo>
                    <a:lnTo>
                      <a:pt x="6" y="63"/>
                    </a:lnTo>
                    <a:lnTo>
                      <a:pt x="11" y="68"/>
                    </a:lnTo>
                    <a:lnTo>
                      <a:pt x="18" y="75"/>
                    </a:lnTo>
                    <a:lnTo>
                      <a:pt x="24" y="78"/>
                    </a:lnTo>
                    <a:lnTo>
                      <a:pt x="32" y="81"/>
                    </a:lnTo>
                    <a:lnTo>
                      <a:pt x="40" y="81"/>
                    </a:lnTo>
                    <a:lnTo>
                      <a:pt x="48" y="81"/>
                    </a:lnTo>
                    <a:lnTo>
                      <a:pt x="55" y="78"/>
                    </a:lnTo>
                    <a:lnTo>
                      <a:pt x="63" y="75"/>
                    </a:lnTo>
                    <a:lnTo>
                      <a:pt x="69" y="68"/>
                    </a:lnTo>
                    <a:lnTo>
                      <a:pt x="74" y="63"/>
                    </a:lnTo>
                    <a:lnTo>
                      <a:pt x="78" y="56"/>
                    </a:lnTo>
                    <a:lnTo>
                      <a:pt x="79" y="48"/>
                    </a:lnTo>
                    <a:lnTo>
                      <a:pt x="81"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37" name="Freeform 163"/>
              <p:cNvSpPr>
                <a:spLocks/>
              </p:cNvSpPr>
              <p:nvPr/>
            </p:nvSpPr>
            <p:spPr bwMode="auto">
              <a:xfrm>
                <a:off x="3432" y="2910"/>
                <a:ext cx="81" cy="81"/>
              </a:xfrm>
              <a:custGeom>
                <a:avLst/>
                <a:gdLst>
                  <a:gd name="T0" fmla="*/ 81 w 81"/>
                  <a:gd name="T1" fmla="*/ 40 h 81"/>
                  <a:gd name="T2" fmla="*/ 80 w 81"/>
                  <a:gd name="T3" fmla="*/ 33 h 81"/>
                  <a:gd name="T4" fmla="*/ 78 w 81"/>
                  <a:gd name="T5" fmla="*/ 24 h 81"/>
                  <a:gd name="T6" fmla="*/ 74 w 81"/>
                  <a:gd name="T7" fmla="*/ 18 h 81"/>
                  <a:gd name="T8" fmla="*/ 69 w 81"/>
                  <a:gd name="T9" fmla="*/ 13 h 81"/>
                  <a:gd name="T10" fmla="*/ 63 w 81"/>
                  <a:gd name="T11" fmla="*/ 8 h 81"/>
                  <a:gd name="T12" fmla="*/ 57 w 81"/>
                  <a:gd name="T13" fmla="*/ 3 h 81"/>
                  <a:gd name="T14" fmla="*/ 48 w 81"/>
                  <a:gd name="T15" fmla="*/ 0 h 81"/>
                  <a:gd name="T16" fmla="*/ 40 w 81"/>
                  <a:gd name="T17" fmla="*/ 0 h 81"/>
                  <a:gd name="T18" fmla="*/ 33 w 81"/>
                  <a:gd name="T19" fmla="*/ 0 h 81"/>
                  <a:gd name="T20" fmla="*/ 24 w 81"/>
                  <a:gd name="T21" fmla="*/ 3 h 81"/>
                  <a:gd name="T22" fmla="*/ 18 w 81"/>
                  <a:gd name="T23" fmla="*/ 8 h 81"/>
                  <a:gd name="T24" fmla="*/ 12 w 81"/>
                  <a:gd name="T25" fmla="*/ 13 h 81"/>
                  <a:gd name="T26" fmla="*/ 6 w 81"/>
                  <a:gd name="T27" fmla="*/ 18 h 81"/>
                  <a:gd name="T28" fmla="*/ 2 w 81"/>
                  <a:gd name="T29" fmla="*/ 24 h 81"/>
                  <a:gd name="T30" fmla="*/ 1 w 81"/>
                  <a:gd name="T31" fmla="*/ 33 h 81"/>
                  <a:gd name="T32" fmla="*/ 0 w 81"/>
                  <a:gd name="T33" fmla="*/ 40 h 81"/>
                  <a:gd name="T34" fmla="*/ 1 w 81"/>
                  <a:gd name="T35" fmla="*/ 50 h 81"/>
                  <a:gd name="T36" fmla="*/ 2 w 81"/>
                  <a:gd name="T37" fmla="*/ 56 h 81"/>
                  <a:gd name="T38" fmla="*/ 6 w 81"/>
                  <a:gd name="T39" fmla="*/ 64 h 81"/>
                  <a:gd name="T40" fmla="*/ 12 w 81"/>
                  <a:gd name="T41" fmla="*/ 69 h 81"/>
                  <a:gd name="T42" fmla="*/ 18 w 81"/>
                  <a:gd name="T43" fmla="*/ 75 h 81"/>
                  <a:gd name="T44" fmla="*/ 24 w 81"/>
                  <a:gd name="T45" fmla="*/ 79 h 81"/>
                  <a:gd name="T46" fmla="*/ 33 w 81"/>
                  <a:gd name="T47" fmla="*/ 81 h 81"/>
                  <a:gd name="T48" fmla="*/ 40 w 81"/>
                  <a:gd name="T49" fmla="*/ 81 h 81"/>
                  <a:gd name="T50" fmla="*/ 48 w 81"/>
                  <a:gd name="T51" fmla="*/ 81 h 81"/>
                  <a:gd name="T52" fmla="*/ 57 w 81"/>
                  <a:gd name="T53" fmla="*/ 79 h 81"/>
                  <a:gd name="T54" fmla="*/ 63 w 81"/>
                  <a:gd name="T55" fmla="*/ 75 h 81"/>
                  <a:gd name="T56" fmla="*/ 69 w 81"/>
                  <a:gd name="T57" fmla="*/ 69 h 81"/>
                  <a:gd name="T58" fmla="*/ 74 w 81"/>
                  <a:gd name="T59" fmla="*/ 64 h 81"/>
                  <a:gd name="T60" fmla="*/ 78 w 81"/>
                  <a:gd name="T61" fmla="*/ 56 h 81"/>
                  <a:gd name="T62" fmla="*/ 80 w 81"/>
                  <a:gd name="T63" fmla="*/ 50 h 81"/>
                  <a:gd name="T64" fmla="*/ 81 w 81"/>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0"/>
                    </a:moveTo>
                    <a:lnTo>
                      <a:pt x="80" y="33"/>
                    </a:lnTo>
                    <a:lnTo>
                      <a:pt x="78" y="24"/>
                    </a:lnTo>
                    <a:lnTo>
                      <a:pt x="74" y="18"/>
                    </a:lnTo>
                    <a:lnTo>
                      <a:pt x="69" y="13"/>
                    </a:lnTo>
                    <a:lnTo>
                      <a:pt x="63" y="8"/>
                    </a:lnTo>
                    <a:lnTo>
                      <a:pt x="57" y="3"/>
                    </a:lnTo>
                    <a:lnTo>
                      <a:pt x="48" y="0"/>
                    </a:lnTo>
                    <a:lnTo>
                      <a:pt x="40" y="0"/>
                    </a:lnTo>
                    <a:lnTo>
                      <a:pt x="33" y="0"/>
                    </a:lnTo>
                    <a:lnTo>
                      <a:pt x="24" y="3"/>
                    </a:lnTo>
                    <a:lnTo>
                      <a:pt x="18" y="8"/>
                    </a:lnTo>
                    <a:lnTo>
                      <a:pt x="12" y="13"/>
                    </a:lnTo>
                    <a:lnTo>
                      <a:pt x="6" y="18"/>
                    </a:lnTo>
                    <a:lnTo>
                      <a:pt x="2" y="24"/>
                    </a:lnTo>
                    <a:lnTo>
                      <a:pt x="1" y="33"/>
                    </a:lnTo>
                    <a:lnTo>
                      <a:pt x="0" y="40"/>
                    </a:lnTo>
                    <a:lnTo>
                      <a:pt x="1" y="50"/>
                    </a:lnTo>
                    <a:lnTo>
                      <a:pt x="2" y="56"/>
                    </a:lnTo>
                    <a:lnTo>
                      <a:pt x="6" y="64"/>
                    </a:lnTo>
                    <a:lnTo>
                      <a:pt x="12" y="69"/>
                    </a:lnTo>
                    <a:lnTo>
                      <a:pt x="18" y="75"/>
                    </a:lnTo>
                    <a:lnTo>
                      <a:pt x="24" y="79"/>
                    </a:lnTo>
                    <a:lnTo>
                      <a:pt x="33" y="81"/>
                    </a:lnTo>
                    <a:lnTo>
                      <a:pt x="40" y="81"/>
                    </a:lnTo>
                    <a:lnTo>
                      <a:pt x="48" y="81"/>
                    </a:lnTo>
                    <a:lnTo>
                      <a:pt x="57" y="79"/>
                    </a:lnTo>
                    <a:lnTo>
                      <a:pt x="63" y="75"/>
                    </a:lnTo>
                    <a:lnTo>
                      <a:pt x="69" y="69"/>
                    </a:lnTo>
                    <a:lnTo>
                      <a:pt x="74" y="64"/>
                    </a:lnTo>
                    <a:lnTo>
                      <a:pt x="78" y="56"/>
                    </a:lnTo>
                    <a:lnTo>
                      <a:pt x="80" y="50"/>
                    </a:lnTo>
                    <a:lnTo>
                      <a:pt x="81"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38" name="Freeform 164"/>
              <p:cNvSpPr>
                <a:spLocks/>
              </p:cNvSpPr>
              <p:nvPr/>
            </p:nvSpPr>
            <p:spPr bwMode="auto">
              <a:xfrm>
                <a:off x="3427" y="3077"/>
                <a:ext cx="81" cy="82"/>
              </a:xfrm>
              <a:custGeom>
                <a:avLst/>
                <a:gdLst>
                  <a:gd name="T0" fmla="*/ 81 w 81"/>
                  <a:gd name="T1" fmla="*/ 41 h 82"/>
                  <a:gd name="T2" fmla="*/ 79 w 81"/>
                  <a:gd name="T3" fmla="*/ 32 h 82"/>
                  <a:gd name="T4" fmla="*/ 78 w 81"/>
                  <a:gd name="T5" fmla="*/ 25 h 82"/>
                  <a:gd name="T6" fmla="*/ 74 w 81"/>
                  <a:gd name="T7" fmla="*/ 18 h 82"/>
                  <a:gd name="T8" fmla="*/ 69 w 81"/>
                  <a:gd name="T9" fmla="*/ 11 h 82"/>
                  <a:gd name="T10" fmla="*/ 63 w 81"/>
                  <a:gd name="T11" fmla="*/ 6 h 82"/>
                  <a:gd name="T12" fmla="*/ 55 w 81"/>
                  <a:gd name="T13" fmla="*/ 2 h 82"/>
                  <a:gd name="T14" fmla="*/ 48 w 81"/>
                  <a:gd name="T15" fmla="*/ 1 h 82"/>
                  <a:gd name="T16" fmla="*/ 40 w 81"/>
                  <a:gd name="T17" fmla="*/ 0 h 82"/>
                  <a:gd name="T18" fmla="*/ 32 w 81"/>
                  <a:gd name="T19" fmla="*/ 1 h 82"/>
                  <a:gd name="T20" fmla="*/ 24 w 81"/>
                  <a:gd name="T21" fmla="*/ 2 h 82"/>
                  <a:gd name="T22" fmla="*/ 18 w 81"/>
                  <a:gd name="T23" fmla="*/ 6 h 82"/>
                  <a:gd name="T24" fmla="*/ 11 w 81"/>
                  <a:gd name="T25" fmla="*/ 11 h 82"/>
                  <a:gd name="T26" fmla="*/ 6 w 81"/>
                  <a:gd name="T27" fmla="*/ 18 h 82"/>
                  <a:gd name="T28" fmla="*/ 3 w 81"/>
                  <a:gd name="T29" fmla="*/ 25 h 82"/>
                  <a:gd name="T30" fmla="*/ 1 w 81"/>
                  <a:gd name="T31" fmla="*/ 32 h 82"/>
                  <a:gd name="T32" fmla="*/ 0 w 81"/>
                  <a:gd name="T33" fmla="*/ 41 h 82"/>
                  <a:gd name="T34" fmla="*/ 1 w 81"/>
                  <a:gd name="T35" fmla="*/ 48 h 82"/>
                  <a:gd name="T36" fmla="*/ 3 w 81"/>
                  <a:gd name="T37" fmla="*/ 56 h 82"/>
                  <a:gd name="T38" fmla="*/ 6 w 81"/>
                  <a:gd name="T39" fmla="*/ 63 h 82"/>
                  <a:gd name="T40" fmla="*/ 11 w 81"/>
                  <a:gd name="T41" fmla="*/ 69 h 82"/>
                  <a:gd name="T42" fmla="*/ 18 w 81"/>
                  <a:gd name="T43" fmla="*/ 74 h 82"/>
                  <a:gd name="T44" fmla="*/ 24 w 81"/>
                  <a:gd name="T45" fmla="*/ 77 h 82"/>
                  <a:gd name="T46" fmla="*/ 32 w 81"/>
                  <a:gd name="T47" fmla="*/ 79 h 82"/>
                  <a:gd name="T48" fmla="*/ 40 w 81"/>
                  <a:gd name="T49" fmla="*/ 82 h 82"/>
                  <a:gd name="T50" fmla="*/ 48 w 81"/>
                  <a:gd name="T51" fmla="*/ 79 h 82"/>
                  <a:gd name="T52" fmla="*/ 55 w 81"/>
                  <a:gd name="T53" fmla="*/ 77 h 82"/>
                  <a:gd name="T54" fmla="*/ 63 w 81"/>
                  <a:gd name="T55" fmla="*/ 74 h 82"/>
                  <a:gd name="T56" fmla="*/ 69 w 81"/>
                  <a:gd name="T57" fmla="*/ 69 h 82"/>
                  <a:gd name="T58" fmla="*/ 74 w 81"/>
                  <a:gd name="T59" fmla="*/ 63 h 82"/>
                  <a:gd name="T60" fmla="*/ 78 w 81"/>
                  <a:gd name="T61" fmla="*/ 56 h 82"/>
                  <a:gd name="T62" fmla="*/ 79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79" y="32"/>
                    </a:lnTo>
                    <a:lnTo>
                      <a:pt x="78" y="25"/>
                    </a:lnTo>
                    <a:lnTo>
                      <a:pt x="74" y="18"/>
                    </a:lnTo>
                    <a:lnTo>
                      <a:pt x="69" y="11"/>
                    </a:lnTo>
                    <a:lnTo>
                      <a:pt x="63" y="6"/>
                    </a:lnTo>
                    <a:lnTo>
                      <a:pt x="55" y="2"/>
                    </a:lnTo>
                    <a:lnTo>
                      <a:pt x="48" y="1"/>
                    </a:lnTo>
                    <a:lnTo>
                      <a:pt x="40" y="0"/>
                    </a:lnTo>
                    <a:lnTo>
                      <a:pt x="32" y="1"/>
                    </a:lnTo>
                    <a:lnTo>
                      <a:pt x="24" y="2"/>
                    </a:lnTo>
                    <a:lnTo>
                      <a:pt x="18" y="6"/>
                    </a:lnTo>
                    <a:lnTo>
                      <a:pt x="11" y="11"/>
                    </a:lnTo>
                    <a:lnTo>
                      <a:pt x="6" y="18"/>
                    </a:lnTo>
                    <a:lnTo>
                      <a:pt x="3" y="25"/>
                    </a:lnTo>
                    <a:lnTo>
                      <a:pt x="1" y="32"/>
                    </a:lnTo>
                    <a:lnTo>
                      <a:pt x="0" y="41"/>
                    </a:lnTo>
                    <a:lnTo>
                      <a:pt x="1" y="48"/>
                    </a:lnTo>
                    <a:lnTo>
                      <a:pt x="3" y="56"/>
                    </a:lnTo>
                    <a:lnTo>
                      <a:pt x="6" y="63"/>
                    </a:lnTo>
                    <a:lnTo>
                      <a:pt x="11" y="69"/>
                    </a:lnTo>
                    <a:lnTo>
                      <a:pt x="18" y="74"/>
                    </a:lnTo>
                    <a:lnTo>
                      <a:pt x="24" y="77"/>
                    </a:lnTo>
                    <a:lnTo>
                      <a:pt x="32" y="79"/>
                    </a:lnTo>
                    <a:lnTo>
                      <a:pt x="40" y="82"/>
                    </a:lnTo>
                    <a:lnTo>
                      <a:pt x="48" y="79"/>
                    </a:lnTo>
                    <a:lnTo>
                      <a:pt x="55" y="77"/>
                    </a:lnTo>
                    <a:lnTo>
                      <a:pt x="63" y="74"/>
                    </a:lnTo>
                    <a:lnTo>
                      <a:pt x="69" y="69"/>
                    </a:lnTo>
                    <a:lnTo>
                      <a:pt x="74" y="63"/>
                    </a:lnTo>
                    <a:lnTo>
                      <a:pt x="78" y="56"/>
                    </a:lnTo>
                    <a:lnTo>
                      <a:pt x="79"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39" name="Freeform 165"/>
              <p:cNvSpPr>
                <a:spLocks/>
              </p:cNvSpPr>
              <p:nvPr/>
            </p:nvSpPr>
            <p:spPr bwMode="auto">
              <a:xfrm>
                <a:off x="3427" y="3238"/>
                <a:ext cx="81" cy="82"/>
              </a:xfrm>
              <a:custGeom>
                <a:avLst/>
                <a:gdLst>
                  <a:gd name="T0" fmla="*/ 81 w 81"/>
                  <a:gd name="T1" fmla="*/ 41 h 82"/>
                  <a:gd name="T2" fmla="*/ 79 w 81"/>
                  <a:gd name="T3" fmla="*/ 32 h 82"/>
                  <a:gd name="T4" fmla="*/ 76 w 81"/>
                  <a:gd name="T5" fmla="*/ 25 h 82"/>
                  <a:gd name="T6" fmla="*/ 74 w 81"/>
                  <a:gd name="T7" fmla="*/ 17 h 82"/>
                  <a:gd name="T8" fmla="*/ 69 w 81"/>
                  <a:gd name="T9" fmla="*/ 12 h 82"/>
                  <a:gd name="T10" fmla="*/ 63 w 81"/>
                  <a:gd name="T11" fmla="*/ 6 h 82"/>
                  <a:gd name="T12" fmla="*/ 55 w 81"/>
                  <a:gd name="T13" fmla="*/ 2 h 82"/>
                  <a:gd name="T14" fmla="*/ 48 w 81"/>
                  <a:gd name="T15" fmla="*/ 0 h 82"/>
                  <a:gd name="T16" fmla="*/ 40 w 81"/>
                  <a:gd name="T17" fmla="*/ 0 h 82"/>
                  <a:gd name="T18" fmla="*/ 32 w 81"/>
                  <a:gd name="T19" fmla="*/ 0 h 82"/>
                  <a:gd name="T20" fmla="*/ 24 w 81"/>
                  <a:gd name="T21" fmla="*/ 2 h 82"/>
                  <a:gd name="T22" fmla="*/ 18 w 81"/>
                  <a:gd name="T23" fmla="*/ 6 h 82"/>
                  <a:gd name="T24" fmla="*/ 11 w 81"/>
                  <a:gd name="T25" fmla="*/ 12 h 82"/>
                  <a:gd name="T26" fmla="*/ 6 w 81"/>
                  <a:gd name="T27" fmla="*/ 17 h 82"/>
                  <a:gd name="T28" fmla="*/ 3 w 81"/>
                  <a:gd name="T29" fmla="*/ 25 h 82"/>
                  <a:gd name="T30" fmla="*/ 1 w 81"/>
                  <a:gd name="T31" fmla="*/ 32 h 82"/>
                  <a:gd name="T32" fmla="*/ 0 w 81"/>
                  <a:gd name="T33" fmla="*/ 41 h 82"/>
                  <a:gd name="T34" fmla="*/ 1 w 81"/>
                  <a:gd name="T35" fmla="*/ 48 h 82"/>
                  <a:gd name="T36" fmla="*/ 3 w 81"/>
                  <a:gd name="T37" fmla="*/ 57 h 82"/>
                  <a:gd name="T38" fmla="*/ 6 w 81"/>
                  <a:gd name="T39" fmla="*/ 63 h 82"/>
                  <a:gd name="T40" fmla="*/ 11 w 81"/>
                  <a:gd name="T41" fmla="*/ 68 h 82"/>
                  <a:gd name="T42" fmla="*/ 18 w 81"/>
                  <a:gd name="T43" fmla="*/ 73 h 82"/>
                  <a:gd name="T44" fmla="*/ 24 w 81"/>
                  <a:gd name="T45" fmla="*/ 78 h 82"/>
                  <a:gd name="T46" fmla="*/ 32 w 81"/>
                  <a:gd name="T47" fmla="*/ 81 h 82"/>
                  <a:gd name="T48" fmla="*/ 40 w 81"/>
                  <a:gd name="T49" fmla="*/ 82 h 82"/>
                  <a:gd name="T50" fmla="*/ 48 w 81"/>
                  <a:gd name="T51" fmla="*/ 81 h 82"/>
                  <a:gd name="T52" fmla="*/ 55 w 81"/>
                  <a:gd name="T53" fmla="*/ 78 h 82"/>
                  <a:gd name="T54" fmla="*/ 63 w 81"/>
                  <a:gd name="T55" fmla="*/ 73 h 82"/>
                  <a:gd name="T56" fmla="*/ 69 w 81"/>
                  <a:gd name="T57" fmla="*/ 68 h 82"/>
                  <a:gd name="T58" fmla="*/ 74 w 81"/>
                  <a:gd name="T59" fmla="*/ 63 h 82"/>
                  <a:gd name="T60" fmla="*/ 76 w 81"/>
                  <a:gd name="T61" fmla="*/ 57 h 82"/>
                  <a:gd name="T62" fmla="*/ 79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79" y="32"/>
                    </a:lnTo>
                    <a:lnTo>
                      <a:pt x="76" y="25"/>
                    </a:lnTo>
                    <a:lnTo>
                      <a:pt x="74" y="17"/>
                    </a:lnTo>
                    <a:lnTo>
                      <a:pt x="69" y="12"/>
                    </a:lnTo>
                    <a:lnTo>
                      <a:pt x="63" y="6"/>
                    </a:lnTo>
                    <a:lnTo>
                      <a:pt x="55" y="2"/>
                    </a:lnTo>
                    <a:lnTo>
                      <a:pt x="48" y="0"/>
                    </a:lnTo>
                    <a:lnTo>
                      <a:pt x="40" y="0"/>
                    </a:lnTo>
                    <a:lnTo>
                      <a:pt x="32" y="0"/>
                    </a:lnTo>
                    <a:lnTo>
                      <a:pt x="24" y="2"/>
                    </a:lnTo>
                    <a:lnTo>
                      <a:pt x="18" y="6"/>
                    </a:lnTo>
                    <a:lnTo>
                      <a:pt x="11" y="12"/>
                    </a:lnTo>
                    <a:lnTo>
                      <a:pt x="6" y="17"/>
                    </a:lnTo>
                    <a:lnTo>
                      <a:pt x="3" y="25"/>
                    </a:lnTo>
                    <a:lnTo>
                      <a:pt x="1" y="32"/>
                    </a:lnTo>
                    <a:lnTo>
                      <a:pt x="0" y="41"/>
                    </a:lnTo>
                    <a:lnTo>
                      <a:pt x="1" y="48"/>
                    </a:lnTo>
                    <a:lnTo>
                      <a:pt x="3" y="57"/>
                    </a:lnTo>
                    <a:lnTo>
                      <a:pt x="6" y="63"/>
                    </a:lnTo>
                    <a:lnTo>
                      <a:pt x="11" y="68"/>
                    </a:lnTo>
                    <a:lnTo>
                      <a:pt x="18" y="73"/>
                    </a:lnTo>
                    <a:lnTo>
                      <a:pt x="24" y="78"/>
                    </a:lnTo>
                    <a:lnTo>
                      <a:pt x="32" y="81"/>
                    </a:lnTo>
                    <a:lnTo>
                      <a:pt x="40" y="82"/>
                    </a:lnTo>
                    <a:lnTo>
                      <a:pt x="48" y="81"/>
                    </a:lnTo>
                    <a:lnTo>
                      <a:pt x="55" y="78"/>
                    </a:lnTo>
                    <a:lnTo>
                      <a:pt x="63" y="73"/>
                    </a:lnTo>
                    <a:lnTo>
                      <a:pt x="69" y="68"/>
                    </a:lnTo>
                    <a:lnTo>
                      <a:pt x="74" y="63"/>
                    </a:lnTo>
                    <a:lnTo>
                      <a:pt x="76" y="57"/>
                    </a:lnTo>
                    <a:lnTo>
                      <a:pt x="79" y="48"/>
                    </a:lnTo>
                    <a:lnTo>
                      <a:pt x="8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840" name="Freeform 166"/>
              <p:cNvSpPr>
                <a:spLocks/>
              </p:cNvSpPr>
              <p:nvPr/>
            </p:nvSpPr>
            <p:spPr bwMode="auto">
              <a:xfrm>
                <a:off x="3427" y="3238"/>
                <a:ext cx="81" cy="82"/>
              </a:xfrm>
              <a:custGeom>
                <a:avLst/>
                <a:gdLst>
                  <a:gd name="T0" fmla="*/ 81 w 81"/>
                  <a:gd name="T1" fmla="*/ 41 h 82"/>
                  <a:gd name="T2" fmla="*/ 79 w 81"/>
                  <a:gd name="T3" fmla="*/ 32 h 82"/>
                  <a:gd name="T4" fmla="*/ 76 w 81"/>
                  <a:gd name="T5" fmla="*/ 25 h 82"/>
                  <a:gd name="T6" fmla="*/ 73 w 81"/>
                  <a:gd name="T7" fmla="*/ 17 h 82"/>
                  <a:gd name="T8" fmla="*/ 69 w 81"/>
                  <a:gd name="T9" fmla="*/ 12 h 82"/>
                  <a:gd name="T10" fmla="*/ 63 w 81"/>
                  <a:gd name="T11" fmla="*/ 6 h 82"/>
                  <a:gd name="T12" fmla="*/ 55 w 81"/>
                  <a:gd name="T13" fmla="*/ 2 h 82"/>
                  <a:gd name="T14" fmla="*/ 48 w 81"/>
                  <a:gd name="T15" fmla="*/ 0 h 82"/>
                  <a:gd name="T16" fmla="*/ 40 w 81"/>
                  <a:gd name="T17" fmla="*/ 0 h 82"/>
                  <a:gd name="T18" fmla="*/ 32 w 81"/>
                  <a:gd name="T19" fmla="*/ 0 h 82"/>
                  <a:gd name="T20" fmla="*/ 24 w 81"/>
                  <a:gd name="T21" fmla="*/ 2 h 82"/>
                  <a:gd name="T22" fmla="*/ 18 w 81"/>
                  <a:gd name="T23" fmla="*/ 6 h 82"/>
                  <a:gd name="T24" fmla="*/ 11 w 81"/>
                  <a:gd name="T25" fmla="*/ 12 h 82"/>
                  <a:gd name="T26" fmla="*/ 6 w 81"/>
                  <a:gd name="T27" fmla="*/ 17 h 82"/>
                  <a:gd name="T28" fmla="*/ 3 w 81"/>
                  <a:gd name="T29" fmla="*/ 25 h 82"/>
                  <a:gd name="T30" fmla="*/ 1 w 81"/>
                  <a:gd name="T31" fmla="*/ 32 h 82"/>
                  <a:gd name="T32" fmla="*/ 0 w 81"/>
                  <a:gd name="T33" fmla="*/ 41 h 82"/>
                  <a:gd name="T34" fmla="*/ 1 w 81"/>
                  <a:gd name="T35" fmla="*/ 48 h 82"/>
                  <a:gd name="T36" fmla="*/ 3 w 81"/>
                  <a:gd name="T37" fmla="*/ 57 h 82"/>
                  <a:gd name="T38" fmla="*/ 6 w 81"/>
                  <a:gd name="T39" fmla="*/ 63 h 82"/>
                  <a:gd name="T40" fmla="*/ 11 w 81"/>
                  <a:gd name="T41" fmla="*/ 69 h 82"/>
                  <a:gd name="T42" fmla="*/ 18 w 81"/>
                  <a:gd name="T43" fmla="*/ 73 h 82"/>
                  <a:gd name="T44" fmla="*/ 24 w 81"/>
                  <a:gd name="T45" fmla="*/ 78 h 82"/>
                  <a:gd name="T46" fmla="*/ 32 w 81"/>
                  <a:gd name="T47" fmla="*/ 81 h 82"/>
                  <a:gd name="T48" fmla="*/ 40 w 81"/>
                  <a:gd name="T49" fmla="*/ 82 h 82"/>
                  <a:gd name="T50" fmla="*/ 48 w 81"/>
                  <a:gd name="T51" fmla="*/ 81 h 82"/>
                  <a:gd name="T52" fmla="*/ 55 w 81"/>
                  <a:gd name="T53" fmla="*/ 78 h 82"/>
                  <a:gd name="T54" fmla="*/ 63 w 81"/>
                  <a:gd name="T55" fmla="*/ 73 h 82"/>
                  <a:gd name="T56" fmla="*/ 69 w 81"/>
                  <a:gd name="T57" fmla="*/ 69 h 82"/>
                  <a:gd name="T58" fmla="*/ 73 w 81"/>
                  <a:gd name="T59" fmla="*/ 63 h 82"/>
                  <a:gd name="T60" fmla="*/ 76 w 81"/>
                  <a:gd name="T61" fmla="*/ 57 h 82"/>
                  <a:gd name="T62" fmla="*/ 79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79" y="32"/>
                    </a:lnTo>
                    <a:lnTo>
                      <a:pt x="76" y="25"/>
                    </a:lnTo>
                    <a:lnTo>
                      <a:pt x="73" y="17"/>
                    </a:lnTo>
                    <a:lnTo>
                      <a:pt x="69" y="12"/>
                    </a:lnTo>
                    <a:lnTo>
                      <a:pt x="63" y="6"/>
                    </a:lnTo>
                    <a:lnTo>
                      <a:pt x="55" y="2"/>
                    </a:lnTo>
                    <a:lnTo>
                      <a:pt x="48" y="0"/>
                    </a:lnTo>
                    <a:lnTo>
                      <a:pt x="40" y="0"/>
                    </a:lnTo>
                    <a:lnTo>
                      <a:pt x="32" y="0"/>
                    </a:lnTo>
                    <a:lnTo>
                      <a:pt x="24" y="2"/>
                    </a:lnTo>
                    <a:lnTo>
                      <a:pt x="18" y="6"/>
                    </a:lnTo>
                    <a:lnTo>
                      <a:pt x="11" y="12"/>
                    </a:lnTo>
                    <a:lnTo>
                      <a:pt x="6" y="17"/>
                    </a:lnTo>
                    <a:lnTo>
                      <a:pt x="3" y="25"/>
                    </a:lnTo>
                    <a:lnTo>
                      <a:pt x="1" y="32"/>
                    </a:lnTo>
                    <a:lnTo>
                      <a:pt x="0" y="41"/>
                    </a:lnTo>
                    <a:lnTo>
                      <a:pt x="1" y="48"/>
                    </a:lnTo>
                    <a:lnTo>
                      <a:pt x="3" y="57"/>
                    </a:lnTo>
                    <a:lnTo>
                      <a:pt x="6" y="63"/>
                    </a:lnTo>
                    <a:lnTo>
                      <a:pt x="11" y="69"/>
                    </a:lnTo>
                    <a:lnTo>
                      <a:pt x="18" y="73"/>
                    </a:lnTo>
                    <a:lnTo>
                      <a:pt x="24" y="78"/>
                    </a:lnTo>
                    <a:lnTo>
                      <a:pt x="32" y="81"/>
                    </a:lnTo>
                    <a:lnTo>
                      <a:pt x="40" y="82"/>
                    </a:lnTo>
                    <a:lnTo>
                      <a:pt x="48" y="81"/>
                    </a:lnTo>
                    <a:lnTo>
                      <a:pt x="55" y="78"/>
                    </a:lnTo>
                    <a:lnTo>
                      <a:pt x="63" y="73"/>
                    </a:lnTo>
                    <a:lnTo>
                      <a:pt x="69" y="69"/>
                    </a:lnTo>
                    <a:lnTo>
                      <a:pt x="73" y="63"/>
                    </a:lnTo>
                    <a:lnTo>
                      <a:pt x="76" y="57"/>
                    </a:lnTo>
                    <a:lnTo>
                      <a:pt x="79"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41" name="Freeform 167"/>
              <p:cNvSpPr>
                <a:spLocks/>
              </p:cNvSpPr>
              <p:nvPr/>
            </p:nvSpPr>
            <p:spPr bwMode="auto">
              <a:xfrm>
                <a:off x="3427" y="3399"/>
                <a:ext cx="81" cy="81"/>
              </a:xfrm>
              <a:custGeom>
                <a:avLst/>
                <a:gdLst>
                  <a:gd name="T0" fmla="*/ 81 w 81"/>
                  <a:gd name="T1" fmla="*/ 41 h 81"/>
                  <a:gd name="T2" fmla="*/ 79 w 81"/>
                  <a:gd name="T3" fmla="*/ 33 h 81"/>
                  <a:gd name="T4" fmla="*/ 78 w 81"/>
                  <a:gd name="T5" fmla="*/ 25 h 81"/>
                  <a:gd name="T6" fmla="*/ 74 w 81"/>
                  <a:gd name="T7" fmla="*/ 18 h 81"/>
                  <a:gd name="T8" fmla="*/ 69 w 81"/>
                  <a:gd name="T9" fmla="*/ 13 h 81"/>
                  <a:gd name="T10" fmla="*/ 63 w 81"/>
                  <a:gd name="T11" fmla="*/ 8 h 81"/>
                  <a:gd name="T12" fmla="*/ 55 w 81"/>
                  <a:gd name="T13" fmla="*/ 4 h 81"/>
                  <a:gd name="T14" fmla="*/ 48 w 81"/>
                  <a:gd name="T15" fmla="*/ 0 h 81"/>
                  <a:gd name="T16" fmla="*/ 40 w 81"/>
                  <a:gd name="T17" fmla="*/ 0 h 81"/>
                  <a:gd name="T18" fmla="*/ 32 w 81"/>
                  <a:gd name="T19" fmla="*/ 0 h 81"/>
                  <a:gd name="T20" fmla="*/ 24 w 81"/>
                  <a:gd name="T21" fmla="*/ 4 h 81"/>
                  <a:gd name="T22" fmla="*/ 18 w 81"/>
                  <a:gd name="T23" fmla="*/ 8 h 81"/>
                  <a:gd name="T24" fmla="*/ 11 w 81"/>
                  <a:gd name="T25" fmla="*/ 13 h 81"/>
                  <a:gd name="T26" fmla="*/ 6 w 81"/>
                  <a:gd name="T27" fmla="*/ 18 h 81"/>
                  <a:gd name="T28" fmla="*/ 3 w 81"/>
                  <a:gd name="T29" fmla="*/ 25 h 81"/>
                  <a:gd name="T30" fmla="*/ 1 w 81"/>
                  <a:gd name="T31" fmla="*/ 33 h 81"/>
                  <a:gd name="T32" fmla="*/ 0 w 81"/>
                  <a:gd name="T33" fmla="*/ 41 h 81"/>
                  <a:gd name="T34" fmla="*/ 1 w 81"/>
                  <a:gd name="T35" fmla="*/ 50 h 81"/>
                  <a:gd name="T36" fmla="*/ 3 w 81"/>
                  <a:gd name="T37" fmla="*/ 57 h 81"/>
                  <a:gd name="T38" fmla="*/ 6 w 81"/>
                  <a:gd name="T39" fmla="*/ 64 h 81"/>
                  <a:gd name="T40" fmla="*/ 11 w 81"/>
                  <a:gd name="T41" fmla="*/ 70 h 81"/>
                  <a:gd name="T42" fmla="*/ 18 w 81"/>
                  <a:gd name="T43" fmla="*/ 75 h 81"/>
                  <a:gd name="T44" fmla="*/ 24 w 81"/>
                  <a:gd name="T45" fmla="*/ 78 h 81"/>
                  <a:gd name="T46" fmla="*/ 32 w 81"/>
                  <a:gd name="T47" fmla="*/ 81 h 81"/>
                  <a:gd name="T48" fmla="*/ 40 w 81"/>
                  <a:gd name="T49" fmla="*/ 81 h 81"/>
                  <a:gd name="T50" fmla="*/ 48 w 81"/>
                  <a:gd name="T51" fmla="*/ 81 h 81"/>
                  <a:gd name="T52" fmla="*/ 55 w 81"/>
                  <a:gd name="T53" fmla="*/ 78 h 81"/>
                  <a:gd name="T54" fmla="*/ 63 w 81"/>
                  <a:gd name="T55" fmla="*/ 75 h 81"/>
                  <a:gd name="T56" fmla="*/ 69 w 81"/>
                  <a:gd name="T57" fmla="*/ 70 h 81"/>
                  <a:gd name="T58" fmla="*/ 74 w 81"/>
                  <a:gd name="T59" fmla="*/ 64 h 81"/>
                  <a:gd name="T60" fmla="*/ 78 w 81"/>
                  <a:gd name="T61" fmla="*/ 57 h 81"/>
                  <a:gd name="T62" fmla="*/ 79 w 81"/>
                  <a:gd name="T63" fmla="*/ 50 h 81"/>
                  <a:gd name="T64" fmla="*/ 81 w 81"/>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1"/>
                    </a:moveTo>
                    <a:lnTo>
                      <a:pt x="79" y="33"/>
                    </a:lnTo>
                    <a:lnTo>
                      <a:pt x="78" y="25"/>
                    </a:lnTo>
                    <a:lnTo>
                      <a:pt x="74" y="18"/>
                    </a:lnTo>
                    <a:lnTo>
                      <a:pt x="69" y="13"/>
                    </a:lnTo>
                    <a:lnTo>
                      <a:pt x="63" y="8"/>
                    </a:lnTo>
                    <a:lnTo>
                      <a:pt x="55" y="4"/>
                    </a:lnTo>
                    <a:lnTo>
                      <a:pt x="48" y="0"/>
                    </a:lnTo>
                    <a:lnTo>
                      <a:pt x="40" y="0"/>
                    </a:lnTo>
                    <a:lnTo>
                      <a:pt x="32" y="0"/>
                    </a:lnTo>
                    <a:lnTo>
                      <a:pt x="24" y="4"/>
                    </a:lnTo>
                    <a:lnTo>
                      <a:pt x="18" y="8"/>
                    </a:lnTo>
                    <a:lnTo>
                      <a:pt x="11" y="13"/>
                    </a:lnTo>
                    <a:lnTo>
                      <a:pt x="6" y="18"/>
                    </a:lnTo>
                    <a:lnTo>
                      <a:pt x="3" y="25"/>
                    </a:lnTo>
                    <a:lnTo>
                      <a:pt x="1" y="33"/>
                    </a:lnTo>
                    <a:lnTo>
                      <a:pt x="0" y="41"/>
                    </a:lnTo>
                    <a:lnTo>
                      <a:pt x="1" y="50"/>
                    </a:lnTo>
                    <a:lnTo>
                      <a:pt x="3" y="57"/>
                    </a:lnTo>
                    <a:lnTo>
                      <a:pt x="6" y="64"/>
                    </a:lnTo>
                    <a:lnTo>
                      <a:pt x="11" y="70"/>
                    </a:lnTo>
                    <a:lnTo>
                      <a:pt x="18" y="75"/>
                    </a:lnTo>
                    <a:lnTo>
                      <a:pt x="24" y="78"/>
                    </a:lnTo>
                    <a:lnTo>
                      <a:pt x="32" y="81"/>
                    </a:lnTo>
                    <a:lnTo>
                      <a:pt x="40" y="81"/>
                    </a:lnTo>
                    <a:lnTo>
                      <a:pt x="48" y="81"/>
                    </a:lnTo>
                    <a:lnTo>
                      <a:pt x="55" y="78"/>
                    </a:lnTo>
                    <a:lnTo>
                      <a:pt x="63" y="75"/>
                    </a:lnTo>
                    <a:lnTo>
                      <a:pt x="69" y="70"/>
                    </a:lnTo>
                    <a:lnTo>
                      <a:pt x="74" y="64"/>
                    </a:lnTo>
                    <a:lnTo>
                      <a:pt x="78" y="57"/>
                    </a:lnTo>
                    <a:lnTo>
                      <a:pt x="79"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42" name="Freeform 168"/>
              <p:cNvSpPr>
                <a:spLocks/>
              </p:cNvSpPr>
              <p:nvPr/>
            </p:nvSpPr>
            <p:spPr bwMode="auto">
              <a:xfrm>
                <a:off x="4070" y="2588"/>
                <a:ext cx="82" cy="80"/>
              </a:xfrm>
              <a:custGeom>
                <a:avLst/>
                <a:gdLst>
                  <a:gd name="T0" fmla="*/ 82 w 82"/>
                  <a:gd name="T1" fmla="*/ 41 h 80"/>
                  <a:gd name="T2" fmla="*/ 80 w 82"/>
                  <a:gd name="T3" fmla="*/ 32 h 80"/>
                  <a:gd name="T4" fmla="*/ 78 w 82"/>
                  <a:gd name="T5" fmla="*/ 25 h 80"/>
                  <a:gd name="T6" fmla="*/ 73 w 82"/>
                  <a:gd name="T7" fmla="*/ 17 h 80"/>
                  <a:gd name="T8" fmla="*/ 69 w 82"/>
                  <a:gd name="T9" fmla="*/ 11 h 80"/>
                  <a:gd name="T10" fmla="*/ 63 w 82"/>
                  <a:gd name="T11" fmla="*/ 6 h 80"/>
                  <a:gd name="T12" fmla="*/ 57 w 82"/>
                  <a:gd name="T13" fmla="*/ 4 h 80"/>
                  <a:gd name="T14" fmla="*/ 48 w 82"/>
                  <a:gd name="T15" fmla="*/ 1 h 80"/>
                  <a:gd name="T16" fmla="*/ 41 w 82"/>
                  <a:gd name="T17" fmla="*/ 0 h 80"/>
                  <a:gd name="T18" fmla="*/ 33 w 82"/>
                  <a:gd name="T19" fmla="*/ 1 h 80"/>
                  <a:gd name="T20" fmla="*/ 25 w 82"/>
                  <a:gd name="T21" fmla="*/ 4 h 80"/>
                  <a:gd name="T22" fmla="*/ 18 w 82"/>
                  <a:gd name="T23" fmla="*/ 6 h 80"/>
                  <a:gd name="T24" fmla="*/ 12 w 82"/>
                  <a:gd name="T25" fmla="*/ 11 h 80"/>
                  <a:gd name="T26" fmla="*/ 6 w 82"/>
                  <a:gd name="T27" fmla="*/ 17 h 80"/>
                  <a:gd name="T28" fmla="*/ 3 w 82"/>
                  <a:gd name="T29" fmla="*/ 25 h 80"/>
                  <a:gd name="T30" fmla="*/ 1 w 82"/>
                  <a:gd name="T31" fmla="*/ 32 h 80"/>
                  <a:gd name="T32" fmla="*/ 0 w 82"/>
                  <a:gd name="T33" fmla="*/ 41 h 80"/>
                  <a:gd name="T34" fmla="*/ 1 w 82"/>
                  <a:gd name="T35" fmla="*/ 48 h 80"/>
                  <a:gd name="T36" fmla="*/ 3 w 82"/>
                  <a:gd name="T37" fmla="*/ 56 h 80"/>
                  <a:gd name="T38" fmla="*/ 6 w 82"/>
                  <a:gd name="T39" fmla="*/ 63 h 80"/>
                  <a:gd name="T40" fmla="*/ 12 w 82"/>
                  <a:gd name="T41" fmla="*/ 69 h 80"/>
                  <a:gd name="T42" fmla="*/ 18 w 82"/>
                  <a:gd name="T43" fmla="*/ 73 h 80"/>
                  <a:gd name="T44" fmla="*/ 25 w 82"/>
                  <a:gd name="T45" fmla="*/ 77 h 80"/>
                  <a:gd name="T46" fmla="*/ 33 w 82"/>
                  <a:gd name="T47" fmla="*/ 79 h 80"/>
                  <a:gd name="T48" fmla="*/ 41 w 82"/>
                  <a:gd name="T49" fmla="*/ 80 h 80"/>
                  <a:gd name="T50" fmla="*/ 48 w 82"/>
                  <a:gd name="T51" fmla="*/ 79 h 80"/>
                  <a:gd name="T52" fmla="*/ 57 w 82"/>
                  <a:gd name="T53" fmla="*/ 77 h 80"/>
                  <a:gd name="T54" fmla="*/ 63 w 82"/>
                  <a:gd name="T55" fmla="*/ 73 h 80"/>
                  <a:gd name="T56" fmla="*/ 69 w 82"/>
                  <a:gd name="T57" fmla="*/ 69 h 80"/>
                  <a:gd name="T58" fmla="*/ 73 w 82"/>
                  <a:gd name="T59" fmla="*/ 63 h 80"/>
                  <a:gd name="T60" fmla="*/ 78 w 82"/>
                  <a:gd name="T61" fmla="*/ 56 h 80"/>
                  <a:gd name="T62" fmla="*/ 80 w 82"/>
                  <a:gd name="T63" fmla="*/ 48 h 80"/>
                  <a:gd name="T64" fmla="*/ 82 w 82"/>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0"/>
                  <a:gd name="T101" fmla="*/ 82 w 82"/>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0">
                    <a:moveTo>
                      <a:pt x="82" y="41"/>
                    </a:moveTo>
                    <a:lnTo>
                      <a:pt x="80" y="32"/>
                    </a:lnTo>
                    <a:lnTo>
                      <a:pt x="78" y="25"/>
                    </a:lnTo>
                    <a:lnTo>
                      <a:pt x="73" y="17"/>
                    </a:lnTo>
                    <a:lnTo>
                      <a:pt x="69" y="11"/>
                    </a:lnTo>
                    <a:lnTo>
                      <a:pt x="63" y="6"/>
                    </a:lnTo>
                    <a:lnTo>
                      <a:pt x="57" y="4"/>
                    </a:lnTo>
                    <a:lnTo>
                      <a:pt x="48" y="1"/>
                    </a:lnTo>
                    <a:lnTo>
                      <a:pt x="41" y="0"/>
                    </a:lnTo>
                    <a:lnTo>
                      <a:pt x="33" y="1"/>
                    </a:lnTo>
                    <a:lnTo>
                      <a:pt x="25" y="4"/>
                    </a:lnTo>
                    <a:lnTo>
                      <a:pt x="18" y="6"/>
                    </a:lnTo>
                    <a:lnTo>
                      <a:pt x="12" y="11"/>
                    </a:lnTo>
                    <a:lnTo>
                      <a:pt x="6" y="17"/>
                    </a:lnTo>
                    <a:lnTo>
                      <a:pt x="3" y="25"/>
                    </a:lnTo>
                    <a:lnTo>
                      <a:pt x="1" y="32"/>
                    </a:lnTo>
                    <a:lnTo>
                      <a:pt x="0" y="41"/>
                    </a:lnTo>
                    <a:lnTo>
                      <a:pt x="1" y="48"/>
                    </a:lnTo>
                    <a:lnTo>
                      <a:pt x="3" y="56"/>
                    </a:lnTo>
                    <a:lnTo>
                      <a:pt x="6" y="63"/>
                    </a:lnTo>
                    <a:lnTo>
                      <a:pt x="12" y="69"/>
                    </a:lnTo>
                    <a:lnTo>
                      <a:pt x="18" y="73"/>
                    </a:lnTo>
                    <a:lnTo>
                      <a:pt x="25" y="77"/>
                    </a:lnTo>
                    <a:lnTo>
                      <a:pt x="33" y="79"/>
                    </a:lnTo>
                    <a:lnTo>
                      <a:pt x="41" y="80"/>
                    </a:lnTo>
                    <a:lnTo>
                      <a:pt x="48" y="79"/>
                    </a:lnTo>
                    <a:lnTo>
                      <a:pt x="57" y="77"/>
                    </a:lnTo>
                    <a:lnTo>
                      <a:pt x="63" y="73"/>
                    </a:lnTo>
                    <a:lnTo>
                      <a:pt x="69" y="69"/>
                    </a:lnTo>
                    <a:lnTo>
                      <a:pt x="73" y="63"/>
                    </a:lnTo>
                    <a:lnTo>
                      <a:pt x="78" y="56"/>
                    </a:lnTo>
                    <a:lnTo>
                      <a:pt x="80"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43" name="Freeform 169"/>
              <p:cNvSpPr>
                <a:spLocks/>
              </p:cNvSpPr>
              <p:nvPr/>
            </p:nvSpPr>
            <p:spPr bwMode="auto">
              <a:xfrm>
                <a:off x="4070" y="2749"/>
                <a:ext cx="82" cy="81"/>
              </a:xfrm>
              <a:custGeom>
                <a:avLst/>
                <a:gdLst>
                  <a:gd name="T0" fmla="*/ 82 w 82"/>
                  <a:gd name="T1" fmla="*/ 41 h 81"/>
                  <a:gd name="T2" fmla="*/ 80 w 82"/>
                  <a:gd name="T3" fmla="*/ 32 h 81"/>
                  <a:gd name="T4" fmla="*/ 78 w 82"/>
                  <a:gd name="T5" fmla="*/ 25 h 81"/>
                  <a:gd name="T6" fmla="*/ 73 w 82"/>
                  <a:gd name="T7" fmla="*/ 17 h 81"/>
                  <a:gd name="T8" fmla="*/ 69 w 82"/>
                  <a:gd name="T9" fmla="*/ 13 h 81"/>
                  <a:gd name="T10" fmla="*/ 63 w 82"/>
                  <a:gd name="T11" fmla="*/ 6 h 81"/>
                  <a:gd name="T12" fmla="*/ 57 w 82"/>
                  <a:gd name="T13" fmla="*/ 3 h 81"/>
                  <a:gd name="T14" fmla="*/ 48 w 82"/>
                  <a:gd name="T15" fmla="*/ 0 h 81"/>
                  <a:gd name="T16" fmla="*/ 41 w 82"/>
                  <a:gd name="T17" fmla="*/ 0 h 81"/>
                  <a:gd name="T18" fmla="*/ 33 w 82"/>
                  <a:gd name="T19" fmla="*/ 0 h 81"/>
                  <a:gd name="T20" fmla="*/ 25 w 82"/>
                  <a:gd name="T21" fmla="*/ 3 h 81"/>
                  <a:gd name="T22" fmla="*/ 18 w 82"/>
                  <a:gd name="T23" fmla="*/ 6 h 81"/>
                  <a:gd name="T24" fmla="*/ 12 w 82"/>
                  <a:gd name="T25" fmla="*/ 13 h 81"/>
                  <a:gd name="T26" fmla="*/ 6 w 82"/>
                  <a:gd name="T27" fmla="*/ 17 h 81"/>
                  <a:gd name="T28" fmla="*/ 3 w 82"/>
                  <a:gd name="T29" fmla="*/ 25 h 81"/>
                  <a:gd name="T30" fmla="*/ 1 w 82"/>
                  <a:gd name="T31" fmla="*/ 32 h 81"/>
                  <a:gd name="T32" fmla="*/ 0 w 82"/>
                  <a:gd name="T33" fmla="*/ 41 h 81"/>
                  <a:gd name="T34" fmla="*/ 1 w 82"/>
                  <a:gd name="T35" fmla="*/ 49 h 81"/>
                  <a:gd name="T36" fmla="*/ 3 w 82"/>
                  <a:gd name="T37" fmla="*/ 57 h 81"/>
                  <a:gd name="T38" fmla="*/ 6 w 82"/>
                  <a:gd name="T39" fmla="*/ 63 h 81"/>
                  <a:gd name="T40" fmla="*/ 12 w 82"/>
                  <a:gd name="T41" fmla="*/ 68 h 81"/>
                  <a:gd name="T42" fmla="*/ 18 w 82"/>
                  <a:gd name="T43" fmla="*/ 73 h 81"/>
                  <a:gd name="T44" fmla="*/ 25 w 82"/>
                  <a:gd name="T45" fmla="*/ 78 h 81"/>
                  <a:gd name="T46" fmla="*/ 33 w 82"/>
                  <a:gd name="T47" fmla="*/ 81 h 81"/>
                  <a:gd name="T48" fmla="*/ 41 w 82"/>
                  <a:gd name="T49" fmla="*/ 81 h 81"/>
                  <a:gd name="T50" fmla="*/ 48 w 82"/>
                  <a:gd name="T51" fmla="*/ 81 h 81"/>
                  <a:gd name="T52" fmla="*/ 57 w 82"/>
                  <a:gd name="T53" fmla="*/ 78 h 81"/>
                  <a:gd name="T54" fmla="*/ 63 w 82"/>
                  <a:gd name="T55" fmla="*/ 73 h 81"/>
                  <a:gd name="T56" fmla="*/ 69 w 82"/>
                  <a:gd name="T57" fmla="*/ 68 h 81"/>
                  <a:gd name="T58" fmla="*/ 73 w 82"/>
                  <a:gd name="T59" fmla="*/ 63 h 81"/>
                  <a:gd name="T60" fmla="*/ 78 w 82"/>
                  <a:gd name="T61" fmla="*/ 57 h 81"/>
                  <a:gd name="T62" fmla="*/ 80 w 82"/>
                  <a:gd name="T63" fmla="*/ 49 h 81"/>
                  <a:gd name="T64" fmla="*/ 82 w 82"/>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82" y="41"/>
                    </a:moveTo>
                    <a:lnTo>
                      <a:pt x="80" y="32"/>
                    </a:lnTo>
                    <a:lnTo>
                      <a:pt x="78" y="25"/>
                    </a:lnTo>
                    <a:lnTo>
                      <a:pt x="73" y="17"/>
                    </a:lnTo>
                    <a:lnTo>
                      <a:pt x="69" y="13"/>
                    </a:lnTo>
                    <a:lnTo>
                      <a:pt x="63" y="6"/>
                    </a:lnTo>
                    <a:lnTo>
                      <a:pt x="57" y="3"/>
                    </a:lnTo>
                    <a:lnTo>
                      <a:pt x="48" y="0"/>
                    </a:lnTo>
                    <a:lnTo>
                      <a:pt x="41" y="0"/>
                    </a:lnTo>
                    <a:lnTo>
                      <a:pt x="33" y="0"/>
                    </a:lnTo>
                    <a:lnTo>
                      <a:pt x="25" y="3"/>
                    </a:lnTo>
                    <a:lnTo>
                      <a:pt x="18" y="6"/>
                    </a:lnTo>
                    <a:lnTo>
                      <a:pt x="12" y="13"/>
                    </a:lnTo>
                    <a:lnTo>
                      <a:pt x="6" y="17"/>
                    </a:lnTo>
                    <a:lnTo>
                      <a:pt x="3" y="25"/>
                    </a:lnTo>
                    <a:lnTo>
                      <a:pt x="1" y="32"/>
                    </a:lnTo>
                    <a:lnTo>
                      <a:pt x="0" y="41"/>
                    </a:lnTo>
                    <a:lnTo>
                      <a:pt x="1" y="49"/>
                    </a:lnTo>
                    <a:lnTo>
                      <a:pt x="3" y="57"/>
                    </a:lnTo>
                    <a:lnTo>
                      <a:pt x="6" y="63"/>
                    </a:lnTo>
                    <a:lnTo>
                      <a:pt x="12" y="68"/>
                    </a:lnTo>
                    <a:lnTo>
                      <a:pt x="18" y="73"/>
                    </a:lnTo>
                    <a:lnTo>
                      <a:pt x="25" y="78"/>
                    </a:lnTo>
                    <a:lnTo>
                      <a:pt x="33" y="81"/>
                    </a:lnTo>
                    <a:lnTo>
                      <a:pt x="41" y="81"/>
                    </a:lnTo>
                    <a:lnTo>
                      <a:pt x="48" y="81"/>
                    </a:lnTo>
                    <a:lnTo>
                      <a:pt x="57" y="78"/>
                    </a:lnTo>
                    <a:lnTo>
                      <a:pt x="63" y="73"/>
                    </a:lnTo>
                    <a:lnTo>
                      <a:pt x="69" y="68"/>
                    </a:lnTo>
                    <a:lnTo>
                      <a:pt x="73" y="63"/>
                    </a:lnTo>
                    <a:lnTo>
                      <a:pt x="78" y="57"/>
                    </a:lnTo>
                    <a:lnTo>
                      <a:pt x="80"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44" name="Freeform 170"/>
              <p:cNvSpPr>
                <a:spLocks/>
              </p:cNvSpPr>
              <p:nvPr/>
            </p:nvSpPr>
            <p:spPr bwMode="auto">
              <a:xfrm>
                <a:off x="4070" y="2910"/>
                <a:ext cx="82" cy="81"/>
              </a:xfrm>
              <a:custGeom>
                <a:avLst/>
                <a:gdLst>
                  <a:gd name="T0" fmla="*/ 82 w 82"/>
                  <a:gd name="T1" fmla="*/ 40 h 81"/>
                  <a:gd name="T2" fmla="*/ 80 w 82"/>
                  <a:gd name="T3" fmla="*/ 33 h 81"/>
                  <a:gd name="T4" fmla="*/ 78 w 82"/>
                  <a:gd name="T5" fmla="*/ 24 h 81"/>
                  <a:gd name="T6" fmla="*/ 73 w 82"/>
                  <a:gd name="T7" fmla="*/ 18 h 81"/>
                  <a:gd name="T8" fmla="*/ 69 w 82"/>
                  <a:gd name="T9" fmla="*/ 13 h 81"/>
                  <a:gd name="T10" fmla="*/ 63 w 82"/>
                  <a:gd name="T11" fmla="*/ 8 h 81"/>
                  <a:gd name="T12" fmla="*/ 57 w 82"/>
                  <a:gd name="T13" fmla="*/ 3 h 81"/>
                  <a:gd name="T14" fmla="*/ 48 w 82"/>
                  <a:gd name="T15" fmla="*/ 0 h 81"/>
                  <a:gd name="T16" fmla="*/ 41 w 82"/>
                  <a:gd name="T17" fmla="*/ 0 h 81"/>
                  <a:gd name="T18" fmla="*/ 33 w 82"/>
                  <a:gd name="T19" fmla="*/ 0 h 81"/>
                  <a:gd name="T20" fmla="*/ 25 w 82"/>
                  <a:gd name="T21" fmla="*/ 3 h 81"/>
                  <a:gd name="T22" fmla="*/ 18 w 82"/>
                  <a:gd name="T23" fmla="*/ 8 h 81"/>
                  <a:gd name="T24" fmla="*/ 12 w 82"/>
                  <a:gd name="T25" fmla="*/ 13 h 81"/>
                  <a:gd name="T26" fmla="*/ 6 w 82"/>
                  <a:gd name="T27" fmla="*/ 18 h 81"/>
                  <a:gd name="T28" fmla="*/ 3 w 82"/>
                  <a:gd name="T29" fmla="*/ 24 h 81"/>
                  <a:gd name="T30" fmla="*/ 1 w 82"/>
                  <a:gd name="T31" fmla="*/ 33 h 81"/>
                  <a:gd name="T32" fmla="*/ 0 w 82"/>
                  <a:gd name="T33" fmla="*/ 40 h 81"/>
                  <a:gd name="T34" fmla="*/ 1 w 82"/>
                  <a:gd name="T35" fmla="*/ 50 h 81"/>
                  <a:gd name="T36" fmla="*/ 3 w 82"/>
                  <a:gd name="T37" fmla="*/ 56 h 81"/>
                  <a:gd name="T38" fmla="*/ 6 w 82"/>
                  <a:gd name="T39" fmla="*/ 64 h 81"/>
                  <a:gd name="T40" fmla="*/ 12 w 82"/>
                  <a:gd name="T41" fmla="*/ 69 h 81"/>
                  <a:gd name="T42" fmla="*/ 18 w 82"/>
                  <a:gd name="T43" fmla="*/ 75 h 81"/>
                  <a:gd name="T44" fmla="*/ 25 w 82"/>
                  <a:gd name="T45" fmla="*/ 79 h 81"/>
                  <a:gd name="T46" fmla="*/ 33 w 82"/>
                  <a:gd name="T47" fmla="*/ 81 h 81"/>
                  <a:gd name="T48" fmla="*/ 41 w 82"/>
                  <a:gd name="T49" fmla="*/ 81 h 81"/>
                  <a:gd name="T50" fmla="*/ 48 w 82"/>
                  <a:gd name="T51" fmla="*/ 81 h 81"/>
                  <a:gd name="T52" fmla="*/ 57 w 82"/>
                  <a:gd name="T53" fmla="*/ 79 h 81"/>
                  <a:gd name="T54" fmla="*/ 63 w 82"/>
                  <a:gd name="T55" fmla="*/ 75 h 81"/>
                  <a:gd name="T56" fmla="*/ 69 w 82"/>
                  <a:gd name="T57" fmla="*/ 69 h 81"/>
                  <a:gd name="T58" fmla="*/ 73 w 82"/>
                  <a:gd name="T59" fmla="*/ 64 h 81"/>
                  <a:gd name="T60" fmla="*/ 78 w 82"/>
                  <a:gd name="T61" fmla="*/ 56 h 81"/>
                  <a:gd name="T62" fmla="*/ 80 w 82"/>
                  <a:gd name="T63" fmla="*/ 50 h 81"/>
                  <a:gd name="T64" fmla="*/ 82 w 82"/>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82" y="40"/>
                    </a:moveTo>
                    <a:lnTo>
                      <a:pt x="80" y="33"/>
                    </a:lnTo>
                    <a:lnTo>
                      <a:pt x="78" y="24"/>
                    </a:lnTo>
                    <a:lnTo>
                      <a:pt x="73" y="18"/>
                    </a:lnTo>
                    <a:lnTo>
                      <a:pt x="69" y="13"/>
                    </a:lnTo>
                    <a:lnTo>
                      <a:pt x="63" y="8"/>
                    </a:lnTo>
                    <a:lnTo>
                      <a:pt x="57" y="3"/>
                    </a:lnTo>
                    <a:lnTo>
                      <a:pt x="48" y="0"/>
                    </a:lnTo>
                    <a:lnTo>
                      <a:pt x="41" y="0"/>
                    </a:lnTo>
                    <a:lnTo>
                      <a:pt x="33" y="0"/>
                    </a:lnTo>
                    <a:lnTo>
                      <a:pt x="25" y="3"/>
                    </a:lnTo>
                    <a:lnTo>
                      <a:pt x="18" y="8"/>
                    </a:lnTo>
                    <a:lnTo>
                      <a:pt x="12" y="13"/>
                    </a:lnTo>
                    <a:lnTo>
                      <a:pt x="6" y="18"/>
                    </a:lnTo>
                    <a:lnTo>
                      <a:pt x="3" y="24"/>
                    </a:lnTo>
                    <a:lnTo>
                      <a:pt x="1" y="33"/>
                    </a:lnTo>
                    <a:lnTo>
                      <a:pt x="0" y="40"/>
                    </a:lnTo>
                    <a:lnTo>
                      <a:pt x="1" y="50"/>
                    </a:lnTo>
                    <a:lnTo>
                      <a:pt x="3" y="56"/>
                    </a:lnTo>
                    <a:lnTo>
                      <a:pt x="6" y="64"/>
                    </a:lnTo>
                    <a:lnTo>
                      <a:pt x="12" y="69"/>
                    </a:lnTo>
                    <a:lnTo>
                      <a:pt x="18" y="75"/>
                    </a:lnTo>
                    <a:lnTo>
                      <a:pt x="25" y="79"/>
                    </a:lnTo>
                    <a:lnTo>
                      <a:pt x="33" y="81"/>
                    </a:lnTo>
                    <a:lnTo>
                      <a:pt x="41" y="81"/>
                    </a:lnTo>
                    <a:lnTo>
                      <a:pt x="48" y="81"/>
                    </a:lnTo>
                    <a:lnTo>
                      <a:pt x="57" y="79"/>
                    </a:lnTo>
                    <a:lnTo>
                      <a:pt x="63" y="75"/>
                    </a:lnTo>
                    <a:lnTo>
                      <a:pt x="69" y="69"/>
                    </a:lnTo>
                    <a:lnTo>
                      <a:pt x="73" y="64"/>
                    </a:lnTo>
                    <a:lnTo>
                      <a:pt x="78" y="56"/>
                    </a:lnTo>
                    <a:lnTo>
                      <a:pt x="80" y="50"/>
                    </a:lnTo>
                    <a:lnTo>
                      <a:pt x="82"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45" name="Freeform 171"/>
              <p:cNvSpPr>
                <a:spLocks/>
              </p:cNvSpPr>
              <p:nvPr/>
            </p:nvSpPr>
            <p:spPr bwMode="auto">
              <a:xfrm>
                <a:off x="4070" y="3077"/>
                <a:ext cx="82" cy="82"/>
              </a:xfrm>
              <a:custGeom>
                <a:avLst/>
                <a:gdLst>
                  <a:gd name="T0" fmla="*/ 82 w 82"/>
                  <a:gd name="T1" fmla="*/ 41 h 82"/>
                  <a:gd name="T2" fmla="*/ 80 w 82"/>
                  <a:gd name="T3" fmla="*/ 32 h 82"/>
                  <a:gd name="T4" fmla="*/ 78 w 82"/>
                  <a:gd name="T5" fmla="*/ 25 h 82"/>
                  <a:gd name="T6" fmla="*/ 73 w 82"/>
                  <a:gd name="T7" fmla="*/ 18 h 82"/>
                  <a:gd name="T8" fmla="*/ 69 w 82"/>
                  <a:gd name="T9" fmla="*/ 11 h 82"/>
                  <a:gd name="T10" fmla="*/ 63 w 82"/>
                  <a:gd name="T11" fmla="*/ 6 h 82"/>
                  <a:gd name="T12" fmla="*/ 57 w 82"/>
                  <a:gd name="T13" fmla="*/ 2 h 82"/>
                  <a:gd name="T14" fmla="*/ 48 w 82"/>
                  <a:gd name="T15" fmla="*/ 1 h 82"/>
                  <a:gd name="T16" fmla="*/ 41 w 82"/>
                  <a:gd name="T17" fmla="*/ 0 h 82"/>
                  <a:gd name="T18" fmla="*/ 33 w 82"/>
                  <a:gd name="T19" fmla="*/ 1 h 82"/>
                  <a:gd name="T20" fmla="*/ 25 w 82"/>
                  <a:gd name="T21" fmla="*/ 2 h 82"/>
                  <a:gd name="T22" fmla="*/ 18 w 82"/>
                  <a:gd name="T23" fmla="*/ 6 h 82"/>
                  <a:gd name="T24" fmla="*/ 12 w 82"/>
                  <a:gd name="T25" fmla="*/ 11 h 82"/>
                  <a:gd name="T26" fmla="*/ 6 w 82"/>
                  <a:gd name="T27" fmla="*/ 18 h 82"/>
                  <a:gd name="T28" fmla="*/ 3 w 82"/>
                  <a:gd name="T29" fmla="*/ 25 h 82"/>
                  <a:gd name="T30" fmla="*/ 1 w 82"/>
                  <a:gd name="T31" fmla="*/ 32 h 82"/>
                  <a:gd name="T32" fmla="*/ 0 w 82"/>
                  <a:gd name="T33" fmla="*/ 41 h 82"/>
                  <a:gd name="T34" fmla="*/ 1 w 82"/>
                  <a:gd name="T35" fmla="*/ 48 h 82"/>
                  <a:gd name="T36" fmla="*/ 3 w 82"/>
                  <a:gd name="T37" fmla="*/ 56 h 82"/>
                  <a:gd name="T38" fmla="*/ 6 w 82"/>
                  <a:gd name="T39" fmla="*/ 63 h 82"/>
                  <a:gd name="T40" fmla="*/ 12 w 82"/>
                  <a:gd name="T41" fmla="*/ 69 h 82"/>
                  <a:gd name="T42" fmla="*/ 18 w 82"/>
                  <a:gd name="T43" fmla="*/ 74 h 82"/>
                  <a:gd name="T44" fmla="*/ 25 w 82"/>
                  <a:gd name="T45" fmla="*/ 77 h 82"/>
                  <a:gd name="T46" fmla="*/ 33 w 82"/>
                  <a:gd name="T47" fmla="*/ 79 h 82"/>
                  <a:gd name="T48" fmla="*/ 41 w 82"/>
                  <a:gd name="T49" fmla="*/ 82 h 82"/>
                  <a:gd name="T50" fmla="*/ 48 w 82"/>
                  <a:gd name="T51" fmla="*/ 79 h 82"/>
                  <a:gd name="T52" fmla="*/ 57 w 82"/>
                  <a:gd name="T53" fmla="*/ 77 h 82"/>
                  <a:gd name="T54" fmla="*/ 63 w 82"/>
                  <a:gd name="T55" fmla="*/ 74 h 82"/>
                  <a:gd name="T56" fmla="*/ 69 w 82"/>
                  <a:gd name="T57" fmla="*/ 69 h 82"/>
                  <a:gd name="T58" fmla="*/ 73 w 82"/>
                  <a:gd name="T59" fmla="*/ 63 h 82"/>
                  <a:gd name="T60" fmla="*/ 78 w 82"/>
                  <a:gd name="T61" fmla="*/ 56 h 82"/>
                  <a:gd name="T62" fmla="*/ 80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2"/>
                    </a:lnTo>
                    <a:lnTo>
                      <a:pt x="78" y="25"/>
                    </a:lnTo>
                    <a:lnTo>
                      <a:pt x="73" y="18"/>
                    </a:lnTo>
                    <a:lnTo>
                      <a:pt x="69" y="11"/>
                    </a:lnTo>
                    <a:lnTo>
                      <a:pt x="63" y="6"/>
                    </a:lnTo>
                    <a:lnTo>
                      <a:pt x="57" y="2"/>
                    </a:lnTo>
                    <a:lnTo>
                      <a:pt x="48" y="1"/>
                    </a:lnTo>
                    <a:lnTo>
                      <a:pt x="41" y="0"/>
                    </a:lnTo>
                    <a:lnTo>
                      <a:pt x="33" y="1"/>
                    </a:lnTo>
                    <a:lnTo>
                      <a:pt x="25" y="2"/>
                    </a:lnTo>
                    <a:lnTo>
                      <a:pt x="18" y="6"/>
                    </a:lnTo>
                    <a:lnTo>
                      <a:pt x="12" y="11"/>
                    </a:lnTo>
                    <a:lnTo>
                      <a:pt x="6" y="18"/>
                    </a:lnTo>
                    <a:lnTo>
                      <a:pt x="3" y="25"/>
                    </a:lnTo>
                    <a:lnTo>
                      <a:pt x="1" y="32"/>
                    </a:lnTo>
                    <a:lnTo>
                      <a:pt x="0" y="41"/>
                    </a:lnTo>
                    <a:lnTo>
                      <a:pt x="1" y="48"/>
                    </a:lnTo>
                    <a:lnTo>
                      <a:pt x="3" y="56"/>
                    </a:lnTo>
                    <a:lnTo>
                      <a:pt x="6" y="63"/>
                    </a:lnTo>
                    <a:lnTo>
                      <a:pt x="12" y="69"/>
                    </a:lnTo>
                    <a:lnTo>
                      <a:pt x="18" y="74"/>
                    </a:lnTo>
                    <a:lnTo>
                      <a:pt x="25" y="77"/>
                    </a:lnTo>
                    <a:lnTo>
                      <a:pt x="33" y="79"/>
                    </a:lnTo>
                    <a:lnTo>
                      <a:pt x="41" y="82"/>
                    </a:lnTo>
                    <a:lnTo>
                      <a:pt x="48" y="79"/>
                    </a:lnTo>
                    <a:lnTo>
                      <a:pt x="57" y="77"/>
                    </a:lnTo>
                    <a:lnTo>
                      <a:pt x="63" y="74"/>
                    </a:lnTo>
                    <a:lnTo>
                      <a:pt x="69" y="69"/>
                    </a:lnTo>
                    <a:lnTo>
                      <a:pt x="73" y="63"/>
                    </a:lnTo>
                    <a:lnTo>
                      <a:pt x="78" y="56"/>
                    </a:lnTo>
                    <a:lnTo>
                      <a:pt x="80"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46" name="Freeform 172"/>
              <p:cNvSpPr>
                <a:spLocks/>
              </p:cNvSpPr>
              <p:nvPr/>
            </p:nvSpPr>
            <p:spPr bwMode="auto">
              <a:xfrm>
                <a:off x="4070" y="3233"/>
                <a:ext cx="82" cy="82"/>
              </a:xfrm>
              <a:custGeom>
                <a:avLst/>
                <a:gdLst>
                  <a:gd name="T0" fmla="*/ 82 w 82"/>
                  <a:gd name="T1" fmla="*/ 41 h 82"/>
                  <a:gd name="T2" fmla="*/ 80 w 82"/>
                  <a:gd name="T3" fmla="*/ 32 h 82"/>
                  <a:gd name="T4" fmla="*/ 78 w 82"/>
                  <a:gd name="T5" fmla="*/ 25 h 82"/>
                  <a:gd name="T6" fmla="*/ 73 w 82"/>
                  <a:gd name="T7" fmla="*/ 19 h 82"/>
                  <a:gd name="T8" fmla="*/ 69 w 82"/>
                  <a:gd name="T9" fmla="*/ 11 h 82"/>
                  <a:gd name="T10" fmla="*/ 63 w 82"/>
                  <a:gd name="T11" fmla="*/ 6 h 82"/>
                  <a:gd name="T12" fmla="*/ 57 w 82"/>
                  <a:gd name="T13" fmla="*/ 4 h 82"/>
                  <a:gd name="T14" fmla="*/ 48 w 82"/>
                  <a:gd name="T15" fmla="*/ 1 h 82"/>
                  <a:gd name="T16" fmla="*/ 41 w 82"/>
                  <a:gd name="T17" fmla="*/ 0 h 82"/>
                  <a:gd name="T18" fmla="*/ 33 w 82"/>
                  <a:gd name="T19" fmla="*/ 1 h 82"/>
                  <a:gd name="T20" fmla="*/ 25 w 82"/>
                  <a:gd name="T21" fmla="*/ 4 h 82"/>
                  <a:gd name="T22" fmla="*/ 18 w 82"/>
                  <a:gd name="T23" fmla="*/ 6 h 82"/>
                  <a:gd name="T24" fmla="*/ 12 w 82"/>
                  <a:gd name="T25" fmla="*/ 11 h 82"/>
                  <a:gd name="T26" fmla="*/ 6 w 82"/>
                  <a:gd name="T27" fmla="*/ 19 h 82"/>
                  <a:gd name="T28" fmla="*/ 3 w 82"/>
                  <a:gd name="T29" fmla="*/ 25 h 82"/>
                  <a:gd name="T30" fmla="*/ 1 w 82"/>
                  <a:gd name="T31" fmla="*/ 32 h 82"/>
                  <a:gd name="T32" fmla="*/ 0 w 82"/>
                  <a:gd name="T33" fmla="*/ 41 h 82"/>
                  <a:gd name="T34" fmla="*/ 1 w 82"/>
                  <a:gd name="T35" fmla="*/ 48 h 82"/>
                  <a:gd name="T36" fmla="*/ 3 w 82"/>
                  <a:gd name="T37" fmla="*/ 56 h 82"/>
                  <a:gd name="T38" fmla="*/ 6 w 82"/>
                  <a:gd name="T39" fmla="*/ 63 h 82"/>
                  <a:gd name="T40" fmla="*/ 12 w 82"/>
                  <a:gd name="T41" fmla="*/ 70 h 82"/>
                  <a:gd name="T42" fmla="*/ 18 w 82"/>
                  <a:gd name="T43" fmla="*/ 73 h 82"/>
                  <a:gd name="T44" fmla="*/ 25 w 82"/>
                  <a:gd name="T45" fmla="*/ 77 h 82"/>
                  <a:gd name="T46" fmla="*/ 33 w 82"/>
                  <a:gd name="T47" fmla="*/ 81 h 82"/>
                  <a:gd name="T48" fmla="*/ 41 w 82"/>
                  <a:gd name="T49" fmla="*/ 82 h 82"/>
                  <a:gd name="T50" fmla="*/ 48 w 82"/>
                  <a:gd name="T51" fmla="*/ 81 h 82"/>
                  <a:gd name="T52" fmla="*/ 57 w 82"/>
                  <a:gd name="T53" fmla="*/ 77 h 82"/>
                  <a:gd name="T54" fmla="*/ 63 w 82"/>
                  <a:gd name="T55" fmla="*/ 73 h 82"/>
                  <a:gd name="T56" fmla="*/ 69 w 82"/>
                  <a:gd name="T57" fmla="*/ 70 h 82"/>
                  <a:gd name="T58" fmla="*/ 73 w 82"/>
                  <a:gd name="T59" fmla="*/ 63 h 82"/>
                  <a:gd name="T60" fmla="*/ 78 w 82"/>
                  <a:gd name="T61" fmla="*/ 56 h 82"/>
                  <a:gd name="T62" fmla="*/ 80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2"/>
                    </a:lnTo>
                    <a:lnTo>
                      <a:pt x="78" y="25"/>
                    </a:lnTo>
                    <a:lnTo>
                      <a:pt x="73" y="19"/>
                    </a:lnTo>
                    <a:lnTo>
                      <a:pt x="69" y="11"/>
                    </a:lnTo>
                    <a:lnTo>
                      <a:pt x="63" y="6"/>
                    </a:lnTo>
                    <a:lnTo>
                      <a:pt x="57" y="4"/>
                    </a:lnTo>
                    <a:lnTo>
                      <a:pt x="48" y="1"/>
                    </a:lnTo>
                    <a:lnTo>
                      <a:pt x="41" y="0"/>
                    </a:lnTo>
                    <a:lnTo>
                      <a:pt x="33" y="1"/>
                    </a:lnTo>
                    <a:lnTo>
                      <a:pt x="25" y="4"/>
                    </a:lnTo>
                    <a:lnTo>
                      <a:pt x="18" y="6"/>
                    </a:lnTo>
                    <a:lnTo>
                      <a:pt x="12" y="11"/>
                    </a:lnTo>
                    <a:lnTo>
                      <a:pt x="6" y="19"/>
                    </a:lnTo>
                    <a:lnTo>
                      <a:pt x="3" y="25"/>
                    </a:lnTo>
                    <a:lnTo>
                      <a:pt x="1" y="32"/>
                    </a:lnTo>
                    <a:lnTo>
                      <a:pt x="0" y="41"/>
                    </a:lnTo>
                    <a:lnTo>
                      <a:pt x="1" y="48"/>
                    </a:lnTo>
                    <a:lnTo>
                      <a:pt x="3" y="56"/>
                    </a:lnTo>
                    <a:lnTo>
                      <a:pt x="6" y="63"/>
                    </a:lnTo>
                    <a:lnTo>
                      <a:pt x="12" y="70"/>
                    </a:lnTo>
                    <a:lnTo>
                      <a:pt x="18" y="73"/>
                    </a:lnTo>
                    <a:lnTo>
                      <a:pt x="25" y="77"/>
                    </a:lnTo>
                    <a:lnTo>
                      <a:pt x="33" y="81"/>
                    </a:lnTo>
                    <a:lnTo>
                      <a:pt x="41" y="82"/>
                    </a:lnTo>
                    <a:lnTo>
                      <a:pt x="48" y="81"/>
                    </a:lnTo>
                    <a:lnTo>
                      <a:pt x="57" y="77"/>
                    </a:lnTo>
                    <a:lnTo>
                      <a:pt x="63" y="73"/>
                    </a:lnTo>
                    <a:lnTo>
                      <a:pt x="69" y="70"/>
                    </a:lnTo>
                    <a:lnTo>
                      <a:pt x="73" y="63"/>
                    </a:lnTo>
                    <a:lnTo>
                      <a:pt x="78" y="56"/>
                    </a:lnTo>
                    <a:lnTo>
                      <a:pt x="80"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47" name="Freeform 173"/>
              <p:cNvSpPr>
                <a:spLocks/>
              </p:cNvSpPr>
              <p:nvPr/>
            </p:nvSpPr>
            <p:spPr bwMode="auto">
              <a:xfrm>
                <a:off x="4070" y="3389"/>
                <a:ext cx="82" cy="82"/>
              </a:xfrm>
              <a:custGeom>
                <a:avLst/>
                <a:gdLst>
                  <a:gd name="T0" fmla="*/ 82 w 82"/>
                  <a:gd name="T1" fmla="*/ 41 h 82"/>
                  <a:gd name="T2" fmla="*/ 80 w 82"/>
                  <a:gd name="T3" fmla="*/ 33 h 82"/>
                  <a:gd name="T4" fmla="*/ 78 w 82"/>
                  <a:gd name="T5" fmla="*/ 25 h 82"/>
                  <a:gd name="T6" fmla="*/ 74 w 82"/>
                  <a:gd name="T7" fmla="*/ 19 h 82"/>
                  <a:gd name="T8" fmla="*/ 69 w 82"/>
                  <a:gd name="T9" fmla="*/ 13 h 82"/>
                  <a:gd name="T10" fmla="*/ 63 w 82"/>
                  <a:gd name="T11" fmla="*/ 7 h 82"/>
                  <a:gd name="T12" fmla="*/ 57 w 82"/>
                  <a:gd name="T13" fmla="*/ 3 h 82"/>
                  <a:gd name="T14" fmla="*/ 48 w 82"/>
                  <a:gd name="T15" fmla="*/ 2 h 82"/>
                  <a:gd name="T16" fmla="*/ 41 w 82"/>
                  <a:gd name="T17" fmla="*/ 0 h 82"/>
                  <a:gd name="T18" fmla="*/ 33 w 82"/>
                  <a:gd name="T19" fmla="*/ 2 h 82"/>
                  <a:gd name="T20" fmla="*/ 25 w 82"/>
                  <a:gd name="T21" fmla="*/ 3 h 82"/>
                  <a:gd name="T22" fmla="*/ 18 w 82"/>
                  <a:gd name="T23" fmla="*/ 7 h 82"/>
                  <a:gd name="T24" fmla="*/ 12 w 82"/>
                  <a:gd name="T25" fmla="*/ 13 h 82"/>
                  <a:gd name="T26" fmla="*/ 6 w 82"/>
                  <a:gd name="T27" fmla="*/ 19 h 82"/>
                  <a:gd name="T28" fmla="*/ 3 w 82"/>
                  <a:gd name="T29" fmla="*/ 25 h 82"/>
                  <a:gd name="T30" fmla="*/ 1 w 82"/>
                  <a:gd name="T31" fmla="*/ 33 h 82"/>
                  <a:gd name="T32" fmla="*/ 0 w 82"/>
                  <a:gd name="T33" fmla="*/ 41 h 82"/>
                  <a:gd name="T34" fmla="*/ 1 w 82"/>
                  <a:gd name="T35" fmla="*/ 49 h 82"/>
                  <a:gd name="T36" fmla="*/ 3 w 82"/>
                  <a:gd name="T37" fmla="*/ 57 h 82"/>
                  <a:gd name="T38" fmla="*/ 6 w 82"/>
                  <a:gd name="T39" fmla="*/ 64 h 82"/>
                  <a:gd name="T40" fmla="*/ 12 w 82"/>
                  <a:gd name="T41" fmla="*/ 70 h 82"/>
                  <a:gd name="T42" fmla="*/ 18 w 82"/>
                  <a:gd name="T43" fmla="*/ 75 h 82"/>
                  <a:gd name="T44" fmla="*/ 25 w 82"/>
                  <a:gd name="T45" fmla="*/ 79 h 82"/>
                  <a:gd name="T46" fmla="*/ 33 w 82"/>
                  <a:gd name="T47" fmla="*/ 81 h 82"/>
                  <a:gd name="T48" fmla="*/ 41 w 82"/>
                  <a:gd name="T49" fmla="*/ 82 h 82"/>
                  <a:gd name="T50" fmla="*/ 48 w 82"/>
                  <a:gd name="T51" fmla="*/ 81 h 82"/>
                  <a:gd name="T52" fmla="*/ 57 w 82"/>
                  <a:gd name="T53" fmla="*/ 79 h 82"/>
                  <a:gd name="T54" fmla="*/ 63 w 82"/>
                  <a:gd name="T55" fmla="*/ 75 h 82"/>
                  <a:gd name="T56" fmla="*/ 69 w 82"/>
                  <a:gd name="T57" fmla="*/ 70 h 82"/>
                  <a:gd name="T58" fmla="*/ 74 w 82"/>
                  <a:gd name="T59" fmla="*/ 64 h 82"/>
                  <a:gd name="T60" fmla="*/ 78 w 82"/>
                  <a:gd name="T61" fmla="*/ 57 h 82"/>
                  <a:gd name="T62" fmla="*/ 80 w 82"/>
                  <a:gd name="T63" fmla="*/ 49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3"/>
                    </a:lnTo>
                    <a:lnTo>
                      <a:pt x="78" y="25"/>
                    </a:lnTo>
                    <a:lnTo>
                      <a:pt x="74" y="19"/>
                    </a:lnTo>
                    <a:lnTo>
                      <a:pt x="69" y="13"/>
                    </a:lnTo>
                    <a:lnTo>
                      <a:pt x="63" y="7"/>
                    </a:lnTo>
                    <a:lnTo>
                      <a:pt x="57" y="3"/>
                    </a:lnTo>
                    <a:lnTo>
                      <a:pt x="48" y="2"/>
                    </a:lnTo>
                    <a:lnTo>
                      <a:pt x="41" y="0"/>
                    </a:lnTo>
                    <a:lnTo>
                      <a:pt x="33" y="2"/>
                    </a:lnTo>
                    <a:lnTo>
                      <a:pt x="25" y="3"/>
                    </a:lnTo>
                    <a:lnTo>
                      <a:pt x="18" y="7"/>
                    </a:lnTo>
                    <a:lnTo>
                      <a:pt x="12" y="13"/>
                    </a:lnTo>
                    <a:lnTo>
                      <a:pt x="6" y="19"/>
                    </a:lnTo>
                    <a:lnTo>
                      <a:pt x="3" y="25"/>
                    </a:lnTo>
                    <a:lnTo>
                      <a:pt x="1" y="33"/>
                    </a:lnTo>
                    <a:lnTo>
                      <a:pt x="0" y="41"/>
                    </a:lnTo>
                    <a:lnTo>
                      <a:pt x="1" y="49"/>
                    </a:lnTo>
                    <a:lnTo>
                      <a:pt x="3" y="57"/>
                    </a:lnTo>
                    <a:lnTo>
                      <a:pt x="6" y="64"/>
                    </a:lnTo>
                    <a:lnTo>
                      <a:pt x="12" y="70"/>
                    </a:lnTo>
                    <a:lnTo>
                      <a:pt x="18" y="75"/>
                    </a:lnTo>
                    <a:lnTo>
                      <a:pt x="25" y="79"/>
                    </a:lnTo>
                    <a:lnTo>
                      <a:pt x="33" y="81"/>
                    </a:lnTo>
                    <a:lnTo>
                      <a:pt x="41" y="82"/>
                    </a:lnTo>
                    <a:lnTo>
                      <a:pt x="48" y="81"/>
                    </a:lnTo>
                    <a:lnTo>
                      <a:pt x="57" y="79"/>
                    </a:lnTo>
                    <a:lnTo>
                      <a:pt x="63" y="75"/>
                    </a:lnTo>
                    <a:lnTo>
                      <a:pt x="69" y="70"/>
                    </a:lnTo>
                    <a:lnTo>
                      <a:pt x="74" y="64"/>
                    </a:lnTo>
                    <a:lnTo>
                      <a:pt x="78" y="57"/>
                    </a:lnTo>
                    <a:lnTo>
                      <a:pt x="80" y="49"/>
                    </a:lnTo>
                    <a:lnTo>
                      <a:pt x="8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848" name="Freeform 174"/>
              <p:cNvSpPr>
                <a:spLocks/>
              </p:cNvSpPr>
              <p:nvPr/>
            </p:nvSpPr>
            <p:spPr bwMode="auto">
              <a:xfrm>
                <a:off x="4070" y="3389"/>
                <a:ext cx="82" cy="82"/>
              </a:xfrm>
              <a:custGeom>
                <a:avLst/>
                <a:gdLst>
                  <a:gd name="T0" fmla="*/ 82 w 82"/>
                  <a:gd name="T1" fmla="*/ 41 h 82"/>
                  <a:gd name="T2" fmla="*/ 80 w 82"/>
                  <a:gd name="T3" fmla="*/ 33 h 82"/>
                  <a:gd name="T4" fmla="*/ 78 w 82"/>
                  <a:gd name="T5" fmla="*/ 25 h 82"/>
                  <a:gd name="T6" fmla="*/ 73 w 82"/>
                  <a:gd name="T7" fmla="*/ 19 h 82"/>
                  <a:gd name="T8" fmla="*/ 69 w 82"/>
                  <a:gd name="T9" fmla="*/ 13 h 82"/>
                  <a:gd name="T10" fmla="*/ 63 w 82"/>
                  <a:gd name="T11" fmla="*/ 7 h 82"/>
                  <a:gd name="T12" fmla="*/ 57 w 82"/>
                  <a:gd name="T13" fmla="*/ 4 h 82"/>
                  <a:gd name="T14" fmla="*/ 48 w 82"/>
                  <a:gd name="T15" fmla="*/ 2 h 82"/>
                  <a:gd name="T16" fmla="*/ 41 w 82"/>
                  <a:gd name="T17" fmla="*/ 0 h 82"/>
                  <a:gd name="T18" fmla="*/ 33 w 82"/>
                  <a:gd name="T19" fmla="*/ 2 h 82"/>
                  <a:gd name="T20" fmla="*/ 25 w 82"/>
                  <a:gd name="T21" fmla="*/ 4 h 82"/>
                  <a:gd name="T22" fmla="*/ 18 w 82"/>
                  <a:gd name="T23" fmla="*/ 7 h 82"/>
                  <a:gd name="T24" fmla="*/ 12 w 82"/>
                  <a:gd name="T25" fmla="*/ 13 h 82"/>
                  <a:gd name="T26" fmla="*/ 6 w 82"/>
                  <a:gd name="T27" fmla="*/ 19 h 82"/>
                  <a:gd name="T28" fmla="*/ 3 w 82"/>
                  <a:gd name="T29" fmla="*/ 25 h 82"/>
                  <a:gd name="T30" fmla="*/ 1 w 82"/>
                  <a:gd name="T31" fmla="*/ 33 h 82"/>
                  <a:gd name="T32" fmla="*/ 0 w 82"/>
                  <a:gd name="T33" fmla="*/ 41 h 82"/>
                  <a:gd name="T34" fmla="*/ 1 w 82"/>
                  <a:gd name="T35" fmla="*/ 49 h 82"/>
                  <a:gd name="T36" fmla="*/ 3 w 82"/>
                  <a:gd name="T37" fmla="*/ 57 h 82"/>
                  <a:gd name="T38" fmla="*/ 6 w 82"/>
                  <a:gd name="T39" fmla="*/ 64 h 82"/>
                  <a:gd name="T40" fmla="*/ 12 w 82"/>
                  <a:gd name="T41" fmla="*/ 70 h 82"/>
                  <a:gd name="T42" fmla="*/ 18 w 82"/>
                  <a:gd name="T43" fmla="*/ 74 h 82"/>
                  <a:gd name="T44" fmla="*/ 25 w 82"/>
                  <a:gd name="T45" fmla="*/ 79 h 82"/>
                  <a:gd name="T46" fmla="*/ 33 w 82"/>
                  <a:gd name="T47" fmla="*/ 81 h 82"/>
                  <a:gd name="T48" fmla="*/ 41 w 82"/>
                  <a:gd name="T49" fmla="*/ 82 h 82"/>
                  <a:gd name="T50" fmla="*/ 48 w 82"/>
                  <a:gd name="T51" fmla="*/ 81 h 82"/>
                  <a:gd name="T52" fmla="*/ 57 w 82"/>
                  <a:gd name="T53" fmla="*/ 79 h 82"/>
                  <a:gd name="T54" fmla="*/ 63 w 82"/>
                  <a:gd name="T55" fmla="*/ 74 h 82"/>
                  <a:gd name="T56" fmla="*/ 69 w 82"/>
                  <a:gd name="T57" fmla="*/ 70 h 82"/>
                  <a:gd name="T58" fmla="*/ 73 w 82"/>
                  <a:gd name="T59" fmla="*/ 64 h 82"/>
                  <a:gd name="T60" fmla="*/ 78 w 82"/>
                  <a:gd name="T61" fmla="*/ 57 h 82"/>
                  <a:gd name="T62" fmla="*/ 80 w 82"/>
                  <a:gd name="T63" fmla="*/ 49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3"/>
                    </a:lnTo>
                    <a:lnTo>
                      <a:pt x="78" y="25"/>
                    </a:lnTo>
                    <a:lnTo>
                      <a:pt x="73" y="19"/>
                    </a:lnTo>
                    <a:lnTo>
                      <a:pt x="69" y="13"/>
                    </a:lnTo>
                    <a:lnTo>
                      <a:pt x="63" y="7"/>
                    </a:lnTo>
                    <a:lnTo>
                      <a:pt x="57" y="4"/>
                    </a:lnTo>
                    <a:lnTo>
                      <a:pt x="48" y="2"/>
                    </a:lnTo>
                    <a:lnTo>
                      <a:pt x="41" y="0"/>
                    </a:lnTo>
                    <a:lnTo>
                      <a:pt x="33" y="2"/>
                    </a:lnTo>
                    <a:lnTo>
                      <a:pt x="25" y="4"/>
                    </a:lnTo>
                    <a:lnTo>
                      <a:pt x="18" y="7"/>
                    </a:lnTo>
                    <a:lnTo>
                      <a:pt x="12" y="13"/>
                    </a:lnTo>
                    <a:lnTo>
                      <a:pt x="6" y="19"/>
                    </a:lnTo>
                    <a:lnTo>
                      <a:pt x="3" y="25"/>
                    </a:lnTo>
                    <a:lnTo>
                      <a:pt x="1" y="33"/>
                    </a:lnTo>
                    <a:lnTo>
                      <a:pt x="0" y="41"/>
                    </a:lnTo>
                    <a:lnTo>
                      <a:pt x="1" y="49"/>
                    </a:lnTo>
                    <a:lnTo>
                      <a:pt x="3" y="57"/>
                    </a:lnTo>
                    <a:lnTo>
                      <a:pt x="6" y="64"/>
                    </a:lnTo>
                    <a:lnTo>
                      <a:pt x="12" y="70"/>
                    </a:lnTo>
                    <a:lnTo>
                      <a:pt x="18" y="74"/>
                    </a:lnTo>
                    <a:lnTo>
                      <a:pt x="25" y="79"/>
                    </a:lnTo>
                    <a:lnTo>
                      <a:pt x="33" y="81"/>
                    </a:lnTo>
                    <a:lnTo>
                      <a:pt x="41" y="82"/>
                    </a:lnTo>
                    <a:lnTo>
                      <a:pt x="48" y="81"/>
                    </a:lnTo>
                    <a:lnTo>
                      <a:pt x="57" y="79"/>
                    </a:lnTo>
                    <a:lnTo>
                      <a:pt x="63" y="74"/>
                    </a:lnTo>
                    <a:lnTo>
                      <a:pt x="69" y="70"/>
                    </a:lnTo>
                    <a:lnTo>
                      <a:pt x="73" y="64"/>
                    </a:lnTo>
                    <a:lnTo>
                      <a:pt x="78" y="57"/>
                    </a:lnTo>
                    <a:lnTo>
                      <a:pt x="80"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49" name="Freeform 175"/>
              <p:cNvSpPr>
                <a:spLocks/>
              </p:cNvSpPr>
              <p:nvPr/>
            </p:nvSpPr>
            <p:spPr bwMode="auto">
              <a:xfrm>
                <a:off x="4392" y="2588"/>
                <a:ext cx="81" cy="80"/>
              </a:xfrm>
              <a:custGeom>
                <a:avLst/>
                <a:gdLst>
                  <a:gd name="T0" fmla="*/ 81 w 81"/>
                  <a:gd name="T1" fmla="*/ 41 h 80"/>
                  <a:gd name="T2" fmla="*/ 81 w 81"/>
                  <a:gd name="T3" fmla="*/ 32 h 80"/>
                  <a:gd name="T4" fmla="*/ 78 w 81"/>
                  <a:gd name="T5" fmla="*/ 25 h 80"/>
                  <a:gd name="T6" fmla="*/ 73 w 81"/>
                  <a:gd name="T7" fmla="*/ 17 h 80"/>
                  <a:gd name="T8" fmla="*/ 68 w 81"/>
                  <a:gd name="T9" fmla="*/ 11 h 80"/>
                  <a:gd name="T10" fmla="*/ 63 w 81"/>
                  <a:gd name="T11" fmla="*/ 6 h 80"/>
                  <a:gd name="T12" fmla="*/ 56 w 81"/>
                  <a:gd name="T13" fmla="*/ 4 h 80"/>
                  <a:gd name="T14" fmla="*/ 47 w 81"/>
                  <a:gd name="T15" fmla="*/ 1 h 80"/>
                  <a:gd name="T16" fmla="*/ 40 w 81"/>
                  <a:gd name="T17" fmla="*/ 0 h 80"/>
                  <a:gd name="T18" fmla="*/ 32 w 81"/>
                  <a:gd name="T19" fmla="*/ 1 h 80"/>
                  <a:gd name="T20" fmla="*/ 24 w 81"/>
                  <a:gd name="T21" fmla="*/ 4 h 80"/>
                  <a:gd name="T22" fmla="*/ 17 w 81"/>
                  <a:gd name="T23" fmla="*/ 6 h 80"/>
                  <a:gd name="T24" fmla="*/ 12 w 81"/>
                  <a:gd name="T25" fmla="*/ 11 h 80"/>
                  <a:gd name="T26" fmla="*/ 7 w 81"/>
                  <a:gd name="T27" fmla="*/ 17 h 80"/>
                  <a:gd name="T28" fmla="*/ 2 w 81"/>
                  <a:gd name="T29" fmla="*/ 25 h 80"/>
                  <a:gd name="T30" fmla="*/ 0 w 81"/>
                  <a:gd name="T31" fmla="*/ 32 h 80"/>
                  <a:gd name="T32" fmla="*/ 0 w 81"/>
                  <a:gd name="T33" fmla="*/ 41 h 80"/>
                  <a:gd name="T34" fmla="*/ 0 w 81"/>
                  <a:gd name="T35" fmla="*/ 48 h 80"/>
                  <a:gd name="T36" fmla="*/ 2 w 81"/>
                  <a:gd name="T37" fmla="*/ 56 h 80"/>
                  <a:gd name="T38" fmla="*/ 7 w 81"/>
                  <a:gd name="T39" fmla="*/ 63 h 80"/>
                  <a:gd name="T40" fmla="*/ 12 w 81"/>
                  <a:gd name="T41" fmla="*/ 69 h 80"/>
                  <a:gd name="T42" fmla="*/ 17 w 81"/>
                  <a:gd name="T43" fmla="*/ 73 h 80"/>
                  <a:gd name="T44" fmla="*/ 24 w 81"/>
                  <a:gd name="T45" fmla="*/ 77 h 80"/>
                  <a:gd name="T46" fmla="*/ 32 w 81"/>
                  <a:gd name="T47" fmla="*/ 79 h 80"/>
                  <a:gd name="T48" fmla="*/ 40 w 81"/>
                  <a:gd name="T49" fmla="*/ 80 h 80"/>
                  <a:gd name="T50" fmla="*/ 47 w 81"/>
                  <a:gd name="T51" fmla="*/ 79 h 80"/>
                  <a:gd name="T52" fmla="*/ 56 w 81"/>
                  <a:gd name="T53" fmla="*/ 77 h 80"/>
                  <a:gd name="T54" fmla="*/ 63 w 81"/>
                  <a:gd name="T55" fmla="*/ 73 h 80"/>
                  <a:gd name="T56" fmla="*/ 68 w 81"/>
                  <a:gd name="T57" fmla="*/ 69 h 80"/>
                  <a:gd name="T58" fmla="*/ 73 w 81"/>
                  <a:gd name="T59" fmla="*/ 63 h 80"/>
                  <a:gd name="T60" fmla="*/ 78 w 81"/>
                  <a:gd name="T61" fmla="*/ 56 h 80"/>
                  <a:gd name="T62" fmla="*/ 81 w 81"/>
                  <a:gd name="T63" fmla="*/ 48 h 80"/>
                  <a:gd name="T64" fmla="*/ 81 w 81"/>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41"/>
                    </a:moveTo>
                    <a:lnTo>
                      <a:pt x="81" y="32"/>
                    </a:lnTo>
                    <a:lnTo>
                      <a:pt x="78" y="25"/>
                    </a:lnTo>
                    <a:lnTo>
                      <a:pt x="73" y="17"/>
                    </a:lnTo>
                    <a:lnTo>
                      <a:pt x="68" y="11"/>
                    </a:lnTo>
                    <a:lnTo>
                      <a:pt x="63" y="6"/>
                    </a:lnTo>
                    <a:lnTo>
                      <a:pt x="56" y="4"/>
                    </a:lnTo>
                    <a:lnTo>
                      <a:pt x="47" y="1"/>
                    </a:lnTo>
                    <a:lnTo>
                      <a:pt x="40" y="0"/>
                    </a:lnTo>
                    <a:lnTo>
                      <a:pt x="32" y="1"/>
                    </a:lnTo>
                    <a:lnTo>
                      <a:pt x="24" y="4"/>
                    </a:lnTo>
                    <a:lnTo>
                      <a:pt x="17" y="6"/>
                    </a:lnTo>
                    <a:lnTo>
                      <a:pt x="12" y="11"/>
                    </a:lnTo>
                    <a:lnTo>
                      <a:pt x="7" y="17"/>
                    </a:lnTo>
                    <a:lnTo>
                      <a:pt x="2" y="25"/>
                    </a:lnTo>
                    <a:lnTo>
                      <a:pt x="0" y="32"/>
                    </a:lnTo>
                    <a:lnTo>
                      <a:pt x="0" y="41"/>
                    </a:lnTo>
                    <a:lnTo>
                      <a:pt x="0" y="48"/>
                    </a:lnTo>
                    <a:lnTo>
                      <a:pt x="2" y="56"/>
                    </a:lnTo>
                    <a:lnTo>
                      <a:pt x="7" y="63"/>
                    </a:lnTo>
                    <a:lnTo>
                      <a:pt x="12" y="69"/>
                    </a:lnTo>
                    <a:lnTo>
                      <a:pt x="17" y="73"/>
                    </a:lnTo>
                    <a:lnTo>
                      <a:pt x="24" y="77"/>
                    </a:lnTo>
                    <a:lnTo>
                      <a:pt x="32" y="79"/>
                    </a:lnTo>
                    <a:lnTo>
                      <a:pt x="40" y="80"/>
                    </a:lnTo>
                    <a:lnTo>
                      <a:pt x="47" y="79"/>
                    </a:lnTo>
                    <a:lnTo>
                      <a:pt x="56" y="77"/>
                    </a:lnTo>
                    <a:lnTo>
                      <a:pt x="63" y="73"/>
                    </a:lnTo>
                    <a:lnTo>
                      <a:pt x="68" y="69"/>
                    </a:lnTo>
                    <a:lnTo>
                      <a:pt x="73" y="63"/>
                    </a:lnTo>
                    <a:lnTo>
                      <a:pt x="78" y="56"/>
                    </a:lnTo>
                    <a:lnTo>
                      <a:pt x="81"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50" name="Freeform 176"/>
              <p:cNvSpPr>
                <a:spLocks/>
              </p:cNvSpPr>
              <p:nvPr/>
            </p:nvSpPr>
            <p:spPr bwMode="auto">
              <a:xfrm>
                <a:off x="4392" y="2749"/>
                <a:ext cx="81" cy="81"/>
              </a:xfrm>
              <a:custGeom>
                <a:avLst/>
                <a:gdLst>
                  <a:gd name="T0" fmla="*/ 81 w 81"/>
                  <a:gd name="T1" fmla="*/ 41 h 81"/>
                  <a:gd name="T2" fmla="*/ 81 w 81"/>
                  <a:gd name="T3" fmla="*/ 32 h 81"/>
                  <a:gd name="T4" fmla="*/ 78 w 81"/>
                  <a:gd name="T5" fmla="*/ 25 h 81"/>
                  <a:gd name="T6" fmla="*/ 73 w 81"/>
                  <a:gd name="T7" fmla="*/ 17 h 81"/>
                  <a:gd name="T8" fmla="*/ 68 w 81"/>
                  <a:gd name="T9" fmla="*/ 13 h 81"/>
                  <a:gd name="T10" fmla="*/ 63 w 81"/>
                  <a:gd name="T11" fmla="*/ 6 h 81"/>
                  <a:gd name="T12" fmla="*/ 56 w 81"/>
                  <a:gd name="T13" fmla="*/ 3 h 81"/>
                  <a:gd name="T14" fmla="*/ 47 w 81"/>
                  <a:gd name="T15" fmla="*/ 0 h 81"/>
                  <a:gd name="T16" fmla="*/ 40 w 81"/>
                  <a:gd name="T17" fmla="*/ 0 h 81"/>
                  <a:gd name="T18" fmla="*/ 32 w 81"/>
                  <a:gd name="T19" fmla="*/ 0 h 81"/>
                  <a:gd name="T20" fmla="*/ 24 w 81"/>
                  <a:gd name="T21" fmla="*/ 3 h 81"/>
                  <a:gd name="T22" fmla="*/ 17 w 81"/>
                  <a:gd name="T23" fmla="*/ 6 h 81"/>
                  <a:gd name="T24" fmla="*/ 12 w 81"/>
                  <a:gd name="T25" fmla="*/ 13 h 81"/>
                  <a:gd name="T26" fmla="*/ 7 w 81"/>
                  <a:gd name="T27" fmla="*/ 17 h 81"/>
                  <a:gd name="T28" fmla="*/ 2 w 81"/>
                  <a:gd name="T29" fmla="*/ 25 h 81"/>
                  <a:gd name="T30" fmla="*/ 0 w 81"/>
                  <a:gd name="T31" fmla="*/ 32 h 81"/>
                  <a:gd name="T32" fmla="*/ 0 w 81"/>
                  <a:gd name="T33" fmla="*/ 41 h 81"/>
                  <a:gd name="T34" fmla="*/ 0 w 81"/>
                  <a:gd name="T35" fmla="*/ 49 h 81"/>
                  <a:gd name="T36" fmla="*/ 2 w 81"/>
                  <a:gd name="T37" fmla="*/ 57 h 81"/>
                  <a:gd name="T38" fmla="*/ 7 w 81"/>
                  <a:gd name="T39" fmla="*/ 63 h 81"/>
                  <a:gd name="T40" fmla="*/ 12 w 81"/>
                  <a:gd name="T41" fmla="*/ 68 h 81"/>
                  <a:gd name="T42" fmla="*/ 17 w 81"/>
                  <a:gd name="T43" fmla="*/ 73 h 81"/>
                  <a:gd name="T44" fmla="*/ 24 w 81"/>
                  <a:gd name="T45" fmla="*/ 78 h 81"/>
                  <a:gd name="T46" fmla="*/ 32 w 81"/>
                  <a:gd name="T47" fmla="*/ 81 h 81"/>
                  <a:gd name="T48" fmla="*/ 40 w 81"/>
                  <a:gd name="T49" fmla="*/ 81 h 81"/>
                  <a:gd name="T50" fmla="*/ 47 w 81"/>
                  <a:gd name="T51" fmla="*/ 81 h 81"/>
                  <a:gd name="T52" fmla="*/ 56 w 81"/>
                  <a:gd name="T53" fmla="*/ 78 h 81"/>
                  <a:gd name="T54" fmla="*/ 63 w 81"/>
                  <a:gd name="T55" fmla="*/ 73 h 81"/>
                  <a:gd name="T56" fmla="*/ 68 w 81"/>
                  <a:gd name="T57" fmla="*/ 68 h 81"/>
                  <a:gd name="T58" fmla="*/ 73 w 81"/>
                  <a:gd name="T59" fmla="*/ 63 h 81"/>
                  <a:gd name="T60" fmla="*/ 78 w 81"/>
                  <a:gd name="T61" fmla="*/ 57 h 81"/>
                  <a:gd name="T62" fmla="*/ 81 w 81"/>
                  <a:gd name="T63" fmla="*/ 49 h 81"/>
                  <a:gd name="T64" fmla="*/ 81 w 81"/>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1"/>
                    </a:moveTo>
                    <a:lnTo>
                      <a:pt x="81" y="32"/>
                    </a:lnTo>
                    <a:lnTo>
                      <a:pt x="78" y="25"/>
                    </a:lnTo>
                    <a:lnTo>
                      <a:pt x="73" y="17"/>
                    </a:lnTo>
                    <a:lnTo>
                      <a:pt x="68" y="13"/>
                    </a:lnTo>
                    <a:lnTo>
                      <a:pt x="63" y="6"/>
                    </a:lnTo>
                    <a:lnTo>
                      <a:pt x="56" y="3"/>
                    </a:lnTo>
                    <a:lnTo>
                      <a:pt x="47" y="0"/>
                    </a:lnTo>
                    <a:lnTo>
                      <a:pt x="40" y="0"/>
                    </a:lnTo>
                    <a:lnTo>
                      <a:pt x="32" y="0"/>
                    </a:lnTo>
                    <a:lnTo>
                      <a:pt x="24" y="3"/>
                    </a:lnTo>
                    <a:lnTo>
                      <a:pt x="17" y="6"/>
                    </a:lnTo>
                    <a:lnTo>
                      <a:pt x="12" y="13"/>
                    </a:lnTo>
                    <a:lnTo>
                      <a:pt x="7" y="17"/>
                    </a:lnTo>
                    <a:lnTo>
                      <a:pt x="2" y="25"/>
                    </a:lnTo>
                    <a:lnTo>
                      <a:pt x="0" y="32"/>
                    </a:lnTo>
                    <a:lnTo>
                      <a:pt x="0" y="41"/>
                    </a:lnTo>
                    <a:lnTo>
                      <a:pt x="0" y="49"/>
                    </a:lnTo>
                    <a:lnTo>
                      <a:pt x="2" y="57"/>
                    </a:lnTo>
                    <a:lnTo>
                      <a:pt x="7" y="63"/>
                    </a:lnTo>
                    <a:lnTo>
                      <a:pt x="12" y="68"/>
                    </a:lnTo>
                    <a:lnTo>
                      <a:pt x="17" y="73"/>
                    </a:lnTo>
                    <a:lnTo>
                      <a:pt x="24" y="78"/>
                    </a:lnTo>
                    <a:lnTo>
                      <a:pt x="32" y="81"/>
                    </a:lnTo>
                    <a:lnTo>
                      <a:pt x="40" y="81"/>
                    </a:lnTo>
                    <a:lnTo>
                      <a:pt x="47" y="81"/>
                    </a:lnTo>
                    <a:lnTo>
                      <a:pt x="56" y="78"/>
                    </a:lnTo>
                    <a:lnTo>
                      <a:pt x="63" y="73"/>
                    </a:lnTo>
                    <a:lnTo>
                      <a:pt x="68" y="68"/>
                    </a:lnTo>
                    <a:lnTo>
                      <a:pt x="73" y="63"/>
                    </a:lnTo>
                    <a:lnTo>
                      <a:pt x="78" y="57"/>
                    </a:lnTo>
                    <a:lnTo>
                      <a:pt x="81" y="49"/>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51" name="Freeform 177"/>
              <p:cNvSpPr>
                <a:spLocks/>
              </p:cNvSpPr>
              <p:nvPr/>
            </p:nvSpPr>
            <p:spPr bwMode="auto">
              <a:xfrm>
                <a:off x="4392" y="2910"/>
                <a:ext cx="81" cy="81"/>
              </a:xfrm>
              <a:custGeom>
                <a:avLst/>
                <a:gdLst>
                  <a:gd name="T0" fmla="*/ 81 w 81"/>
                  <a:gd name="T1" fmla="*/ 40 h 81"/>
                  <a:gd name="T2" fmla="*/ 81 w 81"/>
                  <a:gd name="T3" fmla="*/ 33 h 81"/>
                  <a:gd name="T4" fmla="*/ 78 w 81"/>
                  <a:gd name="T5" fmla="*/ 24 h 81"/>
                  <a:gd name="T6" fmla="*/ 73 w 81"/>
                  <a:gd name="T7" fmla="*/ 18 h 81"/>
                  <a:gd name="T8" fmla="*/ 68 w 81"/>
                  <a:gd name="T9" fmla="*/ 13 h 81"/>
                  <a:gd name="T10" fmla="*/ 63 w 81"/>
                  <a:gd name="T11" fmla="*/ 8 h 81"/>
                  <a:gd name="T12" fmla="*/ 56 w 81"/>
                  <a:gd name="T13" fmla="*/ 3 h 81"/>
                  <a:gd name="T14" fmla="*/ 47 w 81"/>
                  <a:gd name="T15" fmla="*/ 0 h 81"/>
                  <a:gd name="T16" fmla="*/ 40 w 81"/>
                  <a:gd name="T17" fmla="*/ 0 h 81"/>
                  <a:gd name="T18" fmla="*/ 32 w 81"/>
                  <a:gd name="T19" fmla="*/ 0 h 81"/>
                  <a:gd name="T20" fmla="*/ 24 w 81"/>
                  <a:gd name="T21" fmla="*/ 3 h 81"/>
                  <a:gd name="T22" fmla="*/ 17 w 81"/>
                  <a:gd name="T23" fmla="*/ 8 h 81"/>
                  <a:gd name="T24" fmla="*/ 12 w 81"/>
                  <a:gd name="T25" fmla="*/ 13 h 81"/>
                  <a:gd name="T26" fmla="*/ 7 w 81"/>
                  <a:gd name="T27" fmla="*/ 18 h 81"/>
                  <a:gd name="T28" fmla="*/ 2 w 81"/>
                  <a:gd name="T29" fmla="*/ 24 h 81"/>
                  <a:gd name="T30" fmla="*/ 0 w 81"/>
                  <a:gd name="T31" fmla="*/ 33 h 81"/>
                  <a:gd name="T32" fmla="*/ 0 w 81"/>
                  <a:gd name="T33" fmla="*/ 40 h 81"/>
                  <a:gd name="T34" fmla="*/ 0 w 81"/>
                  <a:gd name="T35" fmla="*/ 50 h 81"/>
                  <a:gd name="T36" fmla="*/ 2 w 81"/>
                  <a:gd name="T37" fmla="*/ 56 h 81"/>
                  <a:gd name="T38" fmla="*/ 7 w 81"/>
                  <a:gd name="T39" fmla="*/ 64 h 81"/>
                  <a:gd name="T40" fmla="*/ 12 w 81"/>
                  <a:gd name="T41" fmla="*/ 69 h 81"/>
                  <a:gd name="T42" fmla="*/ 17 w 81"/>
                  <a:gd name="T43" fmla="*/ 75 h 81"/>
                  <a:gd name="T44" fmla="*/ 24 w 81"/>
                  <a:gd name="T45" fmla="*/ 79 h 81"/>
                  <a:gd name="T46" fmla="*/ 32 w 81"/>
                  <a:gd name="T47" fmla="*/ 81 h 81"/>
                  <a:gd name="T48" fmla="*/ 40 w 81"/>
                  <a:gd name="T49" fmla="*/ 81 h 81"/>
                  <a:gd name="T50" fmla="*/ 47 w 81"/>
                  <a:gd name="T51" fmla="*/ 81 h 81"/>
                  <a:gd name="T52" fmla="*/ 56 w 81"/>
                  <a:gd name="T53" fmla="*/ 79 h 81"/>
                  <a:gd name="T54" fmla="*/ 63 w 81"/>
                  <a:gd name="T55" fmla="*/ 75 h 81"/>
                  <a:gd name="T56" fmla="*/ 68 w 81"/>
                  <a:gd name="T57" fmla="*/ 69 h 81"/>
                  <a:gd name="T58" fmla="*/ 73 w 81"/>
                  <a:gd name="T59" fmla="*/ 64 h 81"/>
                  <a:gd name="T60" fmla="*/ 78 w 81"/>
                  <a:gd name="T61" fmla="*/ 56 h 81"/>
                  <a:gd name="T62" fmla="*/ 81 w 81"/>
                  <a:gd name="T63" fmla="*/ 50 h 81"/>
                  <a:gd name="T64" fmla="*/ 81 w 81"/>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0"/>
                    </a:moveTo>
                    <a:lnTo>
                      <a:pt x="81" y="33"/>
                    </a:lnTo>
                    <a:lnTo>
                      <a:pt x="78" y="24"/>
                    </a:lnTo>
                    <a:lnTo>
                      <a:pt x="73" y="18"/>
                    </a:lnTo>
                    <a:lnTo>
                      <a:pt x="68" y="13"/>
                    </a:lnTo>
                    <a:lnTo>
                      <a:pt x="63" y="8"/>
                    </a:lnTo>
                    <a:lnTo>
                      <a:pt x="56" y="3"/>
                    </a:lnTo>
                    <a:lnTo>
                      <a:pt x="47" y="0"/>
                    </a:lnTo>
                    <a:lnTo>
                      <a:pt x="40" y="0"/>
                    </a:lnTo>
                    <a:lnTo>
                      <a:pt x="32" y="0"/>
                    </a:lnTo>
                    <a:lnTo>
                      <a:pt x="24" y="3"/>
                    </a:lnTo>
                    <a:lnTo>
                      <a:pt x="17" y="8"/>
                    </a:lnTo>
                    <a:lnTo>
                      <a:pt x="12" y="13"/>
                    </a:lnTo>
                    <a:lnTo>
                      <a:pt x="7" y="18"/>
                    </a:lnTo>
                    <a:lnTo>
                      <a:pt x="2" y="24"/>
                    </a:lnTo>
                    <a:lnTo>
                      <a:pt x="0" y="33"/>
                    </a:lnTo>
                    <a:lnTo>
                      <a:pt x="0" y="40"/>
                    </a:lnTo>
                    <a:lnTo>
                      <a:pt x="0" y="50"/>
                    </a:lnTo>
                    <a:lnTo>
                      <a:pt x="2" y="56"/>
                    </a:lnTo>
                    <a:lnTo>
                      <a:pt x="7" y="64"/>
                    </a:lnTo>
                    <a:lnTo>
                      <a:pt x="12" y="69"/>
                    </a:lnTo>
                    <a:lnTo>
                      <a:pt x="17" y="75"/>
                    </a:lnTo>
                    <a:lnTo>
                      <a:pt x="24" y="79"/>
                    </a:lnTo>
                    <a:lnTo>
                      <a:pt x="32" y="81"/>
                    </a:lnTo>
                    <a:lnTo>
                      <a:pt x="40" y="81"/>
                    </a:lnTo>
                    <a:lnTo>
                      <a:pt x="47" y="81"/>
                    </a:lnTo>
                    <a:lnTo>
                      <a:pt x="56" y="79"/>
                    </a:lnTo>
                    <a:lnTo>
                      <a:pt x="63" y="75"/>
                    </a:lnTo>
                    <a:lnTo>
                      <a:pt x="68" y="69"/>
                    </a:lnTo>
                    <a:lnTo>
                      <a:pt x="73" y="64"/>
                    </a:lnTo>
                    <a:lnTo>
                      <a:pt x="78" y="56"/>
                    </a:lnTo>
                    <a:lnTo>
                      <a:pt x="81" y="50"/>
                    </a:lnTo>
                    <a:lnTo>
                      <a:pt x="81"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52" name="Freeform 178"/>
              <p:cNvSpPr>
                <a:spLocks/>
              </p:cNvSpPr>
              <p:nvPr/>
            </p:nvSpPr>
            <p:spPr bwMode="auto">
              <a:xfrm>
                <a:off x="4392" y="3072"/>
                <a:ext cx="81" cy="80"/>
              </a:xfrm>
              <a:custGeom>
                <a:avLst/>
                <a:gdLst>
                  <a:gd name="T0" fmla="*/ 81 w 81"/>
                  <a:gd name="T1" fmla="*/ 39 h 80"/>
                  <a:gd name="T2" fmla="*/ 81 w 81"/>
                  <a:gd name="T3" fmla="*/ 32 h 80"/>
                  <a:gd name="T4" fmla="*/ 78 w 81"/>
                  <a:gd name="T5" fmla="*/ 25 h 80"/>
                  <a:gd name="T6" fmla="*/ 73 w 81"/>
                  <a:gd name="T7" fmla="*/ 17 h 80"/>
                  <a:gd name="T8" fmla="*/ 68 w 81"/>
                  <a:gd name="T9" fmla="*/ 11 h 80"/>
                  <a:gd name="T10" fmla="*/ 63 w 81"/>
                  <a:gd name="T11" fmla="*/ 7 h 80"/>
                  <a:gd name="T12" fmla="*/ 56 w 81"/>
                  <a:gd name="T13" fmla="*/ 3 h 80"/>
                  <a:gd name="T14" fmla="*/ 47 w 81"/>
                  <a:gd name="T15" fmla="*/ 1 h 80"/>
                  <a:gd name="T16" fmla="*/ 40 w 81"/>
                  <a:gd name="T17" fmla="*/ 0 h 80"/>
                  <a:gd name="T18" fmla="*/ 32 w 81"/>
                  <a:gd name="T19" fmla="*/ 1 h 80"/>
                  <a:gd name="T20" fmla="*/ 24 w 81"/>
                  <a:gd name="T21" fmla="*/ 3 h 80"/>
                  <a:gd name="T22" fmla="*/ 17 w 81"/>
                  <a:gd name="T23" fmla="*/ 7 h 80"/>
                  <a:gd name="T24" fmla="*/ 12 w 81"/>
                  <a:gd name="T25" fmla="*/ 11 h 80"/>
                  <a:gd name="T26" fmla="*/ 7 w 81"/>
                  <a:gd name="T27" fmla="*/ 17 h 80"/>
                  <a:gd name="T28" fmla="*/ 2 w 81"/>
                  <a:gd name="T29" fmla="*/ 25 h 80"/>
                  <a:gd name="T30" fmla="*/ 0 w 81"/>
                  <a:gd name="T31" fmla="*/ 32 h 80"/>
                  <a:gd name="T32" fmla="*/ 0 w 81"/>
                  <a:gd name="T33" fmla="*/ 39 h 80"/>
                  <a:gd name="T34" fmla="*/ 0 w 81"/>
                  <a:gd name="T35" fmla="*/ 48 h 80"/>
                  <a:gd name="T36" fmla="*/ 2 w 81"/>
                  <a:gd name="T37" fmla="*/ 56 h 80"/>
                  <a:gd name="T38" fmla="*/ 7 w 81"/>
                  <a:gd name="T39" fmla="*/ 62 h 80"/>
                  <a:gd name="T40" fmla="*/ 12 w 81"/>
                  <a:gd name="T41" fmla="*/ 69 h 80"/>
                  <a:gd name="T42" fmla="*/ 17 w 81"/>
                  <a:gd name="T43" fmla="*/ 74 h 80"/>
                  <a:gd name="T44" fmla="*/ 24 w 81"/>
                  <a:gd name="T45" fmla="*/ 78 h 80"/>
                  <a:gd name="T46" fmla="*/ 32 w 81"/>
                  <a:gd name="T47" fmla="*/ 79 h 80"/>
                  <a:gd name="T48" fmla="*/ 40 w 81"/>
                  <a:gd name="T49" fmla="*/ 80 h 80"/>
                  <a:gd name="T50" fmla="*/ 47 w 81"/>
                  <a:gd name="T51" fmla="*/ 79 h 80"/>
                  <a:gd name="T52" fmla="*/ 56 w 81"/>
                  <a:gd name="T53" fmla="*/ 78 h 80"/>
                  <a:gd name="T54" fmla="*/ 63 w 81"/>
                  <a:gd name="T55" fmla="*/ 74 h 80"/>
                  <a:gd name="T56" fmla="*/ 68 w 81"/>
                  <a:gd name="T57" fmla="*/ 69 h 80"/>
                  <a:gd name="T58" fmla="*/ 73 w 81"/>
                  <a:gd name="T59" fmla="*/ 62 h 80"/>
                  <a:gd name="T60" fmla="*/ 78 w 81"/>
                  <a:gd name="T61" fmla="*/ 56 h 80"/>
                  <a:gd name="T62" fmla="*/ 81 w 81"/>
                  <a:gd name="T63" fmla="*/ 48 h 80"/>
                  <a:gd name="T64" fmla="*/ 81 w 81"/>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39"/>
                    </a:moveTo>
                    <a:lnTo>
                      <a:pt x="81" y="32"/>
                    </a:lnTo>
                    <a:lnTo>
                      <a:pt x="78" y="25"/>
                    </a:lnTo>
                    <a:lnTo>
                      <a:pt x="73" y="17"/>
                    </a:lnTo>
                    <a:lnTo>
                      <a:pt x="68" y="11"/>
                    </a:lnTo>
                    <a:lnTo>
                      <a:pt x="63" y="7"/>
                    </a:lnTo>
                    <a:lnTo>
                      <a:pt x="56" y="3"/>
                    </a:lnTo>
                    <a:lnTo>
                      <a:pt x="47" y="1"/>
                    </a:lnTo>
                    <a:lnTo>
                      <a:pt x="40" y="0"/>
                    </a:lnTo>
                    <a:lnTo>
                      <a:pt x="32" y="1"/>
                    </a:lnTo>
                    <a:lnTo>
                      <a:pt x="24" y="3"/>
                    </a:lnTo>
                    <a:lnTo>
                      <a:pt x="17" y="7"/>
                    </a:lnTo>
                    <a:lnTo>
                      <a:pt x="12" y="11"/>
                    </a:lnTo>
                    <a:lnTo>
                      <a:pt x="7" y="17"/>
                    </a:lnTo>
                    <a:lnTo>
                      <a:pt x="2" y="25"/>
                    </a:lnTo>
                    <a:lnTo>
                      <a:pt x="0" y="32"/>
                    </a:lnTo>
                    <a:lnTo>
                      <a:pt x="0" y="39"/>
                    </a:lnTo>
                    <a:lnTo>
                      <a:pt x="0" y="48"/>
                    </a:lnTo>
                    <a:lnTo>
                      <a:pt x="2" y="56"/>
                    </a:lnTo>
                    <a:lnTo>
                      <a:pt x="7" y="62"/>
                    </a:lnTo>
                    <a:lnTo>
                      <a:pt x="12" y="69"/>
                    </a:lnTo>
                    <a:lnTo>
                      <a:pt x="17" y="74"/>
                    </a:lnTo>
                    <a:lnTo>
                      <a:pt x="24" y="78"/>
                    </a:lnTo>
                    <a:lnTo>
                      <a:pt x="32" y="79"/>
                    </a:lnTo>
                    <a:lnTo>
                      <a:pt x="40" y="80"/>
                    </a:lnTo>
                    <a:lnTo>
                      <a:pt x="47" y="79"/>
                    </a:lnTo>
                    <a:lnTo>
                      <a:pt x="56" y="78"/>
                    </a:lnTo>
                    <a:lnTo>
                      <a:pt x="63" y="74"/>
                    </a:lnTo>
                    <a:lnTo>
                      <a:pt x="68" y="69"/>
                    </a:lnTo>
                    <a:lnTo>
                      <a:pt x="73" y="62"/>
                    </a:lnTo>
                    <a:lnTo>
                      <a:pt x="78" y="56"/>
                    </a:lnTo>
                    <a:lnTo>
                      <a:pt x="81" y="48"/>
                    </a:lnTo>
                    <a:lnTo>
                      <a:pt x="81"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53" name="Freeform 179"/>
              <p:cNvSpPr>
                <a:spLocks/>
              </p:cNvSpPr>
              <p:nvPr/>
            </p:nvSpPr>
            <p:spPr bwMode="auto">
              <a:xfrm>
                <a:off x="4391" y="3238"/>
                <a:ext cx="82" cy="82"/>
              </a:xfrm>
              <a:custGeom>
                <a:avLst/>
                <a:gdLst>
                  <a:gd name="T0" fmla="*/ 82 w 82"/>
                  <a:gd name="T1" fmla="*/ 41 h 82"/>
                  <a:gd name="T2" fmla="*/ 82 w 82"/>
                  <a:gd name="T3" fmla="*/ 32 h 82"/>
                  <a:gd name="T4" fmla="*/ 79 w 82"/>
                  <a:gd name="T5" fmla="*/ 25 h 82"/>
                  <a:gd name="T6" fmla="*/ 74 w 82"/>
                  <a:gd name="T7" fmla="*/ 17 h 82"/>
                  <a:gd name="T8" fmla="*/ 69 w 82"/>
                  <a:gd name="T9" fmla="*/ 12 h 82"/>
                  <a:gd name="T10" fmla="*/ 64 w 82"/>
                  <a:gd name="T11" fmla="*/ 6 h 82"/>
                  <a:gd name="T12" fmla="*/ 57 w 82"/>
                  <a:gd name="T13" fmla="*/ 2 h 82"/>
                  <a:gd name="T14" fmla="*/ 49 w 82"/>
                  <a:gd name="T15" fmla="*/ 0 h 82"/>
                  <a:gd name="T16" fmla="*/ 41 w 82"/>
                  <a:gd name="T17" fmla="*/ 0 h 82"/>
                  <a:gd name="T18" fmla="*/ 33 w 82"/>
                  <a:gd name="T19" fmla="*/ 0 h 82"/>
                  <a:gd name="T20" fmla="*/ 25 w 82"/>
                  <a:gd name="T21" fmla="*/ 2 h 82"/>
                  <a:gd name="T22" fmla="*/ 18 w 82"/>
                  <a:gd name="T23" fmla="*/ 6 h 82"/>
                  <a:gd name="T24" fmla="*/ 12 w 82"/>
                  <a:gd name="T25" fmla="*/ 12 h 82"/>
                  <a:gd name="T26" fmla="*/ 8 w 82"/>
                  <a:gd name="T27" fmla="*/ 17 h 82"/>
                  <a:gd name="T28" fmla="*/ 3 w 82"/>
                  <a:gd name="T29" fmla="*/ 25 h 82"/>
                  <a:gd name="T30" fmla="*/ 1 w 82"/>
                  <a:gd name="T31" fmla="*/ 32 h 82"/>
                  <a:gd name="T32" fmla="*/ 0 w 82"/>
                  <a:gd name="T33" fmla="*/ 41 h 82"/>
                  <a:gd name="T34" fmla="*/ 1 w 82"/>
                  <a:gd name="T35" fmla="*/ 48 h 82"/>
                  <a:gd name="T36" fmla="*/ 3 w 82"/>
                  <a:gd name="T37" fmla="*/ 57 h 82"/>
                  <a:gd name="T38" fmla="*/ 8 w 82"/>
                  <a:gd name="T39" fmla="*/ 63 h 82"/>
                  <a:gd name="T40" fmla="*/ 12 w 82"/>
                  <a:gd name="T41" fmla="*/ 68 h 82"/>
                  <a:gd name="T42" fmla="*/ 18 w 82"/>
                  <a:gd name="T43" fmla="*/ 73 h 82"/>
                  <a:gd name="T44" fmla="*/ 25 w 82"/>
                  <a:gd name="T45" fmla="*/ 78 h 82"/>
                  <a:gd name="T46" fmla="*/ 33 w 82"/>
                  <a:gd name="T47" fmla="*/ 81 h 82"/>
                  <a:gd name="T48" fmla="*/ 41 w 82"/>
                  <a:gd name="T49" fmla="*/ 82 h 82"/>
                  <a:gd name="T50" fmla="*/ 49 w 82"/>
                  <a:gd name="T51" fmla="*/ 81 h 82"/>
                  <a:gd name="T52" fmla="*/ 57 w 82"/>
                  <a:gd name="T53" fmla="*/ 78 h 82"/>
                  <a:gd name="T54" fmla="*/ 64 w 82"/>
                  <a:gd name="T55" fmla="*/ 73 h 82"/>
                  <a:gd name="T56" fmla="*/ 69 w 82"/>
                  <a:gd name="T57" fmla="*/ 68 h 82"/>
                  <a:gd name="T58" fmla="*/ 74 w 82"/>
                  <a:gd name="T59" fmla="*/ 63 h 82"/>
                  <a:gd name="T60" fmla="*/ 79 w 82"/>
                  <a:gd name="T61" fmla="*/ 57 h 82"/>
                  <a:gd name="T62" fmla="*/ 82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2" y="32"/>
                    </a:lnTo>
                    <a:lnTo>
                      <a:pt x="79" y="25"/>
                    </a:lnTo>
                    <a:lnTo>
                      <a:pt x="74" y="17"/>
                    </a:lnTo>
                    <a:lnTo>
                      <a:pt x="69" y="12"/>
                    </a:lnTo>
                    <a:lnTo>
                      <a:pt x="64" y="6"/>
                    </a:lnTo>
                    <a:lnTo>
                      <a:pt x="57" y="2"/>
                    </a:lnTo>
                    <a:lnTo>
                      <a:pt x="49" y="0"/>
                    </a:lnTo>
                    <a:lnTo>
                      <a:pt x="41" y="0"/>
                    </a:lnTo>
                    <a:lnTo>
                      <a:pt x="33" y="0"/>
                    </a:lnTo>
                    <a:lnTo>
                      <a:pt x="25" y="2"/>
                    </a:lnTo>
                    <a:lnTo>
                      <a:pt x="18" y="6"/>
                    </a:lnTo>
                    <a:lnTo>
                      <a:pt x="12" y="12"/>
                    </a:lnTo>
                    <a:lnTo>
                      <a:pt x="8" y="17"/>
                    </a:lnTo>
                    <a:lnTo>
                      <a:pt x="3" y="25"/>
                    </a:lnTo>
                    <a:lnTo>
                      <a:pt x="1" y="32"/>
                    </a:lnTo>
                    <a:lnTo>
                      <a:pt x="0" y="41"/>
                    </a:lnTo>
                    <a:lnTo>
                      <a:pt x="1" y="48"/>
                    </a:lnTo>
                    <a:lnTo>
                      <a:pt x="3" y="57"/>
                    </a:lnTo>
                    <a:lnTo>
                      <a:pt x="8" y="63"/>
                    </a:lnTo>
                    <a:lnTo>
                      <a:pt x="12" y="68"/>
                    </a:lnTo>
                    <a:lnTo>
                      <a:pt x="18" y="73"/>
                    </a:lnTo>
                    <a:lnTo>
                      <a:pt x="25" y="78"/>
                    </a:lnTo>
                    <a:lnTo>
                      <a:pt x="33" y="81"/>
                    </a:lnTo>
                    <a:lnTo>
                      <a:pt x="41" y="82"/>
                    </a:lnTo>
                    <a:lnTo>
                      <a:pt x="49" y="81"/>
                    </a:lnTo>
                    <a:lnTo>
                      <a:pt x="57" y="78"/>
                    </a:lnTo>
                    <a:lnTo>
                      <a:pt x="64" y="73"/>
                    </a:lnTo>
                    <a:lnTo>
                      <a:pt x="69" y="68"/>
                    </a:lnTo>
                    <a:lnTo>
                      <a:pt x="74" y="63"/>
                    </a:lnTo>
                    <a:lnTo>
                      <a:pt x="79" y="57"/>
                    </a:lnTo>
                    <a:lnTo>
                      <a:pt x="82" y="48"/>
                    </a:lnTo>
                    <a:lnTo>
                      <a:pt x="8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854" name="Freeform 180"/>
              <p:cNvSpPr>
                <a:spLocks/>
              </p:cNvSpPr>
              <p:nvPr/>
            </p:nvSpPr>
            <p:spPr bwMode="auto">
              <a:xfrm>
                <a:off x="4391" y="3238"/>
                <a:ext cx="82" cy="82"/>
              </a:xfrm>
              <a:custGeom>
                <a:avLst/>
                <a:gdLst>
                  <a:gd name="T0" fmla="*/ 82 w 82"/>
                  <a:gd name="T1" fmla="*/ 41 h 82"/>
                  <a:gd name="T2" fmla="*/ 82 w 82"/>
                  <a:gd name="T3" fmla="*/ 32 h 82"/>
                  <a:gd name="T4" fmla="*/ 79 w 82"/>
                  <a:gd name="T5" fmla="*/ 25 h 82"/>
                  <a:gd name="T6" fmla="*/ 74 w 82"/>
                  <a:gd name="T7" fmla="*/ 17 h 82"/>
                  <a:gd name="T8" fmla="*/ 69 w 82"/>
                  <a:gd name="T9" fmla="*/ 12 h 82"/>
                  <a:gd name="T10" fmla="*/ 64 w 82"/>
                  <a:gd name="T11" fmla="*/ 6 h 82"/>
                  <a:gd name="T12" fmla="*/ 57 w 82"/>
                  <a:gd name="T13" fmla="*/ 2 h 82"/>
                  <a:gd name="T14" fmla="*/ 48 w 82"/>
                  <a:gd name="T15" fmla="*/ 0 h 82"/>
                  <a:gd name="T16" fmla="*/ 41 w 82"/>
                  <a:gd name="T17" fmla="*/ 0 h 82"/>
                  <a:gd name="T18" fmla="*/ 33 w 82"/>
                  <a:gd name="T19" fmla="*/ 0 h 82"/>
                  <a:gd name="T20" fmla="*/ 25 w 82"/>
                  <a:gd name="T21" fmla="*/ 2 h 82"/>
                  <a:gd name="T22" fmla="*/ 18 w 82"/>
                  <a:gd name="T23" fmla="*/ 6 h 82"/>
                  <a:gd name="T24" fmla="*/ 12 w 82"/>
                  <a:gd name="T25" fmla="*/ 12 h 82"/>
                  <a:gd name="T26" fmla="*/ 8 w 82"/>
                  <a:gd name="T27" fmla="*/ 17 h 82"/>
                  <a:gd name="T28" fmla="*/ 3 w 82"/>
                  <a:gd name="T29" fmla="*/ 25 h 82"/>
                  <a:gd name="T30" fmla="*/ 1 w 82"/>
                  <a:gd name="T31" fmla="*/ 32 h 82"/>
                  <a:gd name="T32" fmla="*/ 0 w 82"/>
                  <a:gd name="T33" fmla="*/ 41 h 82"/>
                  <a:gd name="T34" fmla="*/ 1 w 82"/>
                  <a:gd name="T35" fmla="*/ 48 h 82"/>
                  <a:gd name="T36" fmla="*/ 3 w 82"/>
                  <a:gd name="T37" fmla="*/ 57 h 82"/>
                  <a:gd name="T38" fmla="*/ 8 w 82"/>
                  <a:gd name="T39" fmla="*/ 63 h 82"/>
                  <a:gd name="T40" fmla="*/ 12 w 82"/>
                  <a:gd name="T41" fmla="*/ 69 h 82"/>
                  <a:gd name="T42" fmla="*/ 18 w 82"/>
                  <a:gd name="T43" fmla="*/ 73 h 82"/>
                  <a:gd name="T44" fmla="*/ 25 w 82"/>
                  <a:gd name="T45" fmla="*/ 78 h 82"/>
                  <a:gd name="T46" fmla="*/ 33 w 82"/>
                  <a:gd name="T47" fmla="*/ 81 h 82"/>
                  <a:gd name="T48" fmla="*/ 41 w 82"/>
                  <a:gd name="T49" fmla="*/ 82 h 82"/>
                  <a:gd name="T50" fmla="*/ 48 w 82"/>
                  <a:gd name="T51" fmla="*/ 81 h 82"/>
                  <a:gd name="T52" fmla="*/ 57 w 82"/>
                  <a:gd name="T53" fmla="*/ 78 h 82"/>
                  <a:gd name="T54" fmla="*/ 64 w 82"/>
                  <a:gd name="T55" fmla="*/ 73 h 82"/>
                  <a:gd name="T56" fmla="*/ 69 w 82"/>
                  <a:gd name="T57" fmla="*/ 69 h 82"/>
                  <a:gd name="T58" fmla="*/ 74 w 82"/>
                  <a:gd name="T59" fmla="*/ 63 h 82"/>
                  <a:gd name="T60" fmla="*/ 79 w 82"/>
                  <a:gd name="T61" fmla="*/ 57 h 82"/>
                  <a:gd name="T62" fmla="*/ 82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2" y="32"/>
                    </a:lnTo>
                    <a:lnTo>
                      <a:pt x="79" y="25"/>
                    </a:lnTo>
                    <a:lnTo>
                      <a:pt x="74" y="17"/>
                    </a:lnTo>
                    <a:lnTo>
                      <a:pt x="69" y="12"/>
                    </a:lnTo>
                    <a:lnTo>
                      <a:pt x="64" y="6"/>
                    </a:lnTo>
                    <a:lnTo>
                      <a:pt x="57" y="2"/>
                    </a:lnTo>
                    <a:lnTo>
                      <a:pt x="48" y="0"/>
                    </a:lnTo>
                    <a:lnTo>
                      <a:pt x="41" y="0"/>
                    </a:lnTo>
                    <a:lnTo>
                      <a:pt x="33" y="0"/>
                    </a:lnTo>
                    <a:lnTo>
                      <a:pt x="25" y="2"/>
                    </a:lnTo>
                    <a:lnTo>
                      <a:pt x="18" y="6"/>
                    </a:lnTo>
                    <a:lnTo>
                      <a:pt x="12" y="12"/>
                    </a:lnTo>
                    <a:lnTo>
                      <a:pt x="8" y="17"/>
                    </a:lnTo>
                    <a:lnTo>
                      <a:pt x="3" y="25"/>
                    </a:lnTo>
                    <a:lnTo>
                      <a:pt x="1" y="32"/>
                    </a:lnTo>
                    <a:lnTo>
                      <a:pt x="0" y="41"/>
                    </a:lnTo>
                    <a:lnTo>
                      <a:pt x="1" y="48"/>
                    </a:lnTo>
                    <a:lnTo>
                      <a:pt x="3" y="57"/>
                    </a:lnTo>
                    <a:lnTo>
                      <a:pt x="8" y="63"/>
                    </a:lnTo>
                    <a:lnTo>
                      <a:pt x="12" y="69"/>
                    </a:lnTo>
                    <a:lnTo>
                      <a:pt x="18" y="73"/>
                    </a:lnTo>
                    <a:lnTo>
                      <a:pt x="25" y="78"/>
                    </a:lnTo>
                    <a:lnTo>
                      <a:pt x="33" y="81"/>
                    </a:lnTo>
                    <a:lnTo>
                      <a:pt x="41" y="82"/>
                    </a:lnTo>
                    <a:lnTo>
                      <a:pt x="48" y="81"/>
                    </a:lnTo>
                    <a:lnTo>
                      <a:pt x="57" y="78"/>
                    </a:lnTo>
                    <a:lnTo>
                      <a:pt x="64" y="73"/>
                    </a:lnTo>
                    <a:lnTo>
                      <a:pt x="69" y="69"/>
                    </a:lnTo>
                    <a:lnTo>
                      <a:pt x="74" y="63"/>
                    </a:lnTo>
                    <a:lnTo>
                      <a:pt x="79" y="57"/>
                    </a:lnTo>
                    <a:lnTo>
                      <a:pt x="82"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55" name="Freeform 181"/>
              <p:cNvSpPr>
                <a:spLocks/>
              </p:cNvSpPr>
              <p:nvPr/>
            </p:nvSpPr>
            <p:spPr bwMode="auto">
              <a:xfrm>
                <a:off x="4392" y="3394"/>
                <a:ext cx="81" cy="82"/>
              </a:xfrm>
              <a:custGeom>
                <a:avLst/>
                <a:gdLst>
                  <a:gd name="T0" fmla="*/ 81 w 81"/>
                  <a:gd name="T1" fmla="*/ 41 h 82"/>
                  <a:gd name="T2" fmla="*/ 81 w 81"/>
                  <a:gd name="T3" fmla="*/ 33 h 82"/>
                  <a:gd name="T4" fmla="*/ 78 w 81"/>
                  <a:gd name="T5" fmla="*/ 25 h 82"/>
                  <a:gd name="T6" fmla="*/ 73 w 81"/>
                  <a:gd name="T7" fmla="*/ 18 h 82"/>
                  <a:gd name="T8" fmla="*/ 68 w 81"/>
                  <a:gd name="T9" fmla="*/ 13 h 82"/>
                  <a:gd name="T10" fmla="*/ 63 w 81"/>
                  <a:gd name="T11" fmla="*/ 8 h 82"/>
                  <a:gd name="T12" fmla="*/ 56 w 81"/>
                  <a:gd name="T13" fmla="*/ 3 h 82"/>
                  <a:gd name="T14" fmla="*/ 47 w 81"/>
                  <a:gd name="T15" fmla="*/ 0 h 82"/>
                  <a:gd name="T16" fmla="*/ 40 w 81"/>
                  <a:gd name="T17" fmla="*/ 0 h 82"/>
                  <a:gd name="T18" fmla="*/ 32 w 81"/>
                  <a:gd name="T19" fmla="*/ 0 h 82"/>
                  <a:gd name="T20" fmla="*/ 24 w 81"/>
                  <a:gd name="T21" fmla="*/ 3 h 82"/>
                  <a:gd name="T22" fmla="*/ 17 w 81"/>
                  <a:gd name="T23" fmla="*/ 8 h 82"/>
                  <a:gd name="T24" fmla="*/ 12 w 81"/>
                  <a:gd name="T25" fmla="*/ 13 h 82"/>
                  <a:gd name="T26" fmla="*/ 7 w 81"/>
                  <a:gd name="T27" fmla="*/ 18 h 82"/>
                  <a:gd name="T28" fmla="*/ 2 w 81"/>
                  <a:gd name="T29" fmla="*/ 25 h 82"/>
                  <a:gd name="T30" fmla="*/ 0 w 81"/>
                  <a:gd name="T31" fmla="*/ 33 h 82"/>
                  <a:gd name="T32" fmla="*/ 0 w 81"/>
                  <a:gd name="T33" fmla="*/ 41 h 82"/>
                  <a:gd name="T34" fmla="*/ 0 w 81"/>
                  <a:gd name="T35" fmla="*/ 49 h 82"/>
                  <a:gd name="T36" fmla="*/ 2 w 81"/>
                  <a:gd name="T37" fmla="*/ 57 h 82"/>
                  <a:gd name="T38" fmla="*/ 7 w 81"/>
                  <a:gd name="T39" fmla="*/ 64 h 82"/>
                  <a:gd name="T40" fmla="*/ 12 w 81"/>
                  <a:gd name="T41" fmla="*/ 69 h 82"/>
                  <a:gd name="T42" fmla="*/ 17 w 81"/>
                  <a:gd name="T43" fmla="*/ 75 h 82"/>
                  <a:gd name="T44" fmla="*/ 24 w 81"/>
                  <a:gd name="T45" fmla="*/ 78 h 82"/>
                  <a:gd name="T46" fmla="*/ 32 w 81"/>
                  <a:gd name="T47" fmla="*/ 81 h 82"/>
                  <a:gd name="T48" fmla="*/ 40 w 81"/>
                  <a:gd name="T49" fmla="*/ 82 h 82"/>
                  <a:gd name="T50" fmla="*/ 47 w 81"/>
                  <a:gd name="T51" fmla="*/ 81 h 82"/>
                  <a:gd name="T52" fmla="*/ 56 w 81"/>
                  <a:gd name="T53" fmla="*/ 78 h 82"/>
                  <a:gd name="T54" fmla="*/ 63 w 81"/>
                  <a:gd name="T55" fmla="*/ 75 h 82"/>
                  <a:gd name="T56" fmla="*/ 68 w 81"/>
                  <a:gd name="T57" fmla="*/ 69 h 82"/>
                  <a:gd name="T58" fmla="*/ 73 w 81"/>
                  <a:gd name="T59" fmla="*/ 64 h 82"/>
                  <a:gd name="T60" fmla="*/ 78 w 81"/>
                  <a:gd name="T61" fmla="*/ 57 h 82"/>
                  <a:gd name="T62" fmla="*/ 81 w 81"/>
                  <a:gd name="T63" fmla="*/ 49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1" y="33"/>
                    </a:lnTo>
                    <a:lnTo>
                      <a:pt x="78" y="25"/>
                    </a:lnTo>
                    <a:lnTo>
                      <a:pt x="73" y="18"/>
                    </a:lnTo>
                    <a:lnTo>
                      <a:pt x="68" y="13"/>
                    </a:lnTo>
                    <a:lnTo>
                      <a:pt x="63" y="8"/>
                    </a:lnTo>
                    <a:lnTo>
                      <a:pt x="56" y="3"/>
                    </a:lnTo>
                    <a:lnTo>
                      <a:pt x="47" y="0"/>
                    </a:lnTo>
                    <a:lnTo>
                      <a:pt x="40" y="0"/>
                    </a:lnTo>
                    <a:lnTo>
                      <a:pt x="32" y="0"/>
                    </a:lnTo>
                    <a:lnTo>
                      <a:pt x="24" y="3"/>
                    </a:lnTo>
                    <a:lnTo>
                      <a:pt x="17" y="8"/>
                    </a:lnTo>
                    <a:lnTo>
                      <a:pt x="12" y="13"/>
                    </a:lnTo>
                    <a:lnTo>
                      <a:pt x="7" y="18"/>
                    </a:lnTo>
                    <a:lnTo>
                      <a:pt x="2" y="25"/>
                    </a:lnTo>
                    <a:lnTo>
                      <a:pt x="0" y="33"/>
                    </a:lnTo>
                    <a:lnTo>
                      <a:pt x="0" y="41"/>
                    </a:lnTo>
                    <a:lnTo>
                      <a:pt x="0" y="49"/>
                    </a:lnTo>
                    <a:lnTo>
                      <a:pt x="2" y="57"/>
                    </a:lnTo>
                    <a:lnTo>
                      <a:pt x="7" y="64"/>
                    </a:lnTo>
                    <a:lnTo>
                      <a:pt x="12" y="69"/>
                    </a:lnTo>
                    <a:lnTo>
                      <a:pt x="17" y="75"/>
                    </a:lnTo>
                    <a:lnTo>
                      <a:pt x="24" y="78"/>
                    </a:lnTo>
                    <a:lnTo>
                      <a:pt x="32" y="81"/>
                    </a:lnTo>
                    <a:lnTo>
                      <a:pt x="40" y="82"/>
                    </a:lnTo>
                    <a:lnTo>
                      <a:pt x="47" y="81"/>
                    </a:lnTo>
                    <a:lnTo>
                      <a:pt x="56" y="78"/>
                    </a:lnTo>
                    <a:lnTo>
                      <a:pt x="63" y="75"/>
                    </a:lnTo>
                    <a:lnTo>
                      <a:pt x="68" y="69"/>
                    </a:lnTo>
                    <a:lnTo>
                      <a:pt x="73" y="64"/>
                    </a:lnTo>
                    <a:lnTo>
                      <a:pt x="78" y="57"/>
                    </a:lnTo>
                    <a:lnTo>
                      <a:pt x="81" y="49"/>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56" name="Freeform 182"/>
              <p:cNvSpPr>
                <a:spLocks/>
              </p:cNvSpPr>
              <p:nvPr/>
            </p:nvSpPr>
            <p:spPr bwMode="auto">
              <a:xfrm>
                <a:off x="4713" y="2588"/>
                <a:ext cx="82" cy="80"/>
              </a:xfrm>
              <a:custGeom>
                <a:avLst/>
                <a:gdLst>
                  <a:gd name="T0" fmla="*/ 82 w 82"/>
                  <a:gd name="T1" fmla="*/ 41 h 80"/>
                  <a:gd name="T2" fmla="*/ 81 w 82"/>
                  <a:gd name="T3" fmla="*/ 32 h 80"/>
                  <a:gd name="T4" fmla="*/ 78 w 82"/>
                  <a:gd name="T5" fmla="*/ 25 h 80"/>
                  <a:gd name="T6" fmla="*/ 74 w 82"/>
                  <a:gd name="T7" fmla="*/ 17 h 80"/>
                  <a:gd name="T8" fmla="*/ 69 w 82"/>
                  <a:gd name="T9" fmla="*/ 11 h 80"/>
                  <a:gd name="T10" fmla="*/ 63 w 82"/>
                  <a:gd name="T11" fmla="*/ 6 h 80"/>
                  <a:gd name="T12" fmla="*/ 57 w 82"/>
                  <a:gd name="T13" fmla="*/ 2 h 80"/>
                  <a:gd name="T14" fmla="*/ 48 w 82"/>
                  <a:gd name="T15" fmla="*/ 1 h 80"/>
                  <a:gd name="T16" fmla="*/ 41 w 82"/>
                  <a:gd name="T17" fmla="*/ 0 h 80"/>
                  <a:gd name="T18" fmla="*/ 32 w 82"/>
                  <a:gd name="T19" fmla="*/ 1 h 80"/>
                  <a:gd name="T20" fmla="*/ 25 w 82"/>
                  <a:gd name="T21" fmla="*/ 2 h 80"/>
                  <a:gd name="T22" fmla="*/ 19 w 82"/>
                  <a:gd name="T23" fmla="*/ 6 h 80"/>
                  <a:gd name="T24" fmla="*/ 12 w 82"/>
                  <a:gd name="T25" fmla="*/ 11 h 80"/>
                  <a:gd name="T26" fmla="*/ 7 w 82"/>
                  <a:gd name="T27" fmla="*/ 17 h 80"/>
                  <a:gd name="T28" fmla="*/ 2 w 82"/>
                  <a:gd name="T29" fmla="*/ 25 h 80"/>
                  <a:gd name="T30" fmla="*/ 0 w 82"/>
                  <a:gd name="T31" fmla="*/ 32 h 80"/>
                  <a:gd name="T32" fmla="*/ 0 w 82"/>
                  <a:gd name="T33" fmla="*/ 41 h 80"/>
                  <a:gd name="T34" fmla="*/ 0 w 82"/>
                  <a:gd name="T35" fmla="*/ 48 h 80"/>
                  <a:gd name="T36" fmla="*/ 2 w 82"/>
                  <a:gd name="T37" fmla="*/ 56 h 80"/>
                  <a:gd name="T38" fmla="*/ 7 w 82"/>
                  <a:gd name="T39" fmla="*/ 63 h 80"/>
                  <a:gd name="T40" fmla="*/ 12 w 82"/>
                  <a:gd name="T41" fmla="*/ 69 h 80"/>
                  <a:gd name="T42" fmla="*/ 19 w 82"/>
                  <a:gd name="T43" fmla="*/ 74 h 80"/>
                  <a:gd name="T44" fmla="*/ 25 w 82"/>
                  <a:gd name="T45" fmla="*/ 77 h 80"/>
                  <a:gd name="T46" fmla="*/ 32 w 82"/>
                  <a:gd name="T47" fmla="*/ 79 h 80"/>
                  <a:gd name="T48" fmla="*/ 41 w 82"/>
                  <a:gd name="T49" fmla="*/ 80 h 80"/>
                  <a:gd name="T50" fmla="*/ 48 w 82"/>
                  <a:gd name="T51" fmla="*/ 79 h 80"/>
                  <a:gd name="T52" fmla="*/ 57 w 82"/>
                  <a:gd name="T53" fmla="*/ 77 h 80"/>
                  <a:gd name="T54" fmla="*/ 63 w 82"/>
                  <a:gd name="T55" fmla="*/ 74 h 80"/>
                  <a:gd name="T56" fmla="*/ 69 w 82"/>
                  <a:gd name="T57" fmla="*/ 69 h 80"/>
                  <a:gd name="T58" fmla="*/ 74 w 82"/>
                  <a:gd name="T59" fmla="*/ 63 h 80"/>
                  <a:gd name="T60" fmla="*/ 78 w 82"/>
                  <a:gd name="T61" fmla="*/ 56 h 80"/>
                  <a:gd name="T62" fmla="*/ 81 w 82"/>
                  <a:gd name="T63" fmla="*/ 48 h 80"/>
                  <a:gd name="T64" fmla="*/ 82 w 82"/>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0"/>
                  <a:gd name="T101" fmla="*/ 82 w 82"/>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0">
                    <a:moveTo>
                      <a:pt x="82" y="41"/>
                    </a:moveTo>
                    <a:lnTo>
                      <a:pt x="81" y="32"/>
                    </a:lnTo>
                    <a:lnTo>
                      <a:pt x="78" y="25"/>
                    </a:lnTo>
                    <a:lnTo>
                      <a:pt x="74" y="17"/>
                    </a:lnTo>
                    <a:lnTo>
                      <a:pt x="69" y="11"/>
                    </a:lnTo>
                    <a:lnTo>
                      <a:pt x="63" y="6"/>
                    </a:lnTo>
                    <a:lnTo>
                      <a:pt x="57" y="2"/>
                    </a:lnTo>
                    <a:lnTo>
                      <a:pt x="48" y="1"/>
                    </a:lnTo>
                    <a:lnTo>
                      <a:pt x="41" y="0"/>
                    </a:lnTo>
                    <a:lnTo>
                      <a:pt x="32" y="1"/>
                    </a:lnTo>
                    <a:lnTo>
                      <a:pt x="25" y="2"/>
                    </a:lnTo>
                    <a:lnTo>
                      <a:pt x="19" y="6"/>
                    </a:lnTo>
                    <a:lnTo>
                      <a:pt x="12" y="11"/>
                    </a:lnTo>
                    <a:lnTo>
                      <a:pt x="7" y="17"/>
                    </a:lnTo>
                    <a:lnTo>
                      <a:pt x="2" y="25"/>
                    </a:lnTo>
                    <a:lnTo>
                      <a:pt x="0" y="32"/>
                    </a:lnTo>
                    <a:lnTo>
                      <a:pt x="0" y="41"/>
                    </a:lnTo>
                    <a:lnTo>
                      <a:pt x="0" y="48"/>
                    </a:lnTo>
                    <a:lnTo>
                      <a:pt x="2" y="56"/>
                    </a:lnTo>
                    <a:lnTo>
                      <a:pt x="7" y="63"/>
                    </a:lnTo>
                    <a:lnTo>
                      <a:pt x="12" y="69"/>
                    </a:lnTo>
                    <a:lnTo>
                      <a:pt x="19" y="74"/>
                    </a:lnTo>
                    <a:lnTo>
                      <a:pt x="25" y="77"/>
                    </a:lnTo>
                    <a:lnTo>
                      <a:pt x="32" y="79"/>
                    </a:lnTo>
                    <a:lnTo>
                      <a:pt x="41" y="80"/>
                    </a:lnTo>
                    <a:lnTo>
                      <a:pt x="48" y="79"/>
                    </a:lnTo>
                    <a:lnTo>
                      <a:pt x="57" y="77"/>
                    </a:lnTo>
                    <a:lnTo>
                      <a:pt x="63" y="74"/>
                    </a:lnTo>
                    <a:lnTo>
                      <a:pt x="69" y="69"/>
                    </a:lnTo>
                    <a:lnTo>
                      <a:pt x="74" y="63"/>
                    </a:lnTo>
                    <a:lnTo>
                      <a:pt x="78" y="56"/>
                    </a:lnTo>
                    <a:lnTo>
                      <a:pt x="81" y="48"/>
                    </a:lnTo>
                    <a:lnTo>
                      <a:pt x="8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857" name="Freeform 183"/>
              <p:cNvSpPr>
                <a:spLocks/>
              </p:cNvSpPr>
              <p:nvPr/>
            </p:nvSpPr>
            <p:spPr bwMode="auto">
              <a:xfrm>
                <a:off x="4713" y="2588"/>
                <a:ext cx="82" cy="80"/>
              </a:xfrm>
              <a:custGeom>
                <a:avLst/>
                <a:gdLst>
                  <a:gd name="T0" fmla="*/ 82 w 82"/>
                  <a:gd name="T1" fmla="*/ 41 h 80"/>
                  <a:gd name="T2" fmla="*/ 81 w 82"/>
                  <a:gd name="T3" fmla="*/ 32 h 80"/>
                  <a:gd name="T4" fmla="*/ 78 w 82"/>
                  <a:gd name="T5" fmla="*/ 25 h 80"/>
                  <a:gd name="T6" fmla="*/ 74 w 82"/>
                  <a:gd name="T7" fmla="*/ 17 h 80"/>
                  <a:gd name="T8" fmla="*/ 69 w 82"/>
                  <a:gd name="T9" fmla="*/ 11 h 80"/>
                  <a:gd name="T10" fmla="*/ 63 w 82"/>
                  <a:gd name="T11" fmla="*/ 6 h 80"/>
                  <a:gd name="T12" fmla="*/ 57 w 82"/>
                  <a:gd name="T13" fmla="*/ 4 h 80"/>
                  <a:gd name="T14" fmla="*/ 48 w 82"/>
                  <a:gd name="T15" fmla="*/ 1 h 80"/>
                  <a:gd name="T16" fmla="*/ 41 w 82"/>
                  <a:gd name="T17" fmla="*/ 0 h 80"/>
                  <a:gd name="T18" fmla="*/ 33 w 82"/>
                  <a:gd name="T19" fmla="*/ 1 h 80"/>
                  <a:gd name="T20" fmla="*/ 25 w 82"/>
                  <a:gd name="T21" fmla="*/ 4 h 80"/>
                  <a:gd name="T22" fmla="*/ 17 w 82"/>
                  <a:gd name="T23" fmla="*/ 6 h 80"/>
                  <a:gd name="T24" fmla="*/ 12 w 82"/>
                  <a:gd name="T25" fmla="*/ 11 h 80"/>
                  <a:gd name="T26" fmla="*/ 7 w 82"/>
                  <a:gd name="T27" fmla="*/ 17 h 80"/>
                  <a:gd name="T28" fmla="*/ 2 w 82"/>
                  <a:gd name="T29" fmla="*/ 25 h 80"/>
                  <a:gd name="T30" fmla="*/ 0 w 82"/>
                  <a:gd name="T31" fmla="*/ 32 h 80"/>
                  <a:gd name="T32" fmla="*/ 0 w 82"/>
                  <a:gd name="T33" fmla="*/ 41 h 80"/>
                  <a:gd name="T34" fmla="*/ 0 w 82"/>
                  <a:gd name="T35" fmla="*/ 48 h 80"/>
                  <a:gd name="T36" fmla="*/ 2 w 82"/>
                  <a:gd name="T37" fmla="*/ 56 h 80"/>
                  <a:gd name="T38" fmla="*/ 7 w 82"/>
                  <a:gd name="T39" fmla="*/ 63 h 80"/>
                  <a:gd name="T40" fmla="*/ 12 w 82"/>
                  <a:gd name="T41" fmla="*/ 69 h 80"/>
                  <a:gd name="T42" fmla="*/ 17 w 82"/>
                  <a:gd name="T43" fmla="*/ 73 h 80"/>
                  <a:gd name="T44" fmla="*/ 25 w 82"/>
                  <a:gd name="T45" fmla="*/ 77 h 80"/>
                  <a:gd name="T46" fmla="*/ 33 w 82"/>
                  <a:gd name="T47" fmla="*/ 79 h 80"/>
                  <a:gd name="T48" fmla="*/ 41 w 82"/>
                  <a:gd name="T49" fmla="*/ 80 h 80"/>
                  <a:gd name="T50" fmla="*/ 48 w 82"/>
                  <a:gd name="T51" fmla="*/ 79 h 80"/>
                  <a:gd name="T52" fmla="*/ 57 w 82"/>
                  <a:gd name="T53" fmla="*/ 77 h 80"/>
                  <a:gd name="T54" fmla="*/ 63 w 82"/>
                  <a:gd name="T55" fmla="*/ 73 h 80"/>
                  <a:gd name="T56" fmla="*/ 69 w 82"/>
                  <a:gd name="T57" fmla="*/ 69 h 80"/>
                  <a:gd name="T58" fmla="*/ 74 w 82"/>
                  <a:gd name="T59" fmla="*/ 63 h 80"/>
                  <a:gd name="T60" fmla="*/ 78 w 82"/>
                  <a:gd name="T61" fmla="*/ 56 h 80"/>
                  <a:gd name="T62" fmla="*/ 81 w 82"/>
                  <a:gd name="T63" fmla="*/ 48 h 80"/>
                  <a:gd name="T64" fmla="*/ 82 w 82"/>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0"/>
                  <a:gd name="T101" fmla="*/ 82 w 82"/>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0">
                    <a:moveTo>
                      <a:pt x="82" y="41"/>
                    </a:moveTo>
                    <a:lnTo>
                      <a:pt x="81" y="32"/>
                    </a:lnTo>
                    <a:lnTo>
                      <a:pt x="78" y="25"/>
                    </a:lnTo>
                    <a:lnTo>
                      <a:pt x="74" y="17"/>
                    </a:lnTo>
                    <a:lnTo>
                      <a:pt x="69" y="11"/>
                    </a:lnTo>
                    <a:lnTo>
                      <a:pt x="63" y="6"/>
                    </a:lnTo>
                    <a:lnTo>
                      <a:pt x="57" y="4"/>
                    </a:lnTo>
                    <a:lnTo>
                      <a:pt x="48" y="1"/>
                    </a:lnTo>
                    <a:lnTo>
                      <a:pt x="41" y="0"/>
                    </a:lnTo>
                    <a:lnTo>
                      <a:pt x="33" y="1"/>
                    </a:lnTo>
                    <a:lnTo>
                      <a:pt x="25" y="4"/>
                    </a:lnTo>
                    <a:lnTo>
                      <a:pt x="17" y="6"/>
                    </a:lnTo>
                    <a:lnTo>
                      <a:pt x="12" y="11"/>
                    </a:lnTo>
                    <a:lnTo>
                      <a:pt x="7" y="17"/>
                    </a:lnTo>
                    <a:lnTo>
                      <a:pt x="2" y="25"/>
                    </a:lnTo>
                    <a:lnTo>
                      <a:pt x="0" y="32"/>
                    </a:lnTo>
                    <a:lnTo>
                      <a:pt x="0" y="41"/>
                    </a:lnTo>
                    <a:lnTo>
                      <a:pt x="0" y="48"/>
                    </a:lnTo>
                    <a:lnTo>
                      <a:pt x="2" y="56"/>
                    </a:lnTo>
                    <a:lnTo>
                      <a:pt x="7" y="63"/>
                    </a:lnTo>
                    <a:lnTo>
                      <a:pt x="12" y="69"/>
                    </a:lnTo>
                    <a:lnTo>
                      <a:pt x="17" y="73"/>
                    </a:lnTo>
                    <a:lnTo>
                      <a:pt x="25" y="77"/>
                    </a:lnTo>
                    <a:lnTo>
                      <a:pt x="33" y="79"/>
                    </a:lnTo>
                    <a:lnTo>
                      <a:pt x="41" y="80"/>
                    </a:lnTo>
                    <a:lnTo>
                      <a:pt x="48" y="79"/>
                    </a:lnTo>
                    <a:lnTo>
                      <a:pt x="57" y="77"/>
                    </a:lnTo>
                    <a:lnTo>
                      <a:pt x="63" y="73"/>
                    </a:lnTo>
                    <a:lnTo>
                      <a:pt x="69" y="69"/>
                    </a:lnTo>
                    <a:lnTo>
                      <a:pt x="74" y="63"/>
                    </a:lnTo>
                    <a:lnTo>
                      <a:pt x="78" y="56"/>
                    </a:lnTo>
                    <a:lnTo>
                      <a:pt x="81"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58" name="Freeform 184"/>
              <p:cNvSpPr>
                <a:spLocks/>
              </p:cNvSpPr>
              <p:nvPr/>
            </p:nvSpPr>
            <p:spPr bwMode="auto">
              <a:xfrm>
                <a:off x="4713" y="2749"/>
                <a:ext cx="82" cy="81"/>
              </a:xfrm>
              <a:custGeom>
                <a:avLst/>
                <a:gdLst>
                  <a:gd name="T0" fmla="*/ 82 w 82"/>
                  <a:gd name="T1" fmla="*/ 41 h 81"/>
                  <a:gd name="T2" fmla="*/ 81 w 82"/>
                  <a:gd name="T3" fmla="*/ 32 h 81"/>
                  <a:gd name="T4" fmla="*/ 78 w 82"/>
                  <a:gd name="T5" fmla="*/ 25 h 81"/>
                  <a:gd name="T6" fmla="*/ 74 w 82"/>
                  <a:gd name="T7" fmla="*/ 17 h 81"/>
                  <a:gd name="T8" fmla="*/ 69 w 82"/>
                  <a:gd name="T9" fmla="*/ 13 h 81"/>
                  <a:gd name="T10" fmla="*/ 63 w 82"/>
                  <a:gd name="T11" fmla="*/ 6 h 81"/>
                  <a:gd name="T12" fmla="*/ 57 w 82"/>
                  <a:gd name="T13" fmla="*/ 3 h 81"/>
                  <a:gd name="T14" fmla="*/ 48 w 82"/>
                  <a:gd name="T15" fmla="*/ 0 h 81"/>
                  <a:gd name="T16" fmla="*/ 41 w 82"/>
                  <a:gd name="T17" fmla="*/ 0 h 81"/>
                  <a:gd name="T18" fmla="*/ 33 w 82"/>
                  <a:gd name="T19" fmla="*/ 0 h 81"/>
                  <a:gd name="T20" fmla="*/ 25 w 82"/>
                  <a:gd name="T21" fmla="*/ 3 h 81"/>
                  <a:gd name="T22" fmla="*/ 17 w 82"/>
                  <a:gd name="T23" fmla="*/ 6 h 81"/>
                  <a:gd name="T24" fmla="*/ 12 w 82"/>
                  <a:gd name="T25" fmla="*/ 13 h 81"/>
                  <a:gd name="T26" fmla="*/ 7 w 82"/>
                  <a:gd name="T27" fmla="*/ 17 h 81"/>
                  <a:gd name="T28" fmla="*/ 2 w 82"/>
                  <a:gd name="T29" fmla="*/ 25 h 81"/>
                  <a:gd name="T30" fmla="*/ 0 w 82"/>
                  <a:gd name="T31" fmla="*/ 32 h 81"/>
                  <a:gd name="T32" fmla="*/ 0 w 82"/>
                  <a:gd name="T33" fmla="*/ 41 h 81"/>
                  <a:gd name="T34" fmla="*/ 0 w 82"/>
                  <a:gd name="T35" fmla="*/ 49 h 81"/>
                  <a:gd name="T36" fmla="*/ 2 w 82"/>
                  <a:gd name="T37" fmla="*/ 57 h 81"/>
                  <a:gd name="T38" fmla="*/ 7 w 82"/>
                  <a:gd name="T39" fmla="*/ 63 h 81"/>
                  <a:gd name="T40" fmla="*/ 12 w 82"/>
                  <a:gd name="T41" fmla="*/ 68 h 81"/>
                  <a:gd name="T42" fmla="*/ 17 w 82"/>
                  <a:gd name="T43" fmla="*/ 73 h 81"/>
                  <a:gd name="T44" fmla="*/ 25 w 82"/>
                  <a:gd name="T45" fmla="*/ 78 h 81"/>
                  <a:gd name="T46" fmla="*/ 33 w 82"/>
                  <a:gd name="T47" fmla="*/ 81 h 81"/>
                  <a:gd name="T48" fmla="*/ 41 w 82"/>
                  <a:gd name="T49" fmla="*/ 81 h 81"/>
                  <a:gd name="T50" fmla="*/ 48 w 82"/>
                  <a:gd name="T51" fmla="*/ 81 h 81"/>
                  <a:gd name="T52" fmla="*/ 57 w 82"/>
                  <a:gd name="T53" fmla="*/ 78 h 81"/>
                  <a:gd name="T54" fmla="*/ 63 w 82"/>
                  <a:gd name="T55" fmla="*/ 73 h 81"/>
                  <a:gd name="T56" fmla="*/ 69 w 82"/>
                  <a:gd name="T57" fmla="*/ 68 h 81"/>
                  <a:gd name="T58" fmla="*/ 74 w 82"/>
                  <a:gd name="T59" fmla="*/ 63 h 81"/>
                  <a:gd name="T60" fmla="*/ 78 w 82"/>
                  <a:gd name="T61" fmla="*/ 57 h 81"/>
                  <a:gd name="T62" fmla="*/ 81 w 82"/>
                  <a:gd name="T63" fmla="*/ 49 h 81"/>
                  <a:gd name="T64" fmla="*/ 82 w 82"/>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82" y="41"/>
                    </a:moveTo>
                    <a:lnTo>
                      <a:pt x="81" y="32"/>
                    </a:lnTo>
                    <a:lnTo>
                      <a:pt x="78" y="25"/>
                    </a:lnTo>
                    <a:lnTo>
                      <a:pt x="74" y="17"/>
                    </a:lnTo>
                    <a:lnTo>
                      <a:pt x="69" y="13"/>
                    </a:lnTo>
                    <a:lnTo>
                      <a:pt x="63" y="6"/>
                    </a:lnTo>
                    <a:lnTo>
                      <a:pt x="57" y="3"/>
                    </a:lnTo>
                    <a:lnTo>
                      <a:pt x="48" y="0"/>
                    </a:lnTo>
                    <a:lnTo>
                      <a:pt x="41" y="0"/>
                    </a:lnTo>
                    <a:lnTo>
                      <a:pt x="33" y="0"/>
                    </a:lnTo>
                    <a:lnTo>
                      <a:pt x="25" y="3"/>
                    </a:lnTo>
                    <a:lnTo>
                      <a:pt x="17" y="6"/>
                    </a:lnTo>
                    <a:lnTo>
                      <a:pt x="12" y="13"/>
                    </a:lnTo>
                    <a:lnTo>
                      <a:pt x="7" y="17"/>
                    </a:lnTo>
                    <a:lnTo>
                      <a:pt x="2" y="25"/>
                    </a:lnTo>
                    <a:lnTo>
                      <a:pt x="0" y="32"/>
                    </a:lnTo>
                    <a:lnTo>
                      <a:pt x="0" y="41"/>
                    </a:lnTo>
                    <a:lnTo>
                      <a:pt x="0" y="49"/>
                    </a:lnTo>
                    <a:lnTo>
                      <a:pt x="2" y="57"/>
                    </a:lnTo>
                    <a:lnTo>
                      <a:pt x="7" y="63"/>
                    </a:lnTo>
                    <a:lnTo>
                      <a:pt x="12" y="68"/>
                    </a:lnTo>
                    <a:lnTo>
                      <a:pt x="17" y="73"/>
                    </a:lnTo>
                    <a:lnTo>
                      <a:pt x="25" y="78"/>
                    </a:lnTo>
                    <a:lnTo>
                      <a:pt x="33" y="81"/>
                    </a:lnTo>
                    <a:lnTo>
                      <a:pt x="41" y="81"/>
                    </a:lnTo>
                    <a:lnTo>
                      <a:pt x="48" y="81"/>
                    </a:lnTo>
                    <a:lnTo>
                      <a:pt x="57" y="78"/>
                    </a:lnTo>
                    <a:lnTo>
                      <a:pt x="63" y="73"/>
                    </a:lnTo>
                    <a:lnTo>
                      <a:pt x="69" y="68"/>
                    </a:lnTo>
                    <a:lnTo>
                      <a:pt x="74" y="63"/>
                    </a:lnTo>
                    <a:lnTo>
                      <a:pt x="78" y="57"/>
                    </a:lnTo>
                    <a:lnTo>
                      <a:pt x="81"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59" name="Freeform 185"/>
              <p:cNvSpPr>
                <a:spLocks/>
              </p:cNvSpPr>
              <p:nvPr/>
            </p:nvSpPr>
            <p:spPr bwMode="auto">
              <a:xfrm>
                <a:off x="4713" y="2910"/>
                <a:ext cx="82" cy="81"/>
              </a:xfrm>
              <a:custGeom>
                <a:avLst/>
                <a:gdLst>
                  <a:gd name="T0" fmla="*/ 82 w 82"/>
                  <a:gd name="T1" fmla="*/ 40 h 81"/>
                  <a:gd name="T2" fmla="*/ 81 w 82"/>
                  <a:gd name="T3" fmla="*/ 33 h 81"/>
                  <a:gd name="T4" fmla="*/ 78 w 82"/>
                  <a:gd name="T5" fmla="*/ 24 h 81"/>
                  <a:gd name="T6" fmla="*/ 74 w 82"/>
                  <a:gd name="T7" fmla="*/ 18 h 81"/>
                  <a:gd name="T8" fmla="*/ 69 w 82"/>
                  <a:gd name="T9" fmla="*/ 13 h 81"/>
                  <a:gd name="T10" fmla="*/ 63 w 82"/>
                  <a:gd name="T11" fmla="*/ 8 h 81"/>
                  <a:gd name="T12" fmla="*/ 57 w 82"/>
                  <a:gd name="T13" fmla="*/ 3 h 81"/>
                  <a:gd name="T14" fmla="*/ 48 w 82"/>
                  <a:gd name="T15" fmla="*/ 0 h 81"/>
                  <a:gd name="T16" fmla="*/ 41 w 82"/>
                  <a:gd name="T17" fmla="*/ 0 h 81"/>
                  <a:gd name="T18" fmla="*/ 33 w 82"/>
                  <a:gd name="T19" fmla="*/ 0 h 81"/>
                  <a:gd name="T20" fmla="*/ 25 w 82"/>
                  <a:gd name="T21" fmla="*/ 3 h 81"/>
                  <a:gd name="T22" fmla="*/ 17 w 82"/>
                  <a:gd name="T23" fmla="*/ 8 h 81"/>
                  <a:gd name="T24" fmla="*/ 12 w 82"/>
                  <a:gd name="T25" fmla="*/ 13 h 81"/>
                  <a:gd name="T26" fmla="*/ 7 w 82"/>
                  <a:gd name="T27" fmla="*/ 18 h 81"/>
                  <a:gd name="T28" fmla="*/ 2 w 82"/>
                  <a:gd name="T29" fmla="*/ 24 h 81"/>
                  <a:gd name="T30" fmla="*/ 0 w 82"/>
                  <a:gd name="T31" fmla="*/ 33 h 81"/>
                  <a:gd name="T32" fmla="*/ 0 w 82"/>
                  <a:gd name="T33" fmla="*/ 40 h 81"/>
                  <a:gd name="T34" fmla="*/ 0 w 82"/>
                  <a:gd name="T35" fmla="*/ 50 h 81"/>
                  <a:gd name="T36" fmla="*/ 2 w 82"/>
                  <a:gd name="T37" fmla="*/ 56 h 81"/>
                  <a:gd name="T38" fmla="*/ 7 w 82"/>
                  <a:gd name="T39" fmla="*/ 64 h 81"/>
                  <a:gd name="T40" fmla="*/ 12 w 82"/>
                  <a:gd name="T41" fmla="*/ 69 h 81"/>
                  <a:gd name="T42" fmla="*/ 17 w 82"/>
                  <a:gd name="T43" fmla="*/ 75 h 81"/>
                  <a:gd name="T44" fmla="*/ 25 w 82"/>
                  <a:gd name="T45" fmla="*/ 79 h 81"/>
                  <a:gd name="T46" fmla="*/ 33 w 82"/>
                  <a:gd name="T47" fmla="*/ 81 h 81"/>
                  <a:gd name="T48" fmla="*/ 41 w 82"/>
                  <a:gd name="T49" fmla="*/ 81 h 81"/>
                  <a:gd name="T50" fmla="*/ 48 w 82"/>
                  <a:gd name="T51" fmla="*/ 81 h 81"/>
                  <a:gd name="T52" fmla="*/ 57 w 82"/>
                  <a:gd name="T53" fmla="*/ 79 h 81"/>
                  <a:gd name="T54" fmla="*/ 63 w 82"/>
                  <a:gd name="T55" fmla="*/ 75 h 81"/>
                  <a:gd name="T56" fmla="*/ 69 w 82"/>
                  <a:gd name="T57" fmla="*/ 69 h 81"/>
                  <a:gd name="T58" fmla="*/ 74 w 82"/>
                  <a:gd name="T59" fmla="*/ 64 h 81"/>
                  <a:gd name="T60" fmla="*/ 78 w 82"/>
                  <a:gd name="T61" fmla="*/ 56 h 81"/>
                  <a:gd name="T62" fmla="*/ 81 w 82"/>
                  <a:gd name="T63" fmla="*/ 50 h 81"/>
                  <a:gd name="T64" fmla="*/ 82 w 82"/>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82" y="40"/>
                    </a:moveTo>
                    <a:lnTo>
                      <a:pt x="81" y="33"/>
                    </a:lnTo>
                    <a:lnTo>
                      <a:pt x="78" y="24"/>
                    </a:lnTo>
                    <a:lnTo>
                      <a:pt x="74" y="18"/>
                    </a:lnTo>
                    <a:lnTo>
                      <a:pt x="69" y="13"/>
                    </a:lnTo>
                    <a:lnTo>
                      <a:pt x="63" y="8"/>
                    </a:lnTo>
                    <a:lnTo>
                      <a:pt x="57" y="3"/>
                    </a:lnTo>
                    <a:lnTo>
                      <a:pt x="48" y="0"/>
                    </a:lnTo>
                    <a:lnTo>
                      <a:pt x="41" y="0"/>
                    </a:lnTo>
                    <a:lnTo>
                      <a:pt x="33" y="0"/>
                    </a:lnTo>
                    <a:lnTo>
                      <a:pt x="25" y="3"/>
                    </a:lnTo>
                    <a:lnTo>
                      <a:pt x="17" y="8"/>
                    </a:lnTo>
                    <a:lnTo>
                      <a:pt x="12" y="13"/>
                    </a:lnTo>
                    <a:lnTo>
                      <a:pt x="7" y="18"/>
                    </a:lnTo>
                    <a:lnTo>
                      <a:pt x="2" y="24"/>
                    </a:lnTo>
                    <a:lnTo>
                      <a:pt x="0" y="33"/>
                    </a:lnTo>
                    <a:lnTo>
                      <a:pt x="0" y="40"/>
                    </a:lnTo>
                    <a:lnTo>
                      <a:pt x="0" y="50"/>
                    </a:lnTo>
                    <a:lnTo>
                      <a:pt x="2" y="56"/>
                    </a:lnTo>
                    <a:lnTo>
                      <a:pt x="7" y="64"/>
                    </a:lnTo>
                    <a:lnTo>
                      <a:pt x="12" y="69"/>
                    </a:lnTo>
                    <a:lnTo>
                      <a:pt x="17" y="75"/>
                    </a:lnTo>
                    <a:lnTo>
                      <a:pt x="25" y="79"/>
                    </a:lnTo>
                    <a:lnTo>
                      <a:pt x="33" y="81"/>
                    </a:lnTo>
                    <a:lnTo>
                      <a:pt x="41" y="81"/>
                    </a:lnTo>
                    <a:lnTo>
                      <a:pt x="48" y="81"/>
                    </a:lnTo>
                    <a:lnTo>
                      <a:pt x="57" y="79"/>
                    </a:lnTo>
                    <a:lnTo>
                      <a:pt x="63" y="75"/>
                    </a:lnTo>
                    <a:lnTo>
                      <a:pt x="69" y="69"/>
                    </a:lnTo>
                    <a:lnTo>
                      <a:pt x="74" y="64"/>
                    </a:lnTo>
                    <a:lnTo>
                      <a:pt x="78" y="56"/>
                    </a:lnTo>
                    <a:lnTo>
                      <a:pt x="81" y="50"/>
                    </a:lnTo>
                    <a:lnTo>
                      <a:pt x="82"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60" name="Freeform 186"/>
              <p:cNvSpPr>
                <a:spLocks/>
              </p:cNvSpPr>
              <p:nvPr/>
            </p:nvSpPr>
            <p:spPr bwMode="auto">
              <a:xfrm>
                <a:off x="4713" y="3072"/>
                <a:ext cx="82" cy="80"/>
              </a:xfrm>
              <a:custGeom>
                <a:avLst/>
                <a:gdLst>
                  <a:gd name="T0" fmla="*/ 82 w 82"/>
                  <a:gd name="T1" fmla="*/ 39 h 80"/>
                  <a:gd name="T2" fmla="*/ 81 w 82"/>
                  <a:gd name="T3" fmla="*/ 32 h 80"/>
                  <a:gd name="T4" fmla="*/ 78 w 82"/>
                  <a:gd name="T5" fmla="*/ 25 h 80"/>
                  <a:gd name="T6" fmla="*/ 74 w 82"/>
                  <a:gd name="T7" fmla="*/ 17 h 80"/>
                  <a:gd name="T8" fmla="*/ 69 w 82"/>
                  <a:gd name="T9" fmla="*/ 11 h 80"/>
                  <a:gd name="T10" fmla="*/ 63 w 82"/>
                  <a:gd name="T11" fmla="*/ 7 h 80"/>
                  <a:gd name="T12" fmla="*/ 57 w 82"/>
                  <a:gd name="T13" fmla="*/ 3 h 80"/>
                  <a:gd name="T14" fmla="*/ 48 w 82"/>
                  <a:gd name="T15" fmla="*/ 1 h 80"/>
                  <a:gd name="T16" fmla="*/ 41 w 82"/>
                  <a:gd name="T17" fmla="*/ 0 h 80"/>
                  <a:gd name="T18" fmla="*/ 33 w 82"/>
                  <a:gd name="T19" fmla="*/ 1 h 80"/>
                  <a:gd name="T20" fmla="*/ 25 w 82"/>
                  <a:gd name="T21" fmla="*/ 3 h 80"/>
                  <a:gd name="T22" fmla="*/ 17 w 82"/>
                  <a:gd name="T23" fmla="*/ 7 h 80"/>
                  <a:gd name="T24" fmla="*/ 12 w 82"/>
                  <a:gd name="T25" fmla="*/ 11 h 80"/>
                  <a:gd name="T26" fmla="*/ 7 w 82"/>
                  <a:gd name="T27" fmla="*/ 17 h 80"/>
                  <a:gd name="T28" fmla="*/ 2 w 82"/>
                  <a:gd name="T29" fmla="*/ 25 h 80"/>
                  <a:gd name="T30" fmla="*/ 0 w 82"/>
                  <a:gd name="T31" fmla="*/ 32 h 80"/>
                  <a:gd name="T32" fmla="*/ 0 w 82"/>
                  <a:gd name="T33" fmla="*/ 39 h 80"/>
                  <a:gd name="T34" fmla="*/ 0 w 82"/>
                  <a:gd name="T35" fmla="*/ 48 h 80"/>
                  <a:gd name="T36" fmla="*/ 2 w 82"/>
                  <a:gd name="T37" fmla="*/ 56 h 80"/>
                  <a:gd name="T38" fmla="*/ 7 w 82"/>
                  <a:gd name="T39" fmla="*/ 62 h 80"/>
                  <a:gd name="T40" fmla="*/ 12 w 82"/>
                  <a:gd name="T41" fmla="*/ 69 h 80"/>
                  <a:gd name="T42" fmla="*/ 17 w 82"/>
                  <a:gd name="T43" fmla="*/ 74 h 80"/>
                  <a:gd name="T44" fmla="*/ 25 w 82"/>
                  <a:gd name="T45" fmla="*/ 78 h 80"/>
                  <a:gd name="T46" fmla="*/ 33 w 82"/>
                  <a:gd name="T47" fmla="*/ 79 h 80"/>
                  <a:gd name="T48" fmla="*/ 41 w 82"/>
                  <a:gd name="T49" fmla="*/ 80 h 80"/>
                  <a:gd name="T50" fmla="*/ 48 w 82"/>
                  <a:gd name="T51" fmla="*/ 79 h 80"/>
                  <a:gd name="T52" fmla="*/ 57 w 82"/>
                  <a:gd name="T53" fmla="*/ 78 h 80"/>
                  <a:gd name="T54" fmla="*/ 63 w 82"/>
                  <a:gd name="T55" fmla="*/ 74 h 80"/>
                  <a:gd name="T56" fmla="*/ 69 w 82"/>
                  <a:gd name="T57" fmla="*/ 69 h 80"/>
                  <a:gd name="T58" fmla="*/ 74 w 82"/>
                  <a:gd name="T59" fmla="*/ 62 h 80"/>
                  <a:gd name="T60" fmla="*/ 78 w 82"/>
                  <a:gd name="T61" fmla="*/ 56 h 80"/>
                  <a:gd name="T62" fmla="*/ 81 w 82"/>
                  <a:gd name="T63" fmla="*/ 48 h 80"/>
                  <a:gd name="T64" fmla="*/ 82 w 82"/>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0"/>
                  <a:gd name="T101" fmla="*/ 82 w 82"/>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0">
                    <a:moveTo>
                      <a:pt x="82" y="39"/>
                    </a:moveTo>
                    <a:lnTo>
                      <a:pt x="81" y="32"/>
                    </a:lnTo>
                    <a:lnTo>
                      <a:pt x="78" y="25"/>
                    </a:lnTo>
                    <a:lnTo>
                      <a:pt x="74" y="17"/>
                    </a:lnTo>
                    <a:lnTo>
                      <a:pt x="69" y="11"/>
                    </a:lnTo>
                    <a:lnTo>
                      <a:pt x="63" y="7"/>
                    </a:lnTo>
                    <a:lnTo>
                      <a:pt x="57" y="3"/>
                    </a:lnTo>
                    <a:lnTo>
                      <a:pt x="48" y="1"/>
                    </a:lnTo>
                    <a:lnTo>
                      <a:pt x="41" y="0"/>
                    </a:lnTo>
                    <a:lnTo>
                      <a:pt x="33" y="1"/>
                    </a:lnTo>
                    <a:lnTo>
                      <a:pt x="25" y="3"/>
                    </a:lnTo>
                    <a:lnTo>
                      <a:pt x="17" y="7"/>
                    </a:lnTo>
                    <a:lnTo>
                      <a:pt x="12" y="11"/>
                    </a:lnTo>
                    <a:lnTo>
                      <a:pt x="7" y="17"/>
                    </a:lnTo>
                    <a:lnTo>
                      <a:pt x="2" y="25"/>
                    </a:lnTo>
                    <a:lnTo>
                      <a:pt x="0" y="32"/>
                    </a:lnTo>
                    <a:lnTo>
                      <a:pt x="0" y="39"/>
                    </a:lnTo>
                    <a:lnTo>
                      <a:pt x="0" y="48"/>
                    </a:lnTo>
                    <a:lnTo>
                      <a:pt x="2" y="56"/>
                    </a:lnTo>
                    <a:lnTo>
                      <a:pt x="7" y="62"/>
                    </a:lnTo>
                    <a:lnTo>
                      <a:pt x="12" y="69"/>
                    </a:lnTo>
                    <a:lnTo>
                      <a:pt x="17" y="74"/>
                    </a:lnTo>
                    <a:lnTo>
                      <a:pt x="25" y="78"/>
                    </a:lnTo>
                    <a:lnTo>
                      <a:pt x="33" y="79"/>
                    </a:lnTo>
                    <a:lnTo>
                      <a:pt x="41" y="80"/>
                    </a:lnTo>
                    <a:lnTo>
                      <a:pt x="48" y="79"/>
                    </a:lnTo>
                    <a:lnTo>
                      <a:pt x="57" y="78"/>
                    </a:lnTo>
                    <a:lnTo>
                      <a:pt x="63" y="74"/>
                    </a:lnTo>
                    <a:lnTo>
                      <a:pt x="69" y="69"/>
                    </a:lnTo>
                    <a:lnTo>
                      <a:pt x="74" y="62"/>
                    </a:lnTo>
                    <a:lnTo>
                      <a:pt x="78" y="56"/>
                    </a:lnTo>
                    <a:lnTo>
                      <a:pt x="81" y="48"/>
                    </a:lnTo>
                    <a:lnTo>
                      <a:pt x="82"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61" name="Freeform 187"/>
              <p:cNvSpPr>
                <a:spLocks/>
              </p:cNvSpPr>
              <p:nvPr/>
            </p:nvSpPr>
            <p:spPr bwMode="auto">
              <a:xfrm>
                <a:off x="4713" y="3233"/>
                <a:ext cx="82" cy="82"/>
              </a:xfrm>
              <a:custGeom>
                <a:avLst/>
                <a:gdLst>
                  <a:gd name="T0" fmla="*/ 82 w 82"/>
                  <a:gd name="T1" fmla="*/ 41 h 82"/>
                  <a:gd name="T2" fmla="*/ 81 w 82"/>
                  <a:gd name="T3" fmla="*/ 32 h 82"/>
                  <a:gd name="T4" fmla="*/ 78 w 82"/>
                  <a:gd name="T5" fmla="*/ 25 h 82"/>
                  <a:gd name="T6" fmla="*/ 74 w 82"/>
                  <a:gd name="T7" fmla="*/ 19 h 82"/>
                  <a:gd name="T8" fmla="*/ 69 w 82"/>
                  <a:gd name="T9" fmla="*/ 11 h 82"/>
                  <a:gd name="T10" fmla="*/ 63 w 82"/>
                  <a:gd name="T11" fmla="*/ 6 h 82"/>
                  <a:gd name="T12" fmla="*/ 57 w 82"/>
                  <a:gd name="T13" fmla="*/ 4 h 82"/>
                  <a:gd name="T14" fmla="*/ 48 w 82"/>
                  <a:gd name="T15" fmla="*/ 1 h 82"/>
                  <a:gd name="T16" fmla="*/ 41 w 82"/>
                  <a:gd name="T17" fmla="*/ 0 h 82"/>
                  <a:gd name="T18" fmla="*/ 33 w 82"/>
                  <a:gd name="T19" fmla="*/ 1 h 82"/>
                  <a:gd name="T20" fmla="*/ 25 w 82"/>
                  <a:gd name="T21" fmla="*/ 4 h 82"/>
                  <a:gd name="T22" fmla="*/ 17 w 82"/>
                  <a:gd name="T23" fmla="*/ 6 h 82"/>
                  <a:gd name="T24" fmla="*/ 12 w 82"/>
                  <a:gd name="T25" fmla="*/ 11 h 82"/>
                  <a:gd name="T26" fmla="*/ 7 w 82"/>
                  <a:gd name="T27" fmla="*/ 19 h 82"/>
                  <a:gd name="T28" fmla="*/ 2 w 82"/>
                  <a:gd name="T29" fmla="*/ 25 h 82"/>
                  <a:gd name="T30" fmla="*/ 0 w 82"/>
                  <a:gd name="T31" fmla="*/ 32 h 82"/>
                  <a:gd name="T32" fmla="*/ 0 w 82"/>
                  <a:gd name="T33" fmla="*/ 41 h 82"/>
                  <a:gd name="T34" fmla="*/ 0 w 82"/>
                  <a:gd name="T35" fmla="*/ 48 h 82"/>
                  <a:gd name="T36" fmla="*/ 2 w 82"/>
                  <a:gd name="T37" fmla="*/ 56 h 82"/>
                  <a:gd name="T38" fmla="*/ 7 w 82"/>
                  <a:gd name="T39" fmla="*/ 63 h 82"/>
                  <a:gd name="T40" fmla="*/ 12 w 82"/>
                  <a:gd name="T41" fmla="*/ 70 h 82"/>
                  <a:gd name="T42" fmla="*/ 17 w 82"/>
                  <a:gd name="T43" fmla="*/ 73 h 82"/>
                  <a:gd name="T44" fmla="*/ 25 w 82"/>
                  <a:gd name="T45" fmla="*/ 77 h 82"/>
                  <a:gd name="T46" fmla="*/ 33 w 82"/>
                  <a:gd name="T47" fmla="*/ 81 h 82"/>
                  <a:gd name="T48" fmla="*/ 41 w 82"/>
                  <a:gd name="T49" fmla="*/ 82 h 82"/>
                  <a:gd name="T50" fmla="*/ 48 w 82"/>
                  <a:gd name="T51" fmla="*/ 81 h 82"/>
                  <a:gd name="T52" fmla="*/ 57 w 82"/>
                  <a:gd name="T53" fmla="*/ 77 h 82"/>
                  <a:gd name="T54" fmla="*/ 63 w 82"/>
                  <a:gd name="T55" fmla="*/ 73 h 82"/>
                  <a:gd name="T56" fmla="*/ 69 w 82"/>
                  <a:gd name="T57" fmla="*/ 70 h 82"/>
                  <a:gd name="T58" fmla="*/ 74 w 82"/>
                  <a:gd name="T59" fmla="*/ 63 h 82"/>
                  <a:gd name="T60" fmla="*/ 78 w 82"/>
                  <a:gd name="T61" fmla="*/ 56 h 82"/>
                  <a:gd name="T62" fmla="*/ 81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1" y="32"/>
                    </a:lnTo>
                    <a:lnTo>
                      <a:pt x="78" y="25"/>
                    </a:lnTo>
                    <a:lnTo>
                      <a:pt x="74" y="19"/>
                    </a:lnTo>
                    <a:lnTo>
                      <a:pt x="69" y="11"/>
                    </a:lnTo>
                    <a:lnTo>
                      <a:pt x="63" y="6"/>
                    </a:lnTo>
                    <a:lnTo>
                      <a:pt x="57" y="4"/>
                    </a:lnTo>
                    <a:lnTo>
                      <a:pt x="48" y="1"/>
                    </a:lnTo>
                    <a:lnTo>
                      <a:pt x="41" y="0"/>
                    </a:lnTo>
                    <a:lnTo>
                      <a:pt x="33" y="1"/>
                    </a:lnTo>
                    <a:lnTo>
                      <a:pt x="25" y="4"/>
                    </a:lnTo>
                    <a:lnTo>
                      <a:pt x="17" y="6"/>
                    </a:lnTo>
                    <a:lnTo>
                      <a:pt x="12" y="11"/>
                    </a:lnTo>
                    <a:lnTo>
                      <a:pt x="7" y="19"/>
                    </a:lnTo>
                    <a:lnTo>
                      <a:pt x="2" y="25"/>
                    </a:lnTo>
                    <a:lnTo>
                      <a:pt x="0" y="32"/>
                    </a:lnTo>
                    <a:lnTo>
                      <a:pt x="0" y="41"/>
                    </a:lnTo>
                    <a:lnTo>
                      <a:pt x="0" y="48"/>
                    </a:lnTo>
                    <a:lnTo>
                      <a:pt x="2" y="56"/>
                    </a:lnTo>
                    <a:lnTo>
                      <a:pt x="7" y="63"/>
                    </a:lnTo>
                    <a:lnTo>
                      <a:pt x="12" y="70"/>
                    </a:lnTo>
                    <a:lnTo>
                      <a:pt x="17" y="73"/>
                    </a:lnTo>
                    <a:lnTo>
                      <a:pt x="25" y="77"/>
                    </a:lnTo>
                    <a:lnTo>
                      <a:pt x="33" y="81"/>
                    </a:lnTo>
                    <a:lnTo>
                      <a:pt x="41" y="82"/>
                    </a:lnTo>
                    <a:lnTo>
                      <a:pt x="48" y="81"/>
                    </a:lnTo>
                    <a:lnTo>
                      <a:pt x="57" y="77"/>
                    </a:lnTo>
                    <a:lnTo>
                      <a:pt x="63" y="73"/>
                    </a:lnTo>
                    <a:lnTo>
                      <a:pt x="69" y="70"/>
                    </a:lnTo>
                    <a:lnTo>
                      <a:pt x="74" y="63"/>
                    </a:lnTo>
                    <a:lnTo>
                      <a:pt x="78" y="56"/>
                    </a:lnTo>
                    <a:lnTo>
                      <a:pt x="81"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62" name="Freeform 188"/>
              <p:cNvSpPr>
                <a:spLocks/>
              </p:cNvSpPr>
              <p:nvPr/>
            </p:nvSpPr>
            <p:spPr bwMode="auto">
              <a:xfrm>
                <a:off x="4713" y="3394"/>
                <a:ext cx="82" cy="82"/>
              </a:xfrm>
              <a:custGeom>
                <a:avLst/>
                <a:gdLst>
                  <a:gd name="T0" fmla="*/ 82 w 82"/>
                  <a:gd name="T1" fmla="*/ 41 h 82"/>
                  <a:gd name="T2" fmla="*/ 81 w 82"/>
                  <a:gd name="T3" fmla="*/ 33 h 82"/>
                  <a:gd name="T4" fmla="*/ 78 w 82"/>
                  <a:gd name="T5" fmla="*/ 25 h 82"/>
                  <a:gd name="T6" fmla="*/ 74 w 82"/>
                  <a:gd name="T7" fmla="*/ 18 h 82"/>
                  <a:gd name="T8" fmla="*/ 69 w 82"/>
                  <a:gd name="T9" fmla="*/ 13 h 82"/>
                  <a:gd name="T10" fmla="*/ 63 w 82"/>
                  <a:gd name="T11" fmla="*/ 8 h 82"/>
                  <a:gd name="T12" fmla="*/ 57 w 82"/>
                  <a:gd name="T13" fmla="*/ 3 h 82"/>
                  <a:gd name="T14" fmla="*/ 48 w 82"/>
                  <a:gd name="T15" fmla="*/ 0 h 82"/>
                  <a:gd name="T16" fmla="*/ 41 w 82"/>
                  <a:gd name="T17" fmla="*/ 0 h 82"/>
                  <a:gd name="T18" fmla="*/ 33 w 82"/>
                  <a:gd name="T19" fmla="*/ 0 h 82"/>
                  <a:gd name="T20" fmla="*/ 25 w 82"/>
                  <a:gd name="T21" fmla="*/ 3 h 82"/>
                  <a:gd name="T22" fmla="*/ 17 w 82"/>
                  <a:gd name="T23" fmla="*/ 8 h 82"/>
                  <a:gd name="T24" fmla="*/ 12 w 82"/>
                  <a:gd name="T25" fmla="*/ 13 h 82"/>
                  <a:gd name="T26" fmla="*/ 7 w 82"/>
                  <a:gd name="T27" fmla="*/ 18 h 82"/>
                  <a:gd name="T28" fmla="*/ 2 w 82"/>
                  <a:gd name="T29" fmla="*/ 25 h 82"/>
                  <a:gd name="T30" fmla="*/ 0 w 82"/>
                  <a:gd name="T31" fmla="*/ 33 h 82"/>
                  <a:gd name="T32" fmla="*/ 0 w 82"/>
                  <a:gd name="T33" fmla="*/ 41 h 82"/>
                  <a:gd name="T34" fmla="*/ 0 w 82"/>
                  <a:gd name="T35" fmla="*/ 49 h 82"/>
                  <a:gd name="T36" fmla="*/ 2 w 82"/>
                  <a:gd name="T37" fmla="*/ 57 h 82"/>
                  <a:gd name="T38" fmla="*/ 7 w 82"/>
                  <a:gd name="T39" fmla="*/ 64 h 82"/>
                  <a:gd name="T40" fmla="*/ 12 w 82"/>
                  <a:gd name="T41" fmla="*/ 69 h 82"/>
                  <a:gd name="T42" fmla="*/ 17 w 82"/>
                  <a:gd name="T43" fmla="*/ 75 h 82"/>
                  <a:gd name="T44" fmla="*/ 25 w 82"/>
                  <a:gd name="T45" fmla="*/ 78 h 82"/>
                  <a:gd name="T46" fmla="*/ 33 w 82"/>
                  <a:gd name="T47" fmla="*/ 81 h 82"/>
                  <a:gd name="T48" fmla="*/ 41 w 82"/>
                  <a:gd name="T49" fmla="*/ 82 h 82"/>
                  <a:gd name="T50" fmla="*/ 48 w 82"/>
                  <a:gd name="T51" fmla="*/ 81 h 82"/>
                  <a:gd name="T52" fmla="*/ 57 w 82"/>
                  <a:gd name="T53" fmla="*/ 78 h 82"/>
                  <a:gd name="T54" fmla="*/ 63 w 82"/>
                  <a:gd name="T55" fmla="*/ 75 h 82"/>
                  <a:gd name="T56" fmla="*/ 69 w 82"/>
                  <a:gd name="T57" fmla="*/ 69 h 82"/>
                  <a:gd name="T58" fmla="*/ 74 w 82"/>
                  <a:gd name="T59" fmla="*/ 64 h 82"/>
                  <a:gd name="T60" fmla="*/ 78 w 82"/>
                  <a:gd name="T61" fmla="*/ 57 h 82"/>
                  <a:gd name="T62" fmla="*/ 81 w 82"/>
                  <a:gd name="T63" fmla="*/ 49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1" y="33"/>
                    </a:lnTo>
                    <a:lnTo>
                      <a:pt x="78" y="25"/>
                    </a:lnTo>
                    <a:lnTo>
                      <a:pt x="74" y="18"/>
                    </a:lnTo>
                    <a:lnTo>
                      <a:pt x="69" y="13"/>
                    </a:lnTo>
                    <a:lnTo>
                      <a:pt x="63" y="8"/>
                    </a:lnTo>
                    <a:lnTo>
                      <a:pt x="57" y="3"/>
                    </a:lnTo>
                    <a:lnTo>
                      <a:pt x="48" y="0"/>
                    </a:lnTo>
                    <a:lnTo>
                      <a:pt x="41" y="0"/>
                    </a:lnTo>
                    <a:lnTo>
                      <a:pt x="33" y="0"/>
                    </a:lnTo>
                    <a:lnTo>
                      <a:pt x="25" y="3"/>
                    </a:lnTo>
                    <a:lnTo>
                      <a:pt x="17" y="8"/>
                    </a:lnTo>
                    <a:lnTo>
                      <a:pt x="12" y="13"/>
                    </a:lnTo>
                    <a:lnTo>
                      <a:pt x="7" y="18"/>
                    </a:lnTo>
                    <a:lnTo>
                      <a:pt x="2" y="25"/>
                    </a:lnTo>
                    <a:lnTo>
                      <a:pt x="0" y="33"/>
                    </a:lnTo>
                    <a:lnTo>
                      <a:pt x="0" y="41"/>
                    </a:lnTo>
                    <a:lnTo>
                      <a:pt x="0" y="49"/>
                    </a:lnTo>
                    <a:lnTo>
                      <a:pt x="2" y="57"/>
                    </a:lnTo>
                    <a:lnTo>
                      <a:pt x="7" y="64"/>
                    </a:lnTo>
                    <a:lnTo>
                      <a:pt x="12" y="69"/>
                    </a:lnTo>
                    <a:lnTo>
                      <a:pt x="17" y="75"/>
                    </a:lnTo>
                    <a:lnTo>
                      <a:pt x="25" y="78"/>
                    </a:lnTo>
                    <a:lnTo>
                      <a:pt x="33" y="81"/>
                    </a:lnTo>
                    <a:lnTo>
                      <a:pt x="41" y="82"/>
                    </a:lnTo>
                    <a:lnTo>
                      <a:pt x="48" y="81"/>
                    </a:lnTo>
                    <a:lnTo>
                      <a:pt x="57" y="78"/>
                    </a:lnTo>
                    <a:lnTo>
                      <a:pt x="63" y="75"/>
                    </a:lnTo>
                    <a:lnTo>
                      <a:pt x="69" y="69"/>
                    </a:lnTo>
                    <a:lnTo>
                      <a:pt x="74" y="64"/>
                    </a:lnTo>
                    <a:lnTo>
                      <a:pt x="78" y="57"/>
                    </a:lnTo>
                    <a:lnTo>
                      <a:pt x="81"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63" name="Rectangle 189"/>
              <p:cNvSpPr>
                <a:spLocks noChangeArrowheads="1"/>
              </p:cNvSpPr>
              <p:nvPr/>
            </p:nvSpPr>
            <p:spPr bwMode="auto">
              <a:xfrm>
                <a:off x="4930" y="2552"/>
                <a:ext cx="225" cy="10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3864" name="Rectangle 190"/>
              <p:cNvSpPr>
                <a:spLocks noChangeArrowheads="1"/>
              </p:cNvSpPr>
              <p:nvPr/>
            </p:nvSpPr>
            <p:spPr bwMode="auto">
              <a:xfrm>
                <a:off x="5018" y="2567"/>
                <a:ext cx="5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a:t>
                </a:r>
                <a:endParaRPr lang="en-US"/>
              </a:p>
            </p:txBody>
          </p:sp>
          <p:sp>
            <p:nvSpPr>
              <p:cNvPr id="63865" name="Rectangle 191"/>
              <p:cNvSpPr>
                <a:spLocks noChangeArrowheads="1"/>
              </p:cNvSpPr>
              <p:nvPr/>
            </p:nvSpPr>
            <p:spPr bwMode="auto">
              <a:xfrm>
                <a:off x="5000" y="2687"/>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66" name="Rectangle 192"/>
              <p:cNvSpPr>
                <a:spLocks noChangeArrowheads="1"/>
              </p:cNvSpPr>
              <p:nvPr/>
            </p:nvSpPr>
            <p:spPr bwMode="auto">
              <a:xfrm>
                <a:off x="5028" y="2687"/>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67" name="Rectangle 193"/>
              <p:cNvSpPr>
                <a:spLocks noChangeArrowheads="1"/>
              </p:cNvSpPr>
              <p:nvPr/>
            </p:nvSpPr>
            <p:spPr bwMode="auto">
              <a:xfrm>
                <a:off x="5056" y="2687"/>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68" name="Rectangle 194"/>
              <p:cNvSpPr>
                <a:spLocks noChangeArrowheads="1"/>
              </p:cNvSpPr>
              <p:nvPr/>
            </p:nvSpPr>
            <p:spPr bwMode="auto">
              <a:xfrm>
                <a:off x="5018" y="2888"/>
                <a:ext cx="5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e</a:t>
                </a:r>
                <a:endParaRPr lang="en-US"/>
              </a:p>
            </p:txBody>
          </p:sp>
          <p:sp>
            <p:nvSpPr>
              <p:cNvPr id="63869" name="Rectangle 195"/>
              <p:cNvSpPr>
                <a:spLocks noChangeArrowheads="1"/>
              </p:cNvSpPr>
              <p:nvPr/>
            </p:nvSpPr>
            <p:spPr bwMode="auto">
              <a:xfrm>
                <a:off x="5000" y="2970"/>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70" name="Rectangle 196"/>
              <p:cNvSpPr>
                <a:spLocks noChangeArrowheads="1"/>
              </p:cNvSpPr>
              <p:nvPr/>
            </p:nvSpPr>
            <p:spPr bwMode="auto">
              <a:xfrm>
                <a:off x="5028" y="2970"/>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71" name="Rectangle 197"/>
              <p:cNvSpPr>
                <a:spLocks noChangeArrowheads="1"/>
              </p:cNvSpPr>
              <p:nvPr/>
            </p:nvSpPr>
            <p:spPr bwMode="auto">
              <a:xfrm>
                <a:off x="5056" y="2970"/>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72" name="Rectangle 198"/>
              <p:cNvSpPr>
                <a:spLocks noChangeArrowheads="1"/>
              </p:cNvSpPr>
              <p:nvPr/>
            </p:nvSpPr>
            <p:spPr bwMode="auto">
              <a:xfrm>
                <a:off x="5014" y="305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n</a:t>
                </a:r>
                <a:endParaRPr lang="en-US"/>
              </a:p>
            </p:txBody>
          </p:sp>
          <p:sp>
            <p:nvSpPr>
              <p:cNvPr id="63873" name="Rectangle 199"/>
              <p:cNvSpPr>
                <a:spLocks noChangeArrowheads="1"/>
              </p:cNvSpPr>
              <p:nvPr/>
            </p:nvSpPr>
            <p:spPr bwMode="auto">
              <a:xfrm>
                <a:off x="5000" y="3133"/>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74" name="Rectangle 200"/>
              <p:cNvSpPr>
                <a:spLocks noChangeArrowheads="1"/>
              </p:cNvSpPr>
              <p:nvPr/>
            </p:nvSpPr>
            <p:spPr bwMode="auto">
              <a:xfrm>
                <a:off x="5028" y="3133"/>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75" name="Rectangle 201"/>
              <p:cNvSpPr>
                <a:spLocks noChangeArrowheads="1"/>
              </p:cNvSpPr>
              <p:nvPr/>
            </p:nvSpPr>
            <p:spPr bwMode="auto">
              <a:xfrm>
                <a:off x="5056" y="3133"/>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76" name="Rectangle 202"/>
              <p:cNvSpPr>
                <a:spLocks noChangeArrowheads="1"/>
              </p:cNvSpPr>
              <p:nvPr/>
            </p:nvSpPr>
            <p:spPr bwMode="auto">
              <a:xfrm>
                <a:off x="5002" y="321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w</a:t>
                </a:r>
                <a:endParaRPr lang="en-US"/>
              </a:p>
            </p:txBody>
          </p:sp>
          <p:sp>
            <p:nvSpPr>
              <p:cNvPr id="63877" name="Rectangle 203"/>
              <p:cNvSpPr>
                <a:spLocks noChangeArrowheads="1"/>
              </p:cNvSpPr>
              <p:nvPr/>
            </p:nvSpPr>
            <p:spPr bwMode="auto">
              <a:xfrm>
                <a:off x="5000" y="3295"/>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78" name="Rectangle 204"/>
              <p:cNvSpPr>
                <a:spLocks noChangeArrowheads="1"/>
              </p:cNvSpPr>
              <p:nvPr/>
            </p:nvSpPr>
            <p:spPr bwMode="auto">
              <a:xfrm>
                <a:off x="5028" y="3295"/>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79" name="Rectangle 205"/>
              <p:cNvSpPr>
                <a:spLocks noChangeArrowheads="1"/>
              </p:cNvSpPr>
              <p:nvPr/>
            </p:nvSpPr>
            <p:spPr bwMode="auto">
              <a:xfrm>
                <a:off x="5056" y="3295"/>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63880" name="Rectangle 206"/>
              <p:cNvSpPr>
                <a:spLocks noChangeArrowheads="1"/>
              </p:cNvSpPr>
              <p:nvPr/>
            </p:nvSpPr>
            <p:spPr bwMode="auto">
              <a:xfrm>
                <a:off x="5022" y="3375"/>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Times New Roman" pitchFamily="18" charset="0"/>
                  </a:rPr>
                  <a:t>-</a:t>
                </a:r>
                <a:endParaRPr lang="en-US"/>
              </a:p>
            </p:txBody>
          </p:sp>
          <p:sp>
            <p:nvSpPr>
              <p:cNvPr id="63881" name="Freeform 207"/>
              <p:cNvSpPr>
                <a:spLocks/>
              </p:cNvSpPr>
              <p:nvPr/>
            </p:nvSpPr>
            <p:spPr bwMode="auto">
              <a:xfrm>
                <a:off x="3166" y="1764"/>
                <a:ext cx="1246" cy="332"/>
              </a:xfrm>
              <a:custGeom>
                <a:avLst/>
                <a:gdLst>
                  <a:gd name="T0" fmla="*/ 71 w 1246"/>
                  <a:gd name="T1" fmla="*/ 0 h 332"/>
                  <a:gd name="T2" fmla="*/ 1180 w 1246"/>
                  <a:gd name="T3" fmla="*/ 0 h 332"/>
                  <a:gd name="T4" fmla="*/ 1188 w 1246"/>
                  <a:gd name="T5" fmla="*/ 0 h 332"/>
                  <a:gd name="T6" fmla="*/ 1194 w 1246"/>
                  <a:gd name="T7" fmla="*/ 1 h 332"/>
                  <a:gd name="T8" fmla="*/ 1200 w 1246"/>
                  <a:gd name="T9" fmla="*/ 2 h 332"/>
                  <a:gd name="T10" fmla="*/ 1206 w 1246"/>
                  <a:gd name="T11" fmla="*/ 6 h 332"/>
                  <a:gd name="T12" fmla="*/ 1217 w 1246"/>
                  <a:gd name="T13" fmla="*/ 12 h 332"/>
                  <a:gd name="T14" fmla="*/ 1226 w 1246"/>
                  <a:gd name="T15" fmla="*/ 20 h 332"/>
                  <a:gd name="T16" fmla="*/ 1235 w 1246"/>
                  <a:gd name="T17" fmla="*/ 30 h 332"/>
                  <a:gd name="T18" fmla="*/ 1241 w 1246"/>
                  <a:gd name="T19" fmla="*/ 41 h 332"/>
                  <a:gd name="T20" fmla="*/ 1245 w 1246"/>
                  <a:gd name="T21" fmla="*/ 53 h 332"/>
                  <a:gd name="T22" fmla="*/ 1246 w 1246"/>
                  <a:gd name="T23" fmla="*/ 66 h 332"/>
                  <a:gd name="T24" fmla="*/ 1246 w 1246"/>
                  <a:gd name="T25" fmla="*/ 267 h 332"/>
                  <a:gd name="T26" fmla="*/ 1245 w 1246"/>
                  <a:gd name="T27" fmla="*/ 280 h 332"/>
                  <a:gd name="T28" fmla="*/ 1241 w 1246"/>
                  <a:gd name="T29" fmla="*/ 294 h 332"/>
                  <a:gd name="T30" fmla="*/ 1235 w 1246"/>
                  <a:gd name="T31" fmla="*/ 304 h 332"/>
                  <a:gd name="T32" fmla="*/ 1226 w 1246"/>
                  <a:gd name="T33" fmla="*/ 315 h 332"/>
                  <a:gd name="T34" fmla="*/ 1217 w 1246"/>
                  <a:gd name="T35" fmla="*/ 323 h 332"/>
                  <a:gd name="T36" fmla="*/ 1206 w 1246"/>
                  <a:gd name="T37" fmla="*/ 328 h 332"/>
                  <a:gd name="T38" fmla="*/ 1194 w 1246"/>
                  <a:gd name="T39" fmla="*/ 331 h 332"/>
                  <a:gd name="T40" fmla="*/ 1180 w 1246"/>
                  <a:gd name="T41" fmla="*/ 332 h 332"/>
                  <a:gd name="T42" fmla="*/ 65 w 1246"/>
                  <a:gd name="T43" fmla="*/ 332 h 332"/>
                  <a:gd name="T44" fmla="*/ 52 w 1246"/>
                  <a:gd name="T45" fmla="*/ 331 h 332"/>
                  <a:gd name="T46" fmla="*/ 39 w 1246"/>
                  <a:gd name="T47" fmla="*/ 328 h 332"/>
                  <a:gd name="T48" fmla="*/ 29 w 1246"/>
                  <a:gd name="T49" fmla="*/ 323 h 332"/>
                  <a:gd name="T50" fmla="*/ 19 w 1246"/>
                  <a:gd name="T51" fmla="*/ 315 h 332"/>
                  <a:gd name="T52" fmla="*/ 10 w 1246"/>
                  <a:gd name="T53" fmla="*/ 304 h 332"/>
                  <a:gd name="T54" fmla="*/ 5 w 1246"/>
                  <a:gd name="T55" fmla="*/ 294 h 332"/>
                  <a:gd name="T56" fmla="*/ 3 w 1246"/>
                  <a:gd name="T57" fmla="*/ 287 h 332"/>
                  <a:gd name="T58" fmla="*/ 2 w 1246"/>
                  <a:gd name="T59" fmla="*/ 280 h 332"/>
                  <a:gd name="T60" fmla="*/ 0 w 1246"/>
                  <a:gd name="T61" fmla="*/ 275 h 332"/>
                  <a:gd name="T62" fmla="*/ 0 w 1246"/>
                  <a:gd name="T63" fmla="*/ 267 h 332"/>
                  <a:gd name="T64" fmla="*/ 0 w 1246"/>
                  <a:gd name="T65" fmla="*/ 66 h 332"/>
                  <a:gd name="T66" fmla="*/ 0 w 1246"/>
                  <a:gd name="T67" fmla="*/ 60 h 332"/>
                  <a:gd name="T68" fmla="*/ 2 w 1246"/>
                  <a:gd name="T69" fmla="*/ 53 h 332"/>
                  <a:gd name="T70" fmla="*/ 3 w 1246"/>
                  <a:gd name="T71" fmla="*/ 46 h 332"/>
                  <a:gd name="T72" fmla="*/ 5 w 1246"/>
                  <a:gd name="T73" fmla="*/ 41 h 332"/>
                  <a:gd name="T74" fmla="*/ 10 w 1246"/>
                  <a:gd name="T75" fmla="*/ 30 h 332"/>
                  <a:gd name="T76" fmla="*/ 19 w 1246"/>
                  <a:gd name="T77" fmla="*/ 20 h 332"/>
                  <a:gd name="T78" fmla="*/ 29 w 1246"/>
                  <a:gd name="T79" fmla="*/ 12 h 332"/>
                  <a:gd name="T80" fmla="*/ 39 w 1246"/>
                  <a:gd name="T81" fmla="*/ 6 h 332"/>
                  <a:gd name="T82" fmla="*/ 46 w 1246"/>
                  <a:gd name="T83" fmla="*/ 2 h 332"/>
                  <a:gd name="T84" fmla="*/ 52 w 1246"/>
                  <a:gd name="T85" fmla="*/ 1 h 332"/>
                  <a:gd name="T86" fmla="*/ 59 w 1246"/>
                  <a:gd name="T87" fmla="*/ 0 h 332"/>
                  <a:gd name="T88" fmla="*/ 65 w 1246"/>
                  <a:gd name="T89" fmla="*/ 0 h 332"/>
                  <a:gd name="T90" fmla="*/ 71 w 1246"/>
                  <a:gd name="T91" fmla="*/ 0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6"/>
                  <a:gd name="T139" fmla="*/ 0 h 332"/>
                  <a:gd name="T140" fmla="*/ 1246 w 1246"/>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6" h="332">
                    <a:moveTo>
                      <a:pt x="71" y="0"/>
                    </a:moveTo>
                    <a:lnTo>
                      <a:pt x="1180" y="0"/>
                    </a:lnTo>
                    <a:lnTo>
                      <a:pt x="1188" y="0"/>
                    </a:lnTo>
                    <a:lnTo>
                      <a:pt x="1194" y="1"/>
                    </a:lnTo>
                    <a:lnTo>
                      <a:pt x="1200" y="2"/>
                    </a:lnTo>
                    <a:lnTo>
                      <a:pt x="1206" y="6"/>
                    </a:lnTo>
                    <a:lnTo>
                      <a:pt x="1217" y="12"/>
                    </a:lnTo>
                    <a:lnTo>
                      <a:pt x="1226" y="20"/>
                    </a:lnTo>
                    <a:lnTo>
                      <a:pt x="1235" y="30"/>
                    </a:lnTo>
                    <a:lnTo>
                      <a:pt x="1241" y="41"/>
                    </a:lnTo>
                    <a:lnTo>
                      <a:pt x="1245" y="53"/>
                    </a:lnTo>
                    <a:lnTo>
                      <a:pt x="1246" y="66"/>
                    </a:lnTo>
                    <a:lnTo>
                      <a:pt x="1246" y="267"/>
                    </a:lnTo>
                    <a:lnTo>
                      <a:pt x="1245" y="280"/>
                    </a:lnTo>
                    <a:lnTo>
                      <a:pt x="1241" y="294"/>
                    </a:lnTo>
                    <a:lnTo>
                      <a:pt x="1235" y="304"/>
                    </a:lnTo>
                    <a:lnTo>
                      <a:pt x="1226" y="315"/>
                    </a:lnTo>
                    <a:lnTo>
                      <a:pt x="1217" y="323"/>
                    </a:lnTo>
                    <a:lnTo>
                      <a:pt x="1206" y="328"/>
                    </a:lnTo>
                    <a:lnTo>
                      <a:pt x="1194" y="331"/>
                    </a:lnTo>
                    <a:lnTo>
                      <a:pt x="1180" y="332"/>
                    </a:lnTo>
                    <a:lnTo>
                      <a:pt x="65" y="332"/>
                    </a:lnTo>
                    <a:lnTo>
                      <a:pt x="52" y="331"/>
                    </a:lnTo>
                    <a:lnTo>
                      <a:pt x="39" y="328"/>
                    </a:lnTo>
                    <a:lnTo>
                      <a:pt x="29" y="323"/>
                    </a:lnTo>
                    <a:lnTo>
                      <a:pt x="19" y="315"/>
                    </a:lnTo>
                    <a:lnTo>
                      <a:pt x="10" y="304"/>
                    </a:lnTo>
                    <a:lnTo>
                      <a:pt x="5" y="294"/>
                    </a:lnTo>
                    <a:lnTo>
                      <a:pt x="3" y="287"/>
                    </a:lnTo>
                    <a:lnTo>
                      <a:pt x="2" y="280"/>
                    </a:lnTo>
                    <a:lnTo>
                      <a:pt x="0" y="275"/>
                    </a:lnTo>
                    <a:lnTo>
                      <a:pt x="0" y="267"/>
                    </a:lnTo>
                    <a:lnTo>
                      <a:pt x="0" y="66"/>
                    </a:lnTo>
                    <a:lnTo>
                      <a:pt x="0" y="60"/>
                    </a:lnTo>
                    <a:lnTo>
                      <a:pt x="2" y="53"/>
                    </a:lnTo>
                    <a:lnTo>
                      <a:pt x="3" y="46"/>
                    </a:lnTo>
                    <a:lnTo>
                      <a:pt x="5" y="41"/>
                    </a:lnTo>
                    <a:lnTo>
                      <a:pt x="10" y="30"/>
                    </a:lnTo>
                    <a:lnTo>
                      <a:pt x="19" y="20"/>
                    </a:lnTo>
                    <a:lnTo>
                      <a:pt x="29" y="12"/>
                    </a:lnTo>
                    <a:lnTo>
                      <a:pt x="39" y="6"/>
                    </a:lnTo>
                    <a:lnTo>
                      <a:pt x="46" y="2"/>
                    </a:lnTo>
                    <a:lnTo>
                      <a:pt x="52" y="1"/>
                    </a:lnTo>
                    <a:lnTo>
                      <a:pt x="59" y="0"/>
                    </a:lnTo>
                    <a:lnTo>
                      <a:pt x="65" y="0"/>
                    </a:lnTo>
                    <a:lnTo>
                      <a:pt x="7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82" name="Freeform 208"/>
              <p:cNvSpPr>
                <a:spLocks/>
              </p:cNvSpPr>
              <p:nvPr/>
            </p:nvSpPr>
            <p:spPr bwMode="auto">
              <a:xfrm>
                <a:off x="2844" y="1008"/>
                <a:ext cx="1966" cy="369"/>
              </a:xfrm>
              <a:custGeom>
                <a:avLst/>
                <a:gdLst>
                  <a:gd name="T0" fmla="*/ 72 w 1966"/>
                  <a:gd name="T1" fmla="*/ 0 h 369"/>
                  <a:gd name="T2" fmla="*/ 1900 w 1966"/>
                  <a:gd name="T3" fmla="*/ 0 h 369"/>
                  <a:gd name="T4" fmla="*/ 1906 w 1966"/>
                  <a:gd name="T5" fmla="*/ 0 h 369"/>
                  <a:gd name="T6" fmla="*/ 1912 w 1966"/>
                  <a:gd name="T7" fmla="*/ 2 h 369"/>
                  <a:gd name="T8" fmla="*/ 1920 w 1966"/>
                  <a:gd name="T9" fmla="*/ 4 h 369"/>
                  <a:gd name="T10" fmla="*/ 1925 w 1966"/>
                  <a:gd name="T11" fmla="*/ 5 h 369"/>
                  <a:gd name="T12" fmla="*/ 1936 w 1966"/>
                  <a:gd name="T13" fmla="*/ 13 h 369"/>
                  <a:gd name="T14" fmla="*/ 1946 w 1966"/>
                  <a:gd name="T15" fmla="*/ 21 h 369"/>
                  <a:gd name="T16" fmla="*/ 1953 w 1966"/>
                  <a:gd name="T17" fmla="*/ 33 h 369"/>
                  <a:gd name="T18" fmla="*/ 1959 w 1966"/>
                  <a:gd name="T19" fmla="*/ 45 h 369"/>
                  <a:gd name="T20" fmla="*/ 1962 w 1966"/>
                  <a:gd name="T21" fmla="*/ 51 h 369"/>
                  <a:gd name="T22" fmla="*/ 1963 w 1966"/>
                  <a:gd name="T23" fmla="*/ 59 h 369"/>
                  <a:gd name="T24" fmla="*/ 1966 w 1966"/>
                  <a:gd name="T25" fmla="*/ 66 h 369"/>
                  <a:gd name="T26" fmla="*/ 1966 w 1966"/>
                  <a:gd name="T27" fmla="*/ 72 h 369"/>
                  <a:gd name="T28" fmla="*/ 1966 w 1966"/>
                  <a:gd name="T29" fmla="*/ 294 h 369"/>
                  <a:gd name="T30" fmla="*/ 1966 w 1966"/>
                  <a:gd name="T31" fmla="*/ 303 h 369"/>
                  <a:gd name="T32" fmla="*/ 1963 w 1966"/>
                  <a:gd name="T33" fmla="*/ 311 h 369"/>
                  <a:gd name="T34" fmla="*/ 1962 w 1966"/>
                  <a:gd name="T35" fmla="*/ 317 h 369"/>
                  <a:gd name="T36" fmla="*/ 1959 w 1966"/>
                  <a:gd name="T37" fmla="*/ 324 h 369"/>
                  <a:gd name="T38" fmla="*/ 1953 w 1966"/>
                  <a:gd name="T39" fmla="*/ 335 h 369"/>
                  <a:gd name="T40" fmla="*/ 1946 w 1966"/>
                  <a:gd name="T41" fmla="*/ 348 h 369"/>
                  <a:gd name="T42" fmla="*/ 1936 w 1966"/>
                  <a:gd name="T43" fmla="*/ 355 h 369"/>
                  <a:gd name="T44" fmla="*/ 1925 w 1966"/>
                  <a:gd name="T45" fmla="*/ 363 h 369"/>
                  <a:gd name="T46" fmla="*/ 1920 w 1966"/>
                  <a:gd name="T47" fmla="*/ 365 h 369"/>
                  <a:gd name="T48" fmla="*/ 1912 w 1966"/>
                  <a:gd name="T49" fmla="*/ 368 h 369"/>
                  <a:gd name="T50" fmla="*/ 1906 w 1966"/>
                  <a:gd name="T51" fmla="*/ 369 h 369"/>
                  <a:gd name="T52" fmla="*/ 1900 w 1966"/>
                  <a:gd name="T53" fmla="*/ 369 h 369"/>
                  <a:gd name="T54" fmla="*/ 65 w 1966"/>
                  <a:gd name="T55" fmla="*/ 369 h 369"/>
                  <a:gd name="T56" fmla="*/ 58 w 1966"/>
                  <a:gd name="T57" fmla="*/ 369 h 369"/>
                  <a:gd name="T58" fmla="*/ 52 w 1966"/>
                  <a:gd name="T59" fmla="*/ 368 h 369"/>
                  <a:gd name="T60" fmla="*/ 46 w 1966"/>
                  <a:gd name="T61" fmla="*/ 365 h 369"/>
                  <a:gd name="T62" fmla="*/ 40 w 1966"/>
                  <a:gd name="T63" fmla="*/ 363 h 369"/>
                  <a:gd name="T64" fmla="*/ 30 w 1966"/>
                  <a:gd name="T65" fmla="*/ 355 h 369"/>
                  <a:gd name="T66" fmla="*/ 19 w 1966"/>
                  <a:gd name="T67" fmla="*/ 348 h 369"/>
                  <a:gd name="T68" fmla="*/ 11 w 1966"/>
                  <a:gd name="T69" fmla="*/ 335 h 369"/>
                  <a:gd name="T70" fmla="*/ 6 w 1966"/>
                  <a:gd name="T71" fmla="*/ 324 h 369"/>
                  <a:gd name="T72" fmla="*/ 3 w 1966"/>
                  <a:gd name="T73" fmla="*/ 311 h 369"/>
                  <a:gd name="T74" fmla="*/ 0 w 1966"/>
                  <a:gd name="T75" fmla="*/ 294 h 369"/>
                  <a:gd name="T76" fmla="*/ 0 w 1966"/>
                  <a:gd name="T77" fmla="*/ 72 h 369"/>
                  <a:gd name="T78" fmla="*/ 3 w 1966"/>
                  <a:gd name="T79" fmla="*/ 59 h 369"/>
                  <a:gd name="T80" fmla="*/ 6 w 1966"/>
                  <a:gd name="T81" fmla="*/ 45 h 369"/>
                  <a:gd name="T82" fmla="*/ 11 w 1966"/>
                  <a:gd name="T83" fmla="*/ 33 h 369"/>
                  <a:gd name="T84" fmla="*/ 19 w 1966"/>
                  <a:gd name="T85" fmla="*/ 21 h 369"/>
                  <a:gd name="T86" fmla="*/ 30 w 1966"/>
                  <a:gd name="T87" fmla="*/ 13 h 369"/>
                  <a:gd name="T88" fmla="*/ 40 w 1966"/>
                  <a:gd name="T89" fmla="*/ 5 h 369"/>
                  <a:gd name="T90" fmla="*/ 46 w 1966"/>
                  <a:gd name="T91" fmla="*/ 4 h 369"/>
                  <a:gd name="T92" fmla="*/ 52 w 1966"/>
                  <a:gd name="T93" fmla="*/ 2 h 369"/>
                  <a:gd name="T94" fmla="*/ 58 w 1966"/>
                  <a:gd name="T95" fmla="*/ 0 h 369"/>
                  <a:gd name="T96" fmla="*/ 65 w 1966"/>
                  <a:gd name="T97" fmla="*/ 0 h 369"/>
                  <a:gd name="T98" fmla="*/ 72 w 1966"/>
                  <a:gd name="T99" fmla="*/ 0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6"/>
                  <a:gd name="T151" fmla="*/ 0 h 369"/>
                  <a:gd name="T152" fmla="*/ 1966 w 1966"/>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6" h="369">
                    <a:moveTo>
                      <a:pt x="72" y="0"/>
                    </a:moveTo>
                    <a:lnTo>
                      <a:pt x="1900" y="0"/>
                    </a:lnTo>
                    <a:lnTo>
                      <a:pt x="1906" y="0"/>
                    </a:lnTo>
                    <a:lnTo>
                      <a:pt x="1912" y="2"/>
                    </a:lnTo>
                    <a:lnTo>
                      <a:pt x="1920" y="4"/>
                    </a:lnTo>
                    <a:lnTo>
                      <a:pt x="1925" y="5"/>
                    </a:lnTo>
                    <a:lnTo>
                      <a:pt x="1936" y="13"/>
                    </a:lnTo>
                    <a:lnTo>
                      <a:pt x="1946" y="21"/>
                    </a:lnTo>
                    <a:lnTo>
                      <a:pt x="1953" y="33"/>
                    </a:lnTo>
                    <a:lnTo>
                      <a:pt x="1959" y="45"/>
                    </a:lnTo>
                    <a:lnTo>
                      <a:pt x="1962" y="51"/>
                    </a:lnTo>
                    <a:lnTo>
                      <a:pt x="1963" y="59"/>
                    </a:lnTo>
                    <a:lnTo>
                      <a:pt x="1966" y="66"/>
                    </a:lnTo>
                    <a:lnTo>
                      <a:pt x="1966" y="72"/>
                    </a:lnTo>
                    <a:lnTo>
                      <a:pt x="1966" y="294"/>
                    </a:lnTo>
                    <a:lnTo>
                      <a:pt x="1966" y="303"/>
                    </a:lnTo>
                    <a:lnTo>
                      <a:pt x="1963" y="311"/>
                    </a:lnTo>
                    <a:lnTo>
                      <a:pt x="1962" y="317"/>
                    </a:lnTo>
                    <a:lnTo>
                      <a:pt x="1959" y="324"/>
                    </a:lnTo>
                    <a:lnTo>
                      <a:pt x="1953" y="335"/>
                    </a:lnTo>
                    <a:lnTo>
                      <a:pt x="1946" y="348"/>
                    </a:lnTo>
                    <a:lnTo>
                      <a:pt x="1936" y="355"/>
                    </a:lnTo>
                    <a:lnTo>
                      <a:pt x="1925" y="363"/>
                    </a:lnTo>
                    <a:lnTo>
                      <a:pt x="1920" y="365"/>
                    </a:lnTo>
                    <a:lnTo>
                      <a:pt x="1912" y="368"/>
                    </a:lnTo>
                    <a:lnTo>
                      <a:pt x="1906" y="369"/>
                    </a:lnTo>
                    <a:lnTo>
                      <a:pt x="1900" y="369"/>
                    </a:lnTo>
                    <a:lnTo>
                      <a:pt x="65" y="369"/>
                    </a:lnTo>
                    <a:lnTo>
                      <a:pt x="58" y="369"/>
                    </a:lnTo>
                    <a:lnTo>
                      <a:pt x="52" y="368"/>
                    </a:lnTo>
                    <a:lnTo>
                      <a:pt x="46" y="365"/>
                    </a:lnTo>
                    <a:lnTo>
                      <a:pt x="40" y="363"/>
                    </a:lnTo>
                    <a:lnTo>
                      <a:pt x="30" y="355"/>
                    </a:lnTo>
                    <a:lnTo>
                      <a:pt x="19" y="348"/>
                    </a:lnTo>
                    <a:lnTo>
                      <a:pt x="11" y="335"/>
                    </a:lnTo>
                    <a:lnTo>
                      <a:pt x="6" y="324"/>
                    </a:lnTo>
                    <a:lnTo>
                      <a:pt x="3" y="311"/>
                    </a:lnTo>
                    <a:lnTo>
                      <a:pt x="0" y="294"/>
                    </a:lnTo>
                    <a:lnTo>
                      <a:pt x="0" y="72"/>
                    </a:lnTo>
                    <a:lnTo>
                      <a:pt x="3" y="59"/>
                    </a:lnTo>
                    <a:lnTo>
                      <a:pt x="6" y="45"/>
                    </a:lnTo>
                    <a:lnTo>
                      <a:pt x="11" y="33"/>
                    </a:lnTo>
                    <a:lnTo>
                      <a:pt x="19" y="21"/>
                    </a:lnTo>
                    <a:lnTo>
                      <a:pt x="30" y="13"/>
                    </a:lnTo>
                    <a:lnTo>
                      <a:pt x="40" y="5"/>
                    </a:lnTo>
                    <a:lnTo>
                      <a:pt x="46" y="4"/>
                    </a:lnTo>
                    <a:lnTo>
                      <a:pt x="52" y="2"/>
                    </a:lnTo>
                    <a:lnTo>
                      <a:pt x="58" y="0"/>
                    </a:lnTo>
                    <a:lnTo>
                      <a:pt x="65" y="0"/>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83" name="Freeform 209"/>
              <p:cNvSpPr>
                <a:spLocks/>
              </p:cNvSpPr>
              <p:nvPr/>
            </p:nvSpPr>
            <p:spPr bwMode="auto">
              <a:xfrm>
                <a:off x="2658" y="2157"/>
                <a:ext cx="2257" cy="319"/>
              </a:xfrm>
              <a:custGeom>
                <a:avLst/>
                <a:gdLst>
                  <a:gd name="T0" fmla="*/ 160 w 2257"/>
                  <a:gd name="T1" fmla="*/ 319 h 319"/>
                  <a:gd name="T2" fmla="*/ 2096 w 2257"/>
                  <a:gd name="T3" fmla="*/ 319 h 319"/>
                  <a:gd name="T4" fmla="*/ 2101 w 2257"/>
                  <a:gd name="T5" fmla="*/ 313 h 319"/>
                  <a:gd name="T6" fmla="*/ 2101 w 2257"/>
                  <a:gd name="T7" fmla="*/ 157 h 319"/>
                  <a:gd name="T8" fmla="*/ 2257 w 2257"/>
                  <a:gd name="T9" fmla="*/ 157 h 319"/>
                  <a:gd name="T10" fmla="*/ 1132 w 2257"/>
                  <a:gd name="T11" fmla="*/ 0 h 319"/>
                  <a:gd name="T12" fmla="*/ 0 w 2257"/>
                  <a:gd name="T13" fmla="*/ 163 h 319"/>
                  <a:gd name="T14" fmla="*/ 166 w 2257"/>
                  <a:gd name="T15" fmla="*/ 163 h 319"/>
                  <a:gd name="T16" fmla="*/ 166 w 2257"/>
                  <a:gd name="T17" fmla="*/ 319 h 319"/>
                  <a:gd name="T18" fmla="*/ 160 w 2257"/>
                  <a:gd name="T19" fmla="*/ 319 h 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7"/>
                  <a:gd name="T31" fmla="*/ 0 h 319"/>
                  <a:gd name="T32" fmla="*/ 2257 w 2257"/>
                  <a:gd name="T33" fmla="*/ 319 h 3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7" h="319">
                    <a:moveTo>
                      <a:pt x="160" y="319"/>
                    </a:moveTo>
                    <a:lnTo>
                      <a:pt x="2096" y="319"/>
                    </a:lnTo>
                    <a:lnTo>
                      <a:pt x="2101" y="313"/>
                    </a:lnTo>
                    <a:lnTo>
                      <a:pt x="2101" y="157"/>
                    </a:lnTo>
                    <a:lnTo>
                      <a:pt x="2257" y="157"/>
                    </a:lnTo>
                    <a:lnTo>
                      <a:pt x="1132" y="0"/>
                    </a:lnTo>
                    <a:lnTo>
                      <a:pt x="0" y="163"/>
                    </a:lnTo>
                    <a:lnTo>
                      <a:pt x="166" y="163"/>
                    </a:lnTo>
                    <a:lnTo>
                      <a:pt x="166" y="319"/>
                    </a:lnTo>
                    <a:lnTo>
                      <a:pt x="160" y="3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84" name="Freeform 210"/>
              <p:cNvSpPr>
                <a:spLocks/>
              </p:cNvSpPr>
              <p:nvPr/>
            </p:nvSpPr>
            <p:spPr bwMode="auto">
              <a:xfrm>
                <a:off x="2849" y="1397"/>
                <a:ext cx="1905" cy="301"/>
              </a:xfrm>
              <a:custGeom>
                <a:avLst/>
                <a:gdLst>
                  <a:gd name="T0" fmla="*/ 377 w 1905"/>
                  <a:gd name="T1" fmla="*/ 296 h 301"/>
                  <a:gd name="T2" fmla="*/ 1503 w 1905"/>
                  <a:gd name="T3" fmla="*/ 296 h 301"/>
                  <a:gd name="T4" fmla="*/ 1503 w 1905"/>
                  <a:gd name="T5" fmla="*/ 171 h 301"/>
                  <a:gd name="T6" fmla="*/ 1905 w 1905"/>
                  <a:gd name="T7" fmla="*/ 171 h 301"/>
                  <a:gd name="T8" fmla="*/ 936 w 1905"/>
                  <a:gd name="T9" fmla="*/ 0 h 301"/>
                  <a:gd name="T10" fmla="*/ 0 w 1905"/>
                  <a:gd name="T11" fmla="*/ 171 h 301"/>
                  <a:gd name="T12" fmla="*/ 377 w 1905"/>
                  <a:gd name="T13" fmla="*/ 171 h 301"/>
                  <a:gd name="T14" fmla="*/ 372 w 1905"/>
                  <a:gd name="T15" fmla="*/ 301 h 301"/>
                  <a:gd name="T16" fmla="*/ 377 w 1905"/>
                  <a:gd name="T17" fmla="*/ 296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5"/>
                  <a:gd name="T28" fmla="*/ 0 h 301"/>
                  <a:gd name="T29" fmla="*/ 1905 w 1905"/>
                  <a:gd name="T30" fmla="*/ 301 h 3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5" h="301">
                    <a:moveTo>
                      <a:pt x="377" y="296"/>
                    </a:moveTo>
                    <a:lnTo>
                      <a:pt x="1503" y="296"/>
                    </a:lnTo>
                    <a:lnTo>
                      <a:pt x="1503" y="171"/>
                    </a:lnTo>
                    <a:lnTo>
                      <a:pt x="1905" y="171"/>
                    </a:lnTo>
                    <a:lnTo>
                      <a:pt x="936" y="0"/>
                    </a:lnTo>
                    <a:lnTo>
                      <a:pt x="0" y="171"/>
                    </a:lnTo>
                    <a:lnTo>
                      <a:pt x="377" y="171"/>
                    </a:lnTo>
                    <a:lnTo>
                      <a:pt x="372" y="301"/>
                    </a:lnTo>
                    <a:lnTo>
                      <a:pt x="377" y="2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85" name="Freeform 211"/>
              <p:cNvSpPr>
                <a:spLocks/>
              </p:cNvSpPr>
              <p:nvPr/>
            </p:nvSpPr>
            <p:spPr bwMode="auto">
              <a:xfrm>
                <a:off x="3265" y="1881"/>
                <a:ext cx="81" cy="80"/>
              </a:xfrm>
              <a:custGeom>
                <a:avLst/>
                <a:gdLst>
                  <a:gd name="T0" fmla="*/ 81 w 81"/>
                  <a:gd name="T1" fmla="*/ 39 h 80"/>
                  <a:gd name="T2" fmla="*/ 81 w 81"/>
                  <a:gd name="T3" fmla="*/ 32 h 80"/>
                  <a:gd name="T4" fmla="*/ 79 w 81"/>
                  <a:gd name="T5" fmla="*/ 24 h 80"/>
                  <a:gd name="T6" fmla="*/ 75 w 81"/>
                  <a:gd name="T7" fmla="*/ 17 h 80"/>
                  <a:gd name="T8" fmla="*/ 70 w 81"/>
                  <a:gd name="T9" fmla="*/ 11 h 80"/>
                  <a:gd name="T10" fmla="*/ 65 w 81"/>
                  <a:gd name="T11" fmla="*/ 6 h 80"/>
                  <a:gd name="T12" fmla="*/ 56 w 81"/>
                  <a:gd name="T13" fmla="*/ 3 h 80"/>
                  <a:gd name="T14" fmla="*/ 50 w 81"/>
                  <a:gd name="T15" fmla="*/ 1 h 80"/>
                  <a:gd name="T16" fmla="*/ 41 w 81"/>
                  <a:gd name="T17" fmla="*/ 0 h 80"/>
                  <a:gd name="T18" fmla="*/ 33 w 81"/>
                  <a:gd name="T19" fmla="*/ 1 h 80"/>
                  <a:gd name="T20" fmla="*/ 25 w 81"/>
                  <a:gd name="T21" fmla="*/ 3 h 80"/>
                  <a:gd name="T22" fmla="*/ 19 w 81"/>
                  <a:gd name="T23" fmla="*/ 6 h 80"/>
                  <a:gd name="T24" fmla="*/ 12 w 81"/>
                  <a:gd name="T25" fmla="*/ 11 h 80"/>
                  <a:gd name="T26" fmla="*/ 8 w 81"/>
                  <a:gd name="T27" fmla="*/ 17 h 80"/>
                  <a:gd name="T28" fmla="*/ 4 w 81"/>
                  <a:gd name="T29" fmla="*/ 24 h 80"/>
                  <a:gd name="T30" fmla="*/ 2 w 81"/>
                  <a:gd name="T31" fmla="*/ 32 h 80"/>
                  <a:gd name="T32" fmla="*/ 0 w 81"/>
                  <a:gd name="T33" fmla="*/ 39 h 80"/>
                  <a:gd name="T34" fmla="*/ 2 w 81"/>
                  <a:gd name="T35" fmla="*/ 48 h 80"/>
                  <a:gd name="T36" fmla="*/ 4 w 81"/>
                  <a:gd name="T37" fmla="*/ 55 h 80"/>
                  <a:gd name="T38" fmla="*/ 8 w 81"/>
                  <a:gd name="T39" fmla="*/ 62 h 80"/>
                  <a:gd name="T40" fmla="*/ 12 w 81"/>
                  <a:gd name="T41" fmla="*/ 69 h 80"/>
                  <a:gd name="T42" fmla="*/ 19 w 81"/>
                  <a:gd name="T43" fmla="*/ 74 h 80"/>
                  <a:gd name="T44" fmla="*/ 25 w 81"/>
                  <a:gd name="T45" fmla="*/ 78 h 80"/>
                  <a:gd name="T46" fmla="*/ 33 w 81"/>
                  <a:gd name="T47" fmla="*/ 79 h 80"/>
                  <a:gd name="T48" fmla="*/ 41 w 81"/>
                  <a:gd name="T49" fmla="*/ 80 h 80"/>
                  <a:gd name="T50" fmla="*/ 50 w 81"/>
                  <a:gd name="T51" fmla="*/ 79 h 80"/>
                  <a:gd name="T52" fmla="*/ 56 w 81"/>
                  <a:gd name="T53" fmla="*/ 78 h 80"/>
                  <a:gd name="T54" fmla="*/ 65 w 81"/>
                  <a:gd name="T55" fmla="*/ 74 h 80"/>
                  <a:gd name="T56" fmla="*/ 70 w 81"/>
                  <a:gd name="T57" fmla="*/ 69 h 80"/>
                  <a:gd name="T58" fmla="*/ 75 w 81"/>
                  <a:gd name="T59" fmla="*/ 62 h 80"/>
                  <a:gd name="T60" fmla="*/ 79 w 81"/>
                  <a:gd name="T61" fmla="*/ 55 h 80"/>
                  <a:gd name="T62" fmla="*/ 81 w 81"/>
                  <a:gd name="T63" fmla="*/ 48 h 80"/>
                  <a:gd name="T64" fmla="*/ 81 w 81"/>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39"/>
                    </a:moveTo>
                    <a:lnTo>
                      <a:pt x="81" y="32"/>
                    </a:lnTo>
                    <a:lnTo>
                      <a:pt x="79" y="24"/>
                    </a:lnTo>
                    <a:lnTo>
                      <a:pt x="75" y="17"/>
                    </a:lnTo>
                    <a:lnTo>
                      <a:pt x="70" y="11"/>
                    </a:lnTo>
                    <a:lnTo>
                      <a:pt x="65" y="6"/>
                    </a:lnTo>
                    <a:lnTo>
                      <a:pt x="56" y="3"/>
                    </a:lnTo>
                    <a:lnTo>
                      <a:pt x="50" y="1"/>
                    </a:lnTo>
                    <a:lnTo>
                      <a:pt x="41" y="0"/>
                    </a:lnTo>
                    <a:lnTo>
                      <a:pt x="33" y="1"/>
                    </a:lnTo>
                    <a:lnTo>
                      <a:pt x="25" y="3"/>
                    </a:lnTo>
                    <a:lnTo>
                      <a:pt x="19" y="6"/>
                    </a:lnTo>
                    <a:lnTo>
                      <a:pt x="12" y="11"/>
                    </a:lnTo>
                    <a:lnTo>
                      <a:pt x="8" y="17"/>
                    </a:lnTo>
                    <a:lnTo>
                      <a:pt x="4" y="24"/>
                    </a:lnTo>
                    <a:lnTo>
                      <a:pt x="2" y="32"/>
                    </a:lnTo>
                    <a:lnTo>
                      <a:pt x="0" y="39"/>
                    </a:lnTo>
                    <a:lnTo>
                      <a:pt x="2" y="48"/>
                    </a:lnTo>
                    <a:lnTo>
                      <a:pt x="4" y="55"/>
                    </a:lnTo>
                    <a:lnTo>
                      <a:pt x="8" y="62"/>
                    </a:lnTo>
                    <a:lnTo>
                      <a:pt x="12" y="69"/>
                    </a:lnTo>
                    <a:lnTo>
                      <a:pt x="19" y="74"/>
                    </a:lnTo>
                    <a:lnTo>
                      <a:pt x="25" y="78"/>
                    </a:lnTo>
                    <a:lnTo>
                      <a:pt x="33" y="79"/>
                    </a:lnTo>
                    <a:lnTo>
                      <a:pt x="41" y="80"/>
                    </a:lnTo>
                    <a:lnTo>
                      <a:pt x="50" y="79"/>
                    </a:lnTo>
                    <a:lnTo>
                      <a:pt x="56" y="78"/>
                    </a:lnTo>
                    <a:lnTo>
                      <a:pt x="65" y="74"/>
                    </a:lnTo>
                    <a:lnTo>
                      <a:pt x="70" y="69"/>
                    </a:lnTo>
                    <a:lnTo>
                      <a:pt x="75" y="62"/>
                    </a:lnTo>
                    <a:lnTo>
                      <a:pt x="79" y="55"/>
                    </a:lnTo>
                    <a:lnTo>
                      <a:pt x="81" y="48"/>
                    </a:lnTo>
                    <a:lnTo>
                      <a:pt x="81"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86" name="Freeform 212"/>
              <p:cNvSpPr>
                <a:spLocks/>
              </p:cNvSpPr>
              <p:nvPr/>
            </p:nvSpPr>
            <p:spPr bwMode="auto">
              <a:xfrm>
                <a:off x="3427" y="1881"/>
                <a:ext cx="81" cy="80"/>
              </a:xfrm>
              <a:custGeom>
                <a:avLst/>
                <a:gdLst>
                  <a:gd name="T0" fmla="*/ 81 w 81"/>
                  <a:gd name="T1" fmla="*/ 39 h 80"/>
                  <a:gd name="T2" fmla="*/ 79 w 81"/>
                  <a:gd name="T3" fmla="*/ 32 h 80"/>
                  <a:gd name="T4" fmla="*/ 78 w 81"/>
                  <a:gd name="T5" fmla="*/ 24 h 80"/>
                  <a:gd name="T6" fmla="*/ 74 w 81"/>
                  <a:gd name="T7" fmla="*/ 17 h 80"/>
                  <a:gd name="T8" fmla="*/ 69 w 81"/>
                  <a:gd name="T9" fmla="*/ 11 h 80"/>
                  <a:gd name="T10" fmla="*/ 63 w 81"/>
                  <a:gd name="T11" fmla="*/ 6 h 80"/>
                  <a:gd name="T12" fmla="*/ 55 w 81"/>
                  <a:gd name="T13" fmla="*/ 3 h 80"/>
                  <a:gd name="T14" fmla="*/ 48 w 81"/>
                  <a:gd name="T15" fmla="*/ 1 h 80"/>
                  <a:gd name="T16" fmla="*/ 40 w 81"/>
                  <a:gd name="T17" fmla="*/ 0 h 80"/>
                  <a:gd name="T18" fmla="*/ 32 w 81"/>
                  <a:gd name="T19" fmla="*/ 1 h 80"/>
                  <a:gd name="T20" fmla="*/ 24 w 81"/>
                  <a:gd name="T21" fmla="*/ 3 h 80"/>
                  <a:gd name="T22" fmla="*/ 18 w 81"/>
                  <a:gd name="T23" fmla="*/ 6 h 80"/>
                  <a:gd name="T24" fmla="*/ 11 w 81"/>
                  <a:gd name="T25" fmla="*/ 11 h 80"/>
                  <a:gd name="T26" fmla="*/ 6 w 81"/>
                  <a:gd name="T27" fmla="*/ 17 h 80"/>
                  <a:gd name="T28" fmla="*/ 3 w 81"/>
                  <a:gd name="T29" fmla="*/ 24 h 80"/>
                  <a:gd name="T30" fmla="*/ 1 w 81"/>
                  <a:gd name="T31" fmla="*/ 32 h 80"/>
                  <a:gd name="T32" fmla="*/ 0 w 81"/>
                  <a:gd name="T33" fmla="*/ 39 h 80"/>
                  <a:gd name="T34" fmla="*/ 1 w 81"/>
                  <a:gd name="T35" fmla="*/ 48 h 80"/>
                  <a:gd name="T36" fmla="*/ 3 w 81"/>
                  <a:gd name="T37" fmla="*/ 55 h 80"/>
                  <a:gd name="T38" fmla="*/ 6 w 81"/>
                  <a:gd name="T39" fmla="*/ 62 h 80"/>
                  <a:gd name="T40" fmla="*/ 11 w 81"/>
                  <a:gd name="T41" fmla="*/ 69 h 80"/>
                  <a:gd name="T42" fmla="*/ 18 w 81"/>
                  <a:gd name="T43" fmla="*/ 74 h 80"/>
                  <a:gd name="T44" fmla="*/ 24 w 81"/>
                  <a:gd name="T45" fmla="*/ 78 h 80"/>
                  <a:gd name="T46" fmla="*/ 32 w 81"/>
                  <a:gd name="T47" fmla="*/ 79 h 80"/>
                  <a:gd name="T48" fmla="*/ 40 w 81"/>
                  <a:gd name="T49" fmla="*/ 80 h 80"/>
                  <a:gd name="T50" fmla="*/ 48 w 81"/>
                  <a:gd name="T51" fmla="*/ 79 h 80"/>
                  <a:gd name="T52" fmla="*/ 55 w 81"/>
                  <a:gd name="T53" fmla="*/ 78 h 80"/>
                  <a:gd name="T54" fmla="*/ 63 w 81"/>
                  <a:gd name="T55" fmla="*/ 74 h 80"/>
                  <a:gd name="T56" fmla="*/ 69 w 81"/>
                  <a:gd name="T57" fmla="*/ 69 h 80"/>
                  <a:gd name="T58" fmla="*/ 74 w 81"/>
                  <a:gd name="T59" fmla="*/ 62 h 80"/>
                  <a:gd name="T60" fmla="*/ 78 w 81"/>
                  <a:gd name="T61" fmla="*/ 55 h 80"/>
                  <a:gd name="T62" fmla="*/ 79 w 81"/>
                  <a:gd name="T63" fmla="*/ 48 h 80"/>
                  <a:gd name="T64" fmla="*/ 81 w 81"/>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39"/>
                    </a:moveTo>
                    <a:lnTo>
                      <a:pt x="79" y="32"/>
                    </a:lnTo>
                    <a:lnTo>
                      <a:pt x="78" y="24"/>
                    </a:lnTo>
                    <a:lnTo>
                      <a:pt x="74" y="17"/>
                    </a:lnTo>
                    <a:lnTo>
                      <a:pt x="69" y="11"/>
                    </a:lnTo>
                    <a:lnTo>
                      <a:pt x="63" y="6"/>
                    </a:lnTo>
                    <a:lnTo>
                      <a:pt x="55" y="3"/>
                    </a:lnTo>
                    <a:lnTo>
                      <a:pt x="48" y="1"/>
                    </a:lnTo>
                    <a:lnTo>
                      <a:pt x="40" y="0"/>
                    </a:lnTo>
                    <a:lnTo>
                      <a:pt x="32" y="1"/>
                    </a:lnTo>
                    <a:lnTo>
                      <a:pt x="24" y="3"/>
                    </a:lnTo>
                    <a:lnTo>
                      <a:pt x="18" y="6"/>
                    </a:lnTo>
                    <a:lnTo>
                      <a:pt x="11" y="11"/>
                    </a:lnTo>
                    <a:lnTo>
                      <a:pt x="6" y="17"/>
                    </a:lnTo>
                    <a:lnTo>
                      <a:pt x="3" y="24"/>
                    </a:lnTo>
                    <a:lnTo>
                      <a:pt x="1" y="32"/>
                    </a:lnTo>
                    <a:lnTo>
                      <a:pt x="0" y="39"/>
                    </a:lnTo>
                    <a:lnTo>
                      <a:pt x="1" y="48"/>
                    </a:lnTo>
                    <a:lnTo>
                      <a:pt x="3" y="55"/>
                    </a:lnTo>
                    <a:lnTo>
                      <a:pt x="6" y="62"/>
                    </a:lnTo>
                    <a:lnTo>
                      <a:pt x="11" y="69"/>
                    </a:lnTo>
                    <a:lnTo>
                      <a:pt x="18" y="74"/>
                    </a:lnTo>
                    <a:lnTo>
                      <a:pt x="24" y="78"/>
                    </a:lnTo>
                    <a:lnTo>
                      <a:pt x="32" y="79"/>
                    </a:lnTo>
                    <a:lnTo>
                      <a:pt x="40" y="80"/>
                    </a:lnTo>
                    <a:lnTo>
                      <a:pt x="48" y="79"/>
                    </a:lnTo>
                    <a:lnTo>
                      <a:pt x="55" y="78"/>
                    </a:lnTo>
                    <a:lnTo>
                      <a:pt x="63" y="74"/>
                    </a:lnTo>
                    <a:lnTo>
                      <a:pt x="69" y="69"/>
                    </a:lnTo>
                    <a:lnTo>
                      <a:pt x="74" y="62"/>
                    </a:lnTo>
                    <a:lnTo>
                      <a:pt x="78" y="55"/>
                    </a:lnTo>
                    <a:lnTo>
                      <a:pt x="79" y="48"/>
                    </a:lnTo>
                    <a:lnTo>
                      <a:pt x="81"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87" name="Freeform 213"/>
              <p:cNvSpPr>
                <a:spLocks/>
              </p:cNvSpPr>
              <p:nvPr/>
            </p:nvSpPr>
            <p:spPr bwMode="auto">
              <a:xfrm>
                <a:off x="3593" y="1874"/>
                <a:ext cx="80" cy="82"/>
              </a:xfrm>
              <a:custGeom>
                <a:avLst/>
                <a:gdLst>
                  <a:gd name="T0" fmla="*/ 80 w 80"/>
                  <a:gd name="T1" fmla="*/ 41 h 82"/>
                  <a:gd name="T2" fmla="*/ 80 w 80"/>
                  <a:gd name="T3" fmla="*/ 34 h 82"/>
                  <a:gd name="T4" fmla="*/ 78 w 80"/>
                  <a:gd name="T5" fmla="*/ 26 h 82"/>
                  <a:gd name="T6" fmla="*/ 73 w 80"/>
                  <a:gd name="T7" fmla="*/ 19 h 82"/>
                  <a:gd name="T8" fmla="*/ 68 w 80"/>
                  <a:gd name="T9" fmla="*/ 13 h 82"/>
                  <a:gd name="T10" fmla="*/ 63 w 80"/>
                  <a:gd name="T11" fmla="*/ 9 h 82"/>
                  <a:gd name="T12" fmla="*/ 57 w 80"/>
                  <a:gd name="T13" fmla="*/ 5 h 82"/>
                  <a:gd name="T14" fmla="*/ 48 w 80"/>
                  <a:gd name="T15" fmla="*/ 2 h 82"/>
                  <a:gd name="T16" fmla="*/ 41 w 80"/>
                  <a:gd name="T17" fmla="*/ 0 h 82"/>
                  <a:gd name="T18" fmla="*/ 32 w 80"/>
                  <a:gd name="T19" fmla="*/ 2 h 82"/>
                  <a:gd name="T20" fmla="*/ 24 w 80"/>
                  <a:gd name="T21" fmla="*/ 5 h 82"/>
                  <a:gd name="T22" fmla="*/ 17 w 80"/>
                  <a:gd name="T23" fmla="*/ 9 h 82"/>
                  <a:gd name="T24" fmla="*/ 12 w 80"/>
                  <a:gd name="T25" fmla="*/ 13 h 82"/>
                  <a:gd name="T26" fmla="*/ 7 w 80"/>
                  <a:gd name="T27" fmla="*/ 19 h 82"/>
                  <a:gd name="T28" fmla="*/ 2 w 80"/>
                  <a:gd name="T29" fmla="*/ 26 h 82"/>
                  <a:gd name="T30" fmla="*/ 0 w 80"/>
                  <a:gd name="T31" fmla="*/ 34 h 82"/>
                  <a:gd name="T32" fmla="*/ 0 w 80"/>
                  <a:gd name="T33" fmla="*/ 41 h 82"/>
                  <a:gd name="T34" fmla="*/ 0 w 80"/>
                  <a:gd name="T35" fmla="*/ 50 h 82"/>
                  <a:gd name="T36" fmla="*/ 2 w 80"/>
                  <a:gd name="T37" fmla="*/ 57 h 82"/>
                  <a:gd name="T38" fmla="*/ 7 w 80"/>
                  <a:gd name="T39" fmla="*/ 64 h 82"/>
                  <a:gd name="T40" fmla="*/ 12 w 80"/>
                  <a:gd name="T41" fmla="*/ 71 h 82"/>
                  <a:gd name="T42" fmla="*/ 17 w 80"/>
                  <a:gd name="T43" fmla="*/ 76 h 82"/>
                  <a:gd name="T44" fmla="*/ 24 w 80"/>
                  <a:gd name="T45" fmla="*/ 80 h 82"/>
                  <a:gd name="T46" fmla="*/ 32 w 80"/>
                  <a:gd name="T47" fmla="*/ 81 h 82"/>
                  <a:gd name="T48" fmla="*/ 41 w 80"/>
                  <a:gd name="T49" fmla="*/ 82 h 82"/>
                  <a:gd name="T50" fmla="*/ 48 w 80"/>
                  <a:gd name="T51" fmla="*/ 81 h 82"/>
                  <a:gd name="T52" fmla="*/ 57 w 80"/>
                  <a:gd name="T53" fmla="*/ 80 h 82"/>
                  <a:gd name="T54" fmla="*/ 63 w 80"/>
                  <a:gd name="T55" fmla="*/ 76 h 82"/>
                  <a:gd name="T56" fmla="*/ 68 w 80"/>
                  <a:gd name="T57" fmla="*/ 71 h 82"/>
                  <a:gd name="T58" fmla="*/ 73 w 80"/>
                  <a:gd name="T59" fmla="*/ 64 h 82"/>
                  <a:gd name="T60" fmla="*/ 78 w 80"/>
                  <a:gd name="T61" fmla="*/ 57 h 82"/>
                  <a:gd name="T62" fmla="*/ 80 w 80"/>
                  <a:gd name="T63" fmla="*/ 50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4"/>
                    </a:lnTo>
                    <a:lnTo>
                      <a:pt x="78" y="26"/>
                    </a:lnTo>
                    <a:lnTo>
                      <a:pt x="73" y="19"/>
                    </a:lnTo>
                    <a:lnTo>
                      <a:pt x="68" y="13"/>
                    </a:lnTo>
                    <a:lnTo>
                      <a:pt x="63" y="9"/>
                    </a:lnTo>
                    <a:lnTo>
                      <a:pt x="57" y="5"/>
                    </a:lnTo>
                    <a:lnTo>
                      <a:pt x="48" y="2"/>
                    </a:lnTo>
                    <a:lnTo>
                      <a:pt x="41" y="0"/>
                    </a:lnTo>
                    <a:lnTo>
                      <a:pt x="32" y="2"/>
                    </a:lnTo>
                    <a:lnTo>
                      <a:pt x="24" y="5"/>
                    </a:lnTo>
                    <a:lnTo>
                      <a:pt x="17" y="9"/>
                    </a:lnTo>
                    <a:lnTo>
                      <a:pt x="12" y="13"/>
                    </a:lnTo>
                    <a:lnTo>
                      <a:pt x="7" y="19"/>
                    </a:lnTo>
                    <a:lnTo>
                      <a:pt x="2" y="26"/>
                    </a:lnTo>
                    <a:lnTo>
                      <a:pt x="0" y="34"/>
                    </a:lnTo>
                    <a:lnTo>
                      <a:pt x="0" y="41"/>
                    </a:lnTo>
                    <a:lnTo>
                      <a:pt x="0" y="50"/>
                    </a:lnTo>
                    <a:lnTo>
                      <a:pt x="2" y="57"/>
                    </a:lnTo>
                    <a:lnTo>
                      <a:pt x="7" y="64"/>
                    </a:lnTo>
                    <a:lnTo>
                      <a:pt x="12" y="71"/>
                    </a:lnTo>
                    <a:lnTo>
                      <a:pt x="17" y="76"/>
                    </a:lnTo>
                    <a:lnTo>
                      <a:pt x="24" y="80"/>
                    </a:lnTo>
                    <a:lnTo>
                      <a:pt x="32" y="81"/>
                    </a:lnTo>
                    <a:lnTo>
                      <a:pt x="41" y="82"/>
                    </a:lnTo>
                    <a:lnTo>
                      <a:pt x="48" y="81"/>
                    </a:lnTo>
                    <a:lnTo>
                      <a:pt x="57" y="80"/>
                    </a:lnTo>
                    <a:lnTo>
                      <a:pt x="63" y="76"/>
                    </a:lnTo>
                    <a:lnTo>
                      <a:pt x="68" y="71"/>
                    </a:lnTo>
                    <a:lnTo>
                      <a:pt x="73" y="64"/>
                    </a:lnTo>
                    <a:lnTo>
                      <a:pt x="78" y="57"/>
                    </a:lnTo>
                    <a:lnTo>
                      <a:pt x="80" y="50"/>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88" name="Freeform 214"/>
              <p:cNvSpPr>
                <a:spLocks/>
              </p:cNvSpPr>
              <p:nvPr/>
            </p:nvSpPr>
            <p:spPr bwMode="auto">
              <a:xfrm>
                <a:off x="3754" y="1874"/>
                <a:ext cx="80" cy="82"/>
              </a:xfrm>
              <a:custGeom>
                <a:avLst/>
                <a:gdLst>
                  <a:gd name="T0" fmla="*/ 80 w 80"/>
                  <a:gd name="T1" fmla="*/ 41 h 82"/>
                  <a:gd name="T2" fmla="*/ 79 w 80"/>
                  <a:gd name="T3" fmla="*/ 34 h 82"/>
                  <a:gd name="T4" fmla="*/ 78 w 80"/>
                  <a:gd name="T5" fmla="*/ 26 h 82"/>
                  <a:gd name="T6" fmla="*/ 74 w 80"/>
                  <a:gd name="T7" fmla="*/ 19 h 82"/>
                  <a:gd name="T8" fmla="*/ 68 w 80"/>
                  <a:gd name="T9" fmla="*/ 13 h 82"/>
                  <a:gd name="T10" fmla="*/ 63 w 80"/>
                  <a:gd name="T11" fmla="*/ 9 h 82"/>
                  <a:gd name="T12" fmla="*/ 55 w 80"/>
                  <a:gd name="T13" fmla="*/ 5 h 82"/>
                  <a:gd name="T14" fmla="*/ 48 w 80"/>
                  <a:gd name="T15" fmla="*/ 2 h 82"/>
                  <a:gd name="T16" fmla="*/ 39 w 80"/>
                  <a:gd name="T17" fmla="*/ 0 h 82"/>
                  <a:gd name="T18" fmla="*/ 32 w 80"/>
                  <a:gd name="T19" fmla="*/ 2 h 82"/>
                  <a:gd name="T20" fmla="*/ 23 w 80"/>
                  <a:gd name="T21" fmla="*/ 5 h 82"/>
                  <a:gd name="T22" fmla="*/ 17 w 80"/>
                  <a:gd name="T23" fmla="*/ 9 h 82"/>
                  <a:gd name="T24" fmla="*/ 12 w 80"/>
                  <a:gd name="T25" fmla="*/ 13 h 82"/>
                  <a:gd name="T26" fmla="*/ 7 w 80"/>
                  <a:gd name="T27" fmla="*/ 19 h 82"/>
                  <a:gd name="T28" fmla="*/ 2 w 80"/>
                  <a:gd name="T29" fmla="*/ 26 h 82"/>
                  <a:gd name="T30" fmla="*/ 0 w 80"/>
                  <a:gd name="T31" fmla="*/ 34 h 82"/>
                  <a:gd name="T32" fmla="*/ 0 w 80"/>
                  <a:gd name="T33" fmla="*/ 41 h 82"/>
                  <a:gd name="T34" fmla="*/ 0 w 80"/>
                  <a:gd name="T35" fmla="*/ 50 h 82"/>
                  <a:gd name="T36" fmla="*/ 2 w 80"/>
                  <a:gd name="T37" fmla="*/ 57 h 82"/>
                  <a:gd name="T38" fmla="*/ 7 w 80"/>
                  <a:gd name="T39" fmla="*/ 64 h 82"/>
                  <a:gd name="T40" fmla="*/ 12 w 80"/>
                  <a:gd name="T41" fmla="*/ 71 h 82"/>
                  <a:gd name="T42" fmla="*/ 17 w 80"/>
                  <a:gd name="T43" fmla="*/ 76 h 82"/>
                  <a:gd name="T44" fmla="*/ 23 w 80"/>
                  <a:gd name="T45" fmla="*/ 80 h 82"/>
                  <a:gd name="T46" fmla="*/ 32 w 80"/>
                  <a:gd name="T47" fmla="*/ 81 h 82"/>
                  <a:gd name="T48" fmla="*/ 39 w 80"/>
                  <a:gd name="T49" fmla="*/ 82 h 82"/>
                  <a:gd name="T50" fmla="*/ 48 w 80"/>
                  <a:gd name="T51" fmla="*/ 81 h 82"/>
                  <a:gd name="T52" fmla="*/ 55 w 80"/>
                  <a:gd name="T53" fmla="*/ 80 h 82"/>
                  <a:gd name="T54" fmla="*/ 63 w 80"/>
                  <a:gd name="T55" fmla="*/ 76 h 82"/>
                  <a:gd name="T56" fmla="*/ 68 w 80"/>
                  <a:gd name="T57" fmla="*/ 71 h 82"/>
                  <a:gd name="T58" fmla="*/ 74 w 80"/>
                  <a:gd name="T59" fmla="*/ 64 h 82"/>
                  <a:gd name="T60" fmla="*/ 78 w 80"/>
                  <a:gd name="T61" fmla="*/ 57 h 82"/>
                  <a:gd name="T62" fmla="*/ 79 w 80"/>
                  <a:gd name="T63" fmla="*/ 50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79" y="34"/>
                    </a:lnTo>
                    <a:lnTo>
                      <a:pt x="78" y="26"/>
                    </a:lnTo>
                    <a:lnTo>
                      <a:pt x="74" y="19"/>
                    </a:lnTo>
                    <a:lnTo>
                      <a:pt x="68" y="13"/>
                    </a:lnTo>
                    <a:lnTo>
                      <a:pt x="63" y="9"/>
                    </a:lnTo>
                    <a:lnTo>
                      <a:pt x="55" y="5"/>
                    </a:lnTo>
                    <a:lnTo>
                      <a:pt x="48" y="2"/>
                    </a:lnTo>
                    <a:lnTo>
                      <a:pt x="39" y="0"/>
                    </a:lnTo>
                    <a:lnTo>
                      <a:pt x="32" y="2"/>
                    </a:lnTo>
                    <a:lnTo>
                      <a:pt x="23" y="5"/>
                    </a:lnTo>
                    <a:lnTo>
                      <a:pt x="17" y="9"/>
                    </a:lnTo>
                    <a:lnTo>
                      <a:pt x="12" y="13"/>
                    </a:lnTo>
                    <a:lnTo>
                      <a:pt x="7" y="19"/>
                    </a:lnTo>
                    <a:lnTo>
                      <a:pt x="2" y="26"/>
                    </a:lnTo>
                    <a:lnTo>
                      <a:pt x="0" y="34"/>
                    </a:lnTo>
                    <a:lnTo>
                      <a:pt x="0" y="41"/>
                    </a:lnTo>
                    <a:lnTo>
                      <a:pt x="0" y="50"/>
                    </a:lnTo>
                    <a:lnTo>
                      <a:pt x="2" y="57"/>
                    </a:lnTo>
                    <a:lnTo>
                      <a:pt x="7" y="64"/>
                    </a:lnTo>
                    <a:lnTo>
                      <a:pt x="12" y="71"/>
                    </a:lnTo>
                    <a:lnTo>
                      <a:pt x="17" y="76"/>
                    </a:lnTo>
                    <a:lnTo>
                      <a:pt x="23" y="80"/>
                    </a:lnTo>
                    <a:lnTo>
                      <a:pt x="32" y="81"/>
                    </a:lnTo>
                    <a:lnTo>
                      <a:pt x="39" y="82"/>
                    </a:lnTo>
                    <a:lnTo>
                      <a:pt x="48" y="81"/>
                    </a:lnTo>
                    <a:lnTo>
                      <a:pt x="55" y="80"/>
                    </a:lnTo>
                    <a:lnTo>
                      <a:pt x="63" y="76"/>
                    </a:lnTo>
                    <a:lnTo>
                      <a:pt x="68" y="71"/>
                    </a:lnTo>
                    <a:lnTo>
                      <a:pt x="74" y="64"/>
                    </a:lnTo>
                    <a:lnTo>
                      <a:pt x="78" y="57"/>
                    </a:lnTo>
                    <a:lnTo>
                      <a:pt x="79" y="50"/>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89" name="Freeform 215"/>
              <p:cNvSpPr>
                <a:spLocks/>
              </p:cNvSpPr>
              <p:nvPr/>
            </p:nvSpPr>
            <p:spPr bwMode="auto">
              <a:xfrm>
                <a:off x="3914" y="1874"/>
                <a:ext cx="81" cy="82"/>
              </a:xfrm>
              <a:custGeom>
                <a:avLst/>
                <a:gdLst>
                  <a:gd name="T0" fmla="*/ 81 w 81"/>
                  <a:gd name="T1" fmla="*/ 41 h 82"/>
                  <a:gd name="T2" fmla="*/ 80 w 81"/>
                  <a:gd name="T3" fmla="*/ 34 h 82"/>
                  <a:gd name="T4" fmla="*/ 78 w 81"/>
                  <a:gd name="T5" fmla="*/ 26 h 82"/>
                  <a:gd name="T6" fmla="*/ 75 w 81"/>
                  <a:gd name="T7" fmla="*/ 19 h 82"/>
                  <a:gd name="T8" fmla="*/ 69 w 81"/>
                  <a:gd name="T9" fmla="*/ 13 h 82"/>
                  <a:gd name="T10" fmla="*/ 63 w 81"/>
                  <a:gd name="T11" fmla="*/ 9 h 82"/>
                  <a:gd name="T12" fmla="*/ 57 w 81"/>
                  <a:gd name="T13" fmla="*/ 5 h 82"/>
                  <a:gd name="T14" fmla="*/ 48 w 81"/>
                  <a:gd name="T15" fmla="*/ 2 h 82"/>
                  <a:gd name="T16" fmla="*/ 40 w 81"/>
                  <a:gd name="T17" fmla="*/ 0 h 82"/>
                  <a:gd name="T18" fmla="*/ 33 w 81"/>
                  <a:gd name="T19" fmla="*/ 2 h 82"/>
                  <a:gd name="T20" fmla="*/ 24 w 81"/>
                  <a:gd name="T21" fmla="*/ 5 h 82"/>
                  <a:gd name="T22" fmla="*/ 18 w 81"/>
                  <a:gd name="T23" fmla="*/ 9 h 82"/>
                  <a:gd name="T24" fmla="*/ 12 w 81"/>
                  <a:gd name="T25" fmla="*/ 13 h 82"/>
                  <a:gd name="T26" fmla="*/ 8 w 81"/>
                  <a:gd name="T27" fmla="*/ 19 h 82"/>
                  <a:gd name="T28" fmla="*/ 3 w 81"/>
                  <a:gd name="T29" fmla="*/ 26 h 82"/>
                  <a:gd name="T30" fmla="*/ 1 w 81"/>
                  <a:gd name="T31" fmla="*/ 34 h 82"/>
                  <a:gd name="T32" fmla="*/ 0 w 81"/>
                  <a:gd name="T33" fmla="*/ 41 h 82"/>
                  <a:gd name="T34" fmla="*/ 1 w 81"/>
                  <a:gd name="T35" fmla="*/ 50 h 82"/>
                  <a:gd name="T36" fmla="*/ 3 w 81"/>
                  <a:gd name="T37" fmla="*/ 57 h 82"/>
                  <a:gd name="T38" fmla="*/ 8 w 81"/>
                  <a:gd name="T39" fmla="*/ 64 h 82"/>
                  <a:gd name="T40" fmla="*/ 12 w 81"/>
                  <a:gd name="T41" fmla="*/ 71 h 82"/>
                  <a:gd name="T42" fmla="*/ 18 w 81"/>
                  <a:gd name="T43" fmla="*/ 76 h 82"/>
                  <a:gd name="T44" fmla="*/ 24 w 81"/>
                  <a:gd name="T45" fmla="*/ 80 h 82"/>
                  <a:gd name="T46" fmla="*/ 33 w 81"/>
                  <a:gd name="T47" fmla="*/ 81 h 82"/>
                  <a:gd name="T48" fmla="*/ 40 w 81"/>
                  <a:gd name="T49" fmla="*/ 82 h 82"/>
                  <a:gd name="T50" fmla="*/ 48 w 81"/>
                  <a:gd name="T51" fmla="*/ 81 h 82"/>
                  <a:gd name="T52" fmla="*/ 57 w 81"/>
                  <a:gd name="T53" fmla="*/ 80 h 82"/>
                  <a:gd name="T54" fmla="*/ 63 w 81"/>
                  <a:gd name="T55" fmla="*/ 76 h 82"/>
                  <a:gd name="T56" fmla="*/ 69 w 81"/>
                  <a:gd name="T57" fmla="*/ 71 h 82"/>
                  <a:gd name="T58" fmla="*/ 75 w 81"/>
                  <a:gd name="T59" fmla="*/ 64 h 82"/>
                  <a:gd name="T60" fmla="*/ 78 w 81"/>
                  <a:gd name="T61" fmla="*/ 57 h 82"/>
                  <a:gd name="T62" fmla="*/ 80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4"/>
                    </a:lnTo>
                    <a:lnTo>
                      <a:pt x="78" y="26"/>
                    </a:lnTo>
                    <a:lnTo>
                      <a:pt x="75" y="19"/>
                    </a:lnTo>
                    <a:lnTo>
                      <a:pt x="69" y="13"/>
                    </a:lnTo>
                    <a:lnTo>
                      <a:pt x="63" y="9"/>
                    </a:lnTo>
                    <a:lnTo>
                      <a:pt x="57" y="5"/>
                    </a:lnTo>
                    <a:lnTo>
                      <a:pt x="48" y="2"/>
                    </a:lnTo>
                    <a:lnTo>
                      <a:pt x="40" y="0"/>
                    </a:lnTo>
                    <a:lnTo>
                      <a:pt x="33" y="2"/>
                    </a:lnTo>
                    <a:lnTo>
                      <a:pt x="24" y="5"/>
                    </a:lnTo>
                    <a:lnTo>
                      <a:pt x="18" y="9"/>
                    </a:lnTo>
                    <a:lnTo>
                      <a:pt x="12" y="13"/>
                    </a:lnTo>
                    <a:lnTo>
                      <a:pt x="8" y="19"/>
                    </a:lnTo>
                    <a:lnTo>
                      <a:pt x="3" y="26"/>
                    </a:lnTo>
                    <a:lnTo>
                      <a:pt x="1" y="34"/>
                    </a:lnTo>
                    <a:lnTo>
                      <a:pt x="0" y="41"/>
                    </a:lnTo>
                    <a:lnTo>
                      <a:pt x="1" y="50"/>
                    </a:lnTo>
                    <a:lnTo>
                      <a:pt x="3" y="57"/>
                    </a:lnTo>
                    <a:lnTo>
                      <a:pt x="8" y="64"/>
                    </a:lnTo>
                    <a:lnTo>
                      <a:pt x="12" y="71"/>
                    </a:lnTo>
                    <a:lnTo>
                      <a:pt x="18" y="76"/>
                    </a:lnTo>
                    <a:lnTo>
                      <a:pt x="24" y="80"/>
                    </a:lnTo>
                    <a:lnTo>
                      <a:pt x="33" y="81"/>
                    </a:lnTo>
                    <a:lnTo>
                      <a:pt x="40" y="82"/>
                    </a:lnTo>
                    <a:lnTo>
                      <a:pt x="48" y="81"/>
                    </a:lnTo>
                    <a:lnTo>
                      <a:pt x="57" y="80"/>
                    </a:lnTo>
                    <a:lnTo>
                      <a:pt x="63" y="76"/>
                    </a:lnTo>
                    <a:lnTo>
                      <a:pt x="69" y="71"/>
                    </a:lnTo>
                    <a:lnTo>
                      <a:pt x="75" y="64"/>
                    </a:lnTo>
                    <a:lnTo>
                      <a:pt x="78" y="57"/>
                    </a:lnTo>
                    <a:lnTo>
                      <a:pt x="80"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890" name="Freeform 216"/>
              <p:cNvSpPr>
                <a:spLocks/>
              </p:cNvSpPr>
              <p:nvPr/>
            </p:nvSpPr>
            <p:spPr bwMode="auto">
              <a:xfrm>
                <a:off x="4235" y="1874"/>
                <a:ext cx="81" cy="82"/>
              </a:xfrm>
              <a:custGeom>
                <a:avLst/>
                <a:gdLst>
                  <a:gd name="T0" fmla="*/ 81 w 81"/>
                  <a:gd name="T1" fmla="*/ 41 h 82"/>
                  <a:gd name="T2" fmla="*/ 81 w 81"/>
                  <a:gd name="T3" fmla="*/ 34 h 82"/>
                  <a:gd name="T4" fmla="*/ 79 w 81"/>
                  <a:gd name="T5" fmla="*/ 26 h 82"/>
                  <a:gd name="T6" fmla="*/ 75 w 81"/>
                  <a:gd name="T7" fmla="*/ 19 h 82"/>
                  <a:gd name="T8" fmla="*/ 69 w 81"/>
                  <a:gd name="T9" fmla="*/ 13 h 82"/>
                  <a:gd name="T10" fmla="*/ 64 w 81"/>
                  <a:gd name="T11" fmla="*/ 9 h 82"/>
                  <a:gd name="T12" fmla="*/ 57 w 81"/>
                  <a:gd name="T13" fmla="*/ 5 h 82"/>
                  <a:gd name="T14" fmla="*/ 50 w 81"/>
                  <a:gd name="T15" fmla="*/ 2 h 82"/>
                  <a:gd name="T16" fmla="*/ 40 w 81"/>
                  <a:gd name="T17" fmla="*/ 0 h 82"/>
                  <a:gd name="T18" fmla="*/ 33 w 81"/>
                  <a:gd name="T19" fmla="*/ 2 h 82"/>
                  <a:gd name="T20" fmla="*/ 24 w 81"/>
                  <a:gd name="T21" fmla="*/ 5 h 82"/>
                  <a:gd name="T22" fmla="*/ 18 w 81"/>
                  <a:gd name="T23" fmla="*/ 9 h 82"/>
                  <a:gd name="T24" fmla="*/ 13 w 81"/>
                  <a:gd name="T25" fmla="*/ 13 h 82"/>
                  <a:gd name="T26" fmla="*/ 8 w 81"/>
                  <a:gd name="T27" fmla="*/ 19 h 82"/>
                  <a:gd name="T28" fmla="*/ 5 w 81"/>
                  <a:gd name="T29" fmla="*/ 26 h 82"/>
                  <a:gd name="T30" fmla="*/ 1 w 81"/>
                  <a:gd name="T31" fmla="*/ 34 h 82"/>
                  <a:gd name="T32" fmla="*/ 0 w 81"/>
                  <a:gd name="T33" fmla="*/ 41 h 82"/>
                  <a:gd name="T34" fmla="*/ 1 w 81"/>
                  <a:gd name="T35" fmla="*/ 50 h 82"/>
                  <a:gd name="T36" fmla="*/ 5 w 81"/>
                  <a:gd name="T37" fmla="*/ 57 h 82"/>
                  <a:gd name="T38" fmla="*/ 8 w 81"/>
                  <a:gd name="T39" fmla="*/ 64 h 82"/>
                  <a:gd name="T40" fmla="*/ 13 w 81"/>
                  <a:gd name="T41" fmla="*/ 71 h 82"/>
                  <a:gd name="T42" fmla="*/ 18 w 81"/>
                  <a:gd name="T43" fmla="*/ 76 h 82"/>
                  <a:gd name="T44" fmla="*/ 24 w 81"/>
                  <a:gd name="T45" fmla="*/ 80 h 82"/>
                  <a:gd name="T46" fmla="*/ 33 w 81"/>
                  <a:gd name="T47" fmla="*/ 81 h 82"/>
                  <a:gd name="T48" fmla="*/ 40 w 81"/>
                  <a:gd name="T49" fmla="*/ 82 h 82"/>
                  <a:gd name="T50" fmla="*/ 50 w 81"/>
                  <a:gd name="T51" fmla="*/ 81 h 82"/>
                  <a:gd name="T52" fmla="*/ 57 w 81"/>
                  <a:gd name="T53" fmla="*/ 80 h 82"/>
                  <a:gd name="T54" fmla="*/ 64 w 81"/>
                  <a:gd name="T55" fmla="*/ 76 h 82"/>
                  <a:gd name="T56" fmla="*/ 69 w 81"/>
                  <a:gd name="T57" fmla="*/ 71 h 82"/>
                  <a:gd name="T58" fmla="*/ 75 w 81"/>
                  <a:gd name="T59" fmla="*/ 64 h 82"/>
                  <a:gd name="T60" fmla="*/ 79 w 81"/>
                  <a:gd name="T61" fmla="*/ 57 h 82"/>
                  <a:gd name="T62" fmla="*/ 81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1" y="34"/>
                    </a:lnTo>
                    <a:lnTo>
                      <a:pt x="79" y="26"/>
                    </a:lnTo>
                    <a:lnTo>
                      <a:pt x="75" y="19"/>
                    </a:lnTo>
                    <a:lnTo>
                      <a:pt x="69" y="13"/>
                    </a:lnTo>
                    <a:lnTo>
                      <a:pt x="64" y="9"/>
                    </a:lnTo>
                    <a:lnTo>
                      <a:pt x="57" y="5"/>
                    </a:lnTo>
                    <a:lnTo>
                      <a:pt x="50" y="2"/>
                    </a:lnTo>
                    <a:lnTo>
                      <a:pt x="40" y="0"/>
                    </a:lnTo>
                    <a:lnTo>
                      <a:pt x="33" y="2"/>
                    </a:lnTo>
                    <a:lnTo>
                      <a:pt x="24" y="5"/>
                    </a:lnTo>
                    <a:lnTo>
                      <a:pt x="18" y="9"/>
                    </a:lnTo>
                    <a:lnTo>
                      <a:pt x="13" y="13"/>
                    </a:lnTo>
                    <a:lnTo>
                      <a:pt x="8" y="19"/>
                    </a:lnTo>
                    <a:lnTo>
                      <a:pt x="5" y="26"/>
                    </a:lnTo>
                    <a:lnTo>
                      <a:pt x="1" y="34"/>
                    </a:lnTo>
                    <a:lnTo>
                      <a:pt x="0" y="41"/>
                    </a:lnTo>
                    <a:lnTo>
                      <a:pt x="1" y="50"/>
                    </a:lnTo>
                    <a:lnTo>
                      <a:pt x="5" y="57"/>
                    </a:lnTo>
                    <a:lnTo>
                      <a:pt x="8" y="64"/>
                    </a:lnTo>
                    <a:lnTo>
                      <a:pt x="13" y="71"/>
                    </a:lnTo>
                    <a:lnTo>
                      <a:pt x="18" y="76"/>
                    </a:lnTo>
                    <a:lnTo>
                      <a:pt x="24" y="80"/>
                    </a:lnTo>
                    <a:lnTo>
                      <a:pt x="33" y="81"/>
                    </a:lnTo>
                    <a:lnTo>
                      <a:pt x="40" y="82"/>
                    </a:lnTo>
                    <a:lnTo>
                      <a:pt x="50" y="81"/>
                    </a:lnTo>
                    <a:lnTo>
                      <a:pt x="57" y="80"/>
                    </a:lnTo>
                    <a:lnTo>
                      <a:pt x="64" y="76"/>
                    </a:lnTo>
                    <a:lnTo>
                      <a:pt x="69" y="71"/>
                    </a:lnTo>
                    <a:lnTo>
                      <a:pt x="75" y="64"/>
                    </a:lnTo>
                    <a:lnTo>
                      <a:pt x="79" y="57"/>
                    </a:lnTo>
                    <a:lnTo>
                      <a:pt x="81"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63504" name="Freeform 218"/>
            <p:cNvSpPr>
              <a:spLocks/>
            </p:cNvSpPr>
            <p:nvPr/>
          </p:nvSpPr>
          <p:spPr bwMode="auto">
            <a:xfrm>
              <a:off x="2879" y="1168"/>
              <a:ext cx="80" cy="82"/>
            </a:xfrm>
            <a:custGeom>
              <a:avLst/>
              <a:gdLst>
                <a:gd name="T0" fmla="*/ 80 w 80"/>
                <a:gd name="T1" fmla="*/ 41 h 82"/>
                <a:gd name="T2" fmla="*/ 79 w 80"/>
                <a:gd name="T3" fmla="*/ 34 h 82"/>
                <a:gd name="T4" fmla="*/ 77 w 80"/>
                <a:gd name="T5" fmla="*/ 26 h 82"/>
                <a:gd name="T6" fmla="*/ 73 w 80"/>
                <a:gd name="T7" fmla="*/ 19 h 82"/>
                <a:gd name="T8" fmla="*/ 69 w 80"/>
                <a:gd name="T9" fmla="*/ 13 h 82"/>
                <a:gd name="T10" fmla="*/ 63 w 80"/>
                <a:gd name="T11" fmla="*/ 9 h 82"/>
                <a:gd name="T12" fmla="*/ 56 w 80"/>
                <a:gd name="T13" fmla="*/ 5 h 82"/>
                <a:gd name="T14" fmla="*/ 48 w 80"/>
                <a:gd name="T15" fmla="*/ 2 h 82"/>
                <a:gd name="T16" fmla="*/ 41 w 80"/>
                <a:gd name="T17" fmla="*/ 0 h 82"/>
                <a:gd name="T18" fmla="*/ 32 w 80"/>
                <a:gd name="T19" fmla="*/ 2 h 82"/>
                <a:gd name="T20" fmla="*/ 25 w 80"/>
                <a:gd name="T21" fmla="*/ 5 h 82"/>
                <a:gd name="T22" fmla="*/ 18 w 80"/>
                <a:gd name="T23" fmla="*/ 9 h 82"/>
                <a:gd name="T24" fmla="*/ 11 w 80"/>
                <a:gd name="T25" fmla="*/ 13 h 82"/>
                <a:gd name="T26" fmla="*/ 6 w 80"/>
                <a:gd name="T27" fmla="*/ 19 h 82"/>
                <a:gd name="T28" fmla="*/ 3 w 80"/>
                <a:gd name="T29" fmla="*/ 26 h 82"/>
                <a:gd name="T30" fmla="*/ 1 w 80"/>
                <a:gd name="T31" fmla="*/ 34 h 82"/>
                <a:gd name="T32" fmla="*/ 0 w 80"/>
                <a:gd name="T33" fmla="*/ 41 h 82"/>
                <a:gd name="T34" fmla="*/ 1 w 80"/>
                <a:gd name="T35" fmla="*/ 50 h 82"/>
                <a:gd name="T36" fmla="*/ 3 w 80"/>
                <a:gd name="T37" fmla="*/ 57 h 82"/>
                <a:gd name="T38" fmla="*/ 6 w 80"/>
                <a:gd name="T39" fmla="*/ 65 h 82"/>
                <a:gd name="T40" fmla="*/ 11 w 80"/>
                <a:gd name="T41" fmla="*/ 71 h 82"/>
                <a:gd name="T42" fmla="*/ 18 w 80"/>
                <a:gd name="T43" fmla="*/ 76 h 82"/>
                <a:gd name="T44" fmla="*/ 25 w 80"/>
                <a:gd name="T45" fmla="*/ 80 h 82"/>
                <a:gd name="T46" fmla="*/ 32 w 80"/>
                <a:gd name="T47" fmla="*/ 81 h 82"/>
                <a:gd name="T48" fmla="*/ 41 w 80"/>
                <a:gd name="T49" fmla="*/ 82 h 82"/>
                <a:gd name="T50" fmla="*/ 48 w 80"/>
                <a:gd name="T51" fmla="*/ 81 h 82"/>
                <a:gd name="T52" fmla="*/ 56 w 80"/>
                <a:gd name="T53" fmla="*/ 80 h 82"/>
                <a:gd name="T54" fmla="*/ 63 w 80"/>
                <a:gd name="T55" fmla="*/ 76 h 82"/>
                <a:gd name="T56" fmla="*/ 69 w 80"/>
                <a:gd name="T57" fmla="*/ 71 h 82"/>
                <a:gd name="T58" fmla="*/ 73 w 80"/>
                <a:gd name="T59" fmla="*/ 65 h 82"/>
                <a:gd name="T60" fmla="*/ 77 w 80"/>
                <a:gd name="T61" fmla="*/ 57 h 82"/>
                <a:gd name="T62" fmla="*/ 79 w 80"/>
                <a:gd name="T63" fmla="*/ 50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79" y="34"/>
                  </a:lnTo>
                  <a:lnTo>
                    <a:pt x="77" y="26"/>
                  </a:lnTo>
                  <a:lnTo>
                    <a:pt x="73" y="19"/>
                  </a:lnTo>
                  <a:lnTo>
                    <a:pt x="69" y="13"/>
                  </a:lnTo>
                  <a:lnTo>
                    <a:pt x="63" y="9"/>
                  </a:lnTo>
                  <a:lnTo>
                    <a:pt x="56" y="5"/>
                  </a:lnTo>
                  <a:lnTo>
                    <a:pt x="48" y="2"/>
                  </a:lnTo>
                  <a:lnTo>
                    <a:pt x="41" y="0"/>
                  </a:lnTo>
                  <a:lnTo>
                    <a:pt x="32" y="2"/>
                  </a:lnTo>
                  <a:lnTo>
                    <a:pt x="25" y="5"/>
                  </a:lnTo>
                  <a:lnTo>
                    <a:pt x="18" y="9"/>
                  </a:lnTo>
                  <a:lnTo>
                    <a:pt x="11" y="13"/>
                  </a:lnTo>
                  <a:lnTo>
                    <a:pt x="6" y="19"/>
                  </a:lnTo>
                  <a:lnTo>
                    <a:pt x="3" y="26"/>
                  </a:lnTo>
                  <a:lnTo>
                    <a:pt x="1" y="34"/>
                  </a:lnTo>
                  <a:lnTo>
                    <a:pt x="0" y="41"/>
                  </a:lnTo>
                  <a:lnTo>
                    <a:pt x="1" y="50"/>
                  </a:lnTo>
                  <a:lnTo>
                    <a:pt x="3" y="57"/>
                  </a:lnTo>
                  <a:lnTo>
                    <a:pt x="6" y="65"/>
                  </a:lnTo>
                  <a:lnTo>
                    <a:pt x="11" y="71"/>
                  </a:lnTo>
                  <a:lnTo>
                    <a:pt x="18" y="76"/>
                  </a:lnTo>
                  <a:lnTo>
                    <a:pt x="25" y="80"/>
                  </a:lnTo>
                  <a:lnTo>
                    <a:pt x="32" y="81"/>
                  </a:lnTo>
                  <a:lnTo>
                    <a:pt x="41" y="82"/>
                  </a:lnTo>
                  <a:lnTo>
                    <a:pt x="48" y="81"/>
                  </a:lnTo>
                  <a:lnTo>
                    <a:pt x="56" y="80"/>
                  </a:lnTo>
                  <a:lnTo>
                    <a:pt x="63" y="76"/>
                  </a:lnTo>
                  <a:lnTo>
                    <a:pt x="69" y="71"/>
                  </a:lnTo>
                  <a:lnTo>
                    <a:pt x="73" y="65"/>
                  </a:lnTo>
                  <a:lnTo>
                    <a:pt x="77" y="57"/>
                  </a:lnTo>
                  <a:lnTo>
                    <a:pt x="79" y="50"/>
                  </a:lnTo>
                  <a:lnTo>
                    <a:pt x="8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505" name="Freeform 219"/>
            <p:cNvSpPr>
              <a:spLocks/>
            </p:cNvSpPr>
            <p:nvPr/>
          </p:nvSpPr>
          <p:spPr bwMode="auto">
            <a:xfrm>
              <a:off x="2879" y="1168"/>
              <a:ext cx="80" cy="82"/>
            </a:xfrm>
            <a:custGeom>
              <a:avLst/>
              <a:gdLst>
                <a:gd name="T0" fmla="*/ 80 w 80"/>
                <a:gd name="T1" fmla="*/ 41 h 82"/>
                <a:gd name="T2" fmla="*/ 79 w 80"/>
                <a:gd name="T3" fmla="*/ 34 h 82"/>
                <a:gd name="T4" fmla="*/ 77 w 80"/>
                <a:gd name="T5" fmla="*/ 26 h 82"/>
                <a:gd name="T6" fmla="*/ 74 w 80"/>
                <a:gd name="T7" fmla="*/ 19 h 82"/>
                <a:gd name="T8" fmla="*/ 69 w 80"/>
                <a:gd name="T9" fmla="*/ 13 h 82"/>
                <a:gd name="T10" fmla="*/ 63 w 80"/>
                <a:gd name="T11" fmla="*/ 8 h 82"/>
                <a:gd name="T12" fmla="*/ 56 w 80"/>
                <a:gd name="T13" fmla="*/ 5 h 82"/>
                <a:gd name="T14" fmla="*/ 48 w 80"/>
                <a:gd name="T15" fmla="*/ 2 h 82"/>
                <a:gd name="T16" fmla="*/ 41 w 80"/>
                <a:gd name="T17" fmla="*/ 0 h 82"/>
                <a:gd name="T18" fmla="*/ 32 w 80"/>
                <a:gd name="T19" fmla="*/ 2 h 82"/>
                <a:gd name="T20" fmla="*/ 25 w 80"/>
                <a:gd name="T21" fmla="*/ 5 h 82"/>
                <a:gd name="T22" fmla="*/ 18 w 80"/>
                <a:gd name="T23" fmla="*/ 8 h 82"/>
                <a:gd name="T24" fmla="*/ 11 w 80"/>
                <a:gd name="T25" fmla="*/ 13 h 82"/>
                <a:gd name="T26" fmla="*/ 6 w 80"/>
                <a:gd name="T27" fmla="*/ 19 h 82"/>
                <a:gd name="T28" fmla="*/ 2 w 80"/>
                <a:gd name="T29" fmla="*/ 26 h 82"/>
                <a:gd name="T30" fmla="*/ 1 w 80"/>
                <a:gd name="T31" fmla="*/ 34 h 82"/>
                <a:gd name="T32" fmla="*/ 0 w 80"/>
                <a:gd name="T33" fmla="*/ 41 h 82"/>
                <a:gd name="T34" fmla="*/ 1 w 80"/>
                <a:gd name="T35" fmla="*/ 50 h 82"/>
                <a:gd name="T36" fmla="*/ 2 w 80"/>
                <a:gd name="T37" fmla="*/ 57 h 82"/>
                <a:gd name="T38" fmla="*/ 6 w 80"/>
                <a:gd name="T39" fmla="*/ 64 h 82"/>
                <a:gd name="T40" fmla="*/ 11 w 80"/>
                <a:gd name="T41" fmla="*/ 71 h 82"/>
                <a:gd name="T42" fmla="*/ 18 w 80"/>
                <a:gd name="T43" fmla="*/ 76 h 82"/>
                <a:gd name="T44" fmla="*/ 25 w 80"/>
                <a:gd name="T45" fmla="*/ 80 h 82"/>
                <a:gd name="T46" fmla="*/ 32 w 80"/>
                <a:gd name="T47" fmla="*/ 81 h 82"/>
                <a:gd name="T48" fmla="*/ 41 w 80"/>
                <a:gd name="T49" fmla="*/ 82 h 82"/>
                <a:gd name="T50" fmla="*/ 48 w 80"/>
                <a:gd name="T51" fmla="*/ 81 h 82"/>
                <a:gd name="T52" fmla="*/ 56 w 80"/>
                <a:gd name="T53" fmla="*/ 80 h 82"/>
                <a:gd name="T54" fmla="*/ 63 w 80"/>
                <a:gd name="T55" fmla="*/ 76 h 82"/>
                <a:gd name="T56" fmla="*/ 69 w 80"/>
                <a:gd name="T57" fmla="*/ 71 h 82"/>
                <a:gd name="T58" fmla="*/ 74 w 80"/>
                <a:gd name="T59" fmla="*/ 64 h 82"/>
                <a:gd name="T60" fmla="*/ 77 w 80"/>
                <a:gd name="T61" fmla="*/ 57 h 82"/>
                <a:gd name="T62" fmla="*/ 79 w 80"/>
                <a:gd name="T63" fmla="*/ 50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79" y="34"/>
                  </a:lnTo>
                  <a:lnTo>
                    <a:pt x="77" y="26"/>
                  </a:lnTo>
                  <a:lnTo>
                    <a:pt x="74" y="19"/>
                  </a:lnTo>
                  <a:lnTo>
                    <a:pt x="69" y="13"/>
                  </a:lnTo>
                  <a:lnTo>
                    <a:pt x="63" y="8"/>
                  </a:lnTo>
                  <a:lnTo>
                    <a:pt x="56" y="5"/>
                  </a:lnTo>
                  <a:lnTo>
                    <a:pt x="48" y="2"/>
                  </a:lnTo>
                  <a:lnTo>
                    <a:pt x="41" y="0"/>
                  </a:lnTo>
                  <a:lnTo>
                    <a:pt x="32" y="2"/>
                  </a:lnTo>
                  <a:lnTo>
                    <a:pt x="25" y="5"/>
                  </a:lnTo>
                  <a:lnTo>
                    <a:pt x="18" y="8"/>
                  </a:lnTo>
                  <a:lnTo>
                    <a:pt x="11" y="13"/>
                  </a:lnTo>
                  <a:lnTo>
                    <a:pt x="6" y="19"/>
                  </a:lnTo>
                  <a:lnTo>
                    <a:pt x="2" y="26"/>
                  </a:lnTo>
                  <a:lnTo>
                    <a:pt x="1" y="34"/>
                  </a:lnTo>
                  <a:lnTo>
                    <a:pt x="0" y="41"/>
                  </a:lnTo>
                  <a:lnTo>
                    <a:pt x="1" y="50"/>
                  </a:lnTo>
                  <a:lnTo>
                    <a:pt x="2" y="57"/>
                  </a:lnTo>
                  <a:lnTo>
                    <a:pt x="6" y="64"/>
                  </a:lnTo>
                  <a:lnTo>
                    <a:pt x="11" y="71"/>
                  </a:lnTo>
                  <a:lnTo>
                    <a:pt x="18" y="76"/>
                  </a:lnTo>
                  <a:lnTo>
                    <a:pt x="25" y="80"/>
                  </a:lnTo>
                  <a:lnTo>
                    <a:pt x="32" y="81"/>
                  </a:lnTo>
                  <a:lnTo>
                    <a:pt x="41" y="82"/>
                  </a:lnTo>
                  <a:lnTo>
                    <a:pt x="48" y="81"/>
                  </a:lnTo>
                  <a:lnTo>
                    <a:pt x="56" y="80"/>
                  </a:lnTo>
                  <a:lnTo>
                    <a:pt x="63" y="76"/>
                  </a:lnTo>
                  <a:lnTo>
                    <a:pt x="69" y="71"/>
                  </a:lnTo>
                  <a:lnTo>
                    <a:pt x="74" y="64"/>
                  </a:lnTo>
                  <a:lnTo>
                    <a:pt x="77" y="57"/>
                  </a:lnTo>
                  <a:lnTo>
                    <a:pt x="79" y="50"/>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506" name="Freeform 220"/>
            <p:cNvSpPr>
              <a:spLocks/>
            </p:cNvSpPr>
            <p:nvPr/>
          </p:nvSpPr>
          <p:spPr bwMode="auto">
            <a:xfrm>
              <a:off x="3109" y="1168"/>
              <a:ext cx="82" cy="82"/>
            </a:xfrm>
            <a:custGeom>
              <a:avLst/>
              <a:gdLst>
                <a:gd name="T0" fmla="*/ 82 w 82"/>
                <a:gd name="T1" fmla="*/ 41 h 82"/>
                <a:gd name="T2" fmla="*/ 82 w 82"/>
                <a:gd name="T3" fmla="*/ 34 h 82"/>
                <a:gd name="T4" fmla="*/ 78 w 82"/>
                <a:gd name="T5" fmla="*/ 26 h 82"/>
                <a:gd name="T6" fmla="*/ 75 w 82"/>
                <a:gd name="T7" fmla="*/ 19 h 82"/>
                <a:gd name="T8" fmla="*/ 70 w 82"/>
                <a:gd name="T9" fmla="*/ 13 h 82"/>
                <a:gd name="T10" fmla="*/ 65 w 82"/>
                <a:gd name="T11" fmla="*/ 9 h 82"/>
                <a:gd name="T12" fmla="*/ 57 w 82"/>
                <a:gd name="T13" fmla="*/ 5 h 82"/>
                <a:gd name="T14" fmla="*/ 50 w 82"/>
                <a:gd name="T15" fmla="*/ 2 h 82"/>
                <a:gd name="T16" fmla="*/ 41 w 82"/>
                <a:gd name="T17" fmla="*/ 0 h 82"/>
                <a:gd name="T18" fmla="*/ 32 w 82"/>
                <a:gd name="T19" fmla="*/ 2 h 82"/>
                <a:gd name="T20" fmla="*/ 25 w 82"/>
                <a:gd name="T21" fmla="*/ 5 h 82"/>
                <a:gd name="T22" fmla="*/ 19 w 82"/>
                <a:gd name="T23" fmla="*/ 9 h 82"/>
                <a:gd name="T24" fmla="*/ 14 w 82"/>
                <a:gd name="T25" fmla="*/ 13 h 82"/>
                <a:gd name="T26" fmla="*/ 8 w 82"/>
                <a:gd name="T27" fmla="*/ 19 h 82"/>
                <a:gd name="T28" fmla="*/ 4 w 82"/>
                <a:gd name="T29" fmla="*/ 26 h 82"/>
                <a:gd name="T30" fmla="*/ 2 w 82"/>
                <a:gd name="T31" fmla="*/ 34 h 82"/>
                <a:gd name="T32" fmla="*/ 0 w 82"/>
                <a:gd name="T33" fmla="*/ 41 h 82"/>
                <a:gd name="T34" fmla="*/ 2 w 82"/>
                <a:gd name="T35" fmla="*/ 50 h 82"/>
                <a:gd name="T36" fmla="*/ 4 w 82"/>
                <a:gd name="T37" fmla="*/ 57 h 82"/>
                <a:gd name="T38" fmla="*/ 8 w 82"/>
                <a:gd name="T39" fmla="*/ 64 h 82"/>
                <a:gd name="T40" fmla="*/ 14 w 82"/>
                <a:gd name="T41" fmla="*/ 71 h 82"/>
                <a:gd name="T42" fmla="*/ 19 w 82"/>
                <a:gd name="T43" fmla="*/ 76 h 82"/>
                <a:gd name="T44" fmla="*/ 25 w 82"/>
                <a:gd name="T45" fmla="*/ 80 h 82"/>
                <a:gd name="T46" fmla="*/ 32 w 82"/>
                <a:gd name="T47" fmla="*/ 81 h 82"/>
                <a:gd name="T48" fmla="*/ 41 w 82"/>
                <a:gd name="T49" fmla="*/ 82 h 82"/>
                <a:gd name="T50" fmla="*/ 50 w 82"/>
                <a:gd name="T51" fmla="*/ 81 h 82"/>
                <a:gd name="T52" fmla="*/ 57 w 82"/>
                <a:gd name="T53" fmla="*/ 80 h 82"/>
                <a:gd name="T54" fmla="*/ 65 w 82"/>
                <a:gd name="T55" fmla="*/ 76 h 82"/>
                <a:gd name="T56" fmla="*/ 70 w 82"/>
                <a:gd name="T57" fmla="*/ 71 h 82"/>
                <a:gd name="T58" fmla="*/ 75 w 82"/>
                <a:gd name="T59" fmla="*/ 64 h 82"/>
                <a:gd name="T60" fmla="*/ 78 w 82"/>
                <a:gd name="T61" fmla="*/ 57 h 82"/>
                <a:gd name="T62" fmla="*/ 82 w 82"/>
                <a:gd name="T63" fmla="*/ 50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2" y="34"/>
                  </a:lnTo>
                  <a:lnTo>
                    <a:pt x="78" y="26"/>
                  </a:lnTo>
                  <a:lnTo>
                    <a:pt x="75" y="19"/>
                  </a:lnTo>
                  <a:lnTo>
                    <a:pt x="70" y="13"/>
                  </a:lnTo>
                  <a:lnTo>
                    <a:pt x="65" y="9"/>
                  </a:lnTo>
                  <a:lnTo>
                    <a:pt x="57" y="5"/>
                  </a:lnTo>
                  <a:lnTo>
                    <a:pt x="50" y="2"/>
                  </a:lnTo>
                  <a:lnTo>
                    <a:pt x="41" y="0"/>
                  </a:lnTo>
                  <a:lnTo>
                    <a:pt x="32" y="2"/>
                  </a:lnTo>
                  <a:lnTo>
                    <a:pt x="25" y="5"/>
                  </a:lnTo>
                  <a:lnTo>
                    <a:pt x="19" y="9"/>
                  </a:lnTo>
                  <a:lnTo>
                    <a:pt x="14" y="13"/>
                  </a:lnTo>
                  <a:lnTo>
                    <a:pt x="8" y="19"/>
                  </a:lnTo>
                  <a:lnTo>
                    <a:pt x="4" y="26"/>
                  </a:lnTo>
                  <a:lnTo>
                    <a:pt x="2" y="34"/>
                  </a:lnTo>
                  <a:lnTo>
                    <a:pt x="0" y="41"/>
                  </a:lnTo>
                  <a:lnTo>
                    <a:pt x="2" y="50"/>
                  </a:lnTo>
                  <a:lnTo>
                    <a:pt x="4" y="57"/>
                  </a:lnTo>
                  <a:lnTo>
                    <a:pt x="8" y="64"/>
                  </a:lnTo>
                  <a:lnTo>
                    <a:pt x="14" y="71"/>
                  </a:lnTo>
                  <a:lnTo>
                    <a:pt x="19" y="76"/>
                  </a:lnTo>
                  <a:lnTo>
                    <a:pt x="25" y="80"/>
                  </a:lnTo>
                  <a:lnTo>
                    <a:pt x="32" y="81"/>
                  </a:lnTo>
                  <a:lnTo>
                    <a:pt x="41" y="82"/>
                  </a:lnTo>
                  <a:lnTo>
                    <a:pt x="50" y="81"/>
                  </a:lnTo>
                  <a:lnTo>
                    <a:pt x="57" y="80"/>
                  </a:lnTo>
                  <a:lnTo>
                    <a:pt x="65" y="76"/>
                  </a:lnTo>
                  <a:lnTo>
                    <a:pt x="70" y="71"/>
                  </a:lnTo>
                  <a:lnTo>
                    <a:pt x="75" y="64"/>
                  </a:lnTo>
                  <a:lnTo>
                    <a:pt x="78" y="57"/>
                  </a:lnTo>
                  <a:lnTo>
                    <a:pt x="82" y="50"/>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507" name="Freeform 221"/>
            <p:cNvSpPr>
              <a:spLocks/>
            </p:cNvSpPr>
            <p:nvPr/>
          </p:nvSpPr>
          <p:spPr bwMode="auto">
            <a:xfrm>
              <a:off x="3351" y="1168"/>
              <a:ext cx="81" cy="82"/>
            </a:xfrm>
            <a:custGeom>
              <a:avLst/>
              <a:gdLst>
                <a:gd name="T0" fmla="*/ 81 w 81"/>
                <a:gd name="T1" fmla="*/ 41 h 82"/>
                <a:gd name="T2" fmla="*/ 81 w 81"/>
                <a:gd name="T3" fmla="*/ 34 h 82"/>
                <a:gd name="T4" fmla="*/ 78 w 81"/>
                <a:gd name="T5" fmla="*/ 26 h 82"/>
                <a:gd name="T6" fmla="*/ 74 w 81"/>
                <a:gd name="T7" fmla="*/ 19 h 82"/>
                <a:gd name="T8" fmla="*/ 69 w 81"/>
                <a:gd name="T9" fmla="*/ 13 h 82"/>
                <a:gd name="T10" fmla="*/ 63 w 81"/>
                <a:gd name="T11" fmla="*/ 9 h 82"/>
                <a:gd name="T12" fmla="*/ 56 w 81"/>
                <a:gd name="T13" fmla="*/ 5 h 82"/>
                <a:gd name="T14" fmla="*/ 50 w 81"/>
                <a:gd name="T15" fmla="*/ 2 h 82"/>
                <a:gd name="T16" fmla="*/ 40 w 81"/>
                <a:gd name="T17" fmla="*/ 0 h 82"/>
                <a:gd name="T18" fmla="*/ 32 w 81"/>
                <a:gd name="T19" fmla="*/ 2 h 82"/>
                <a:gd name="T20" fmla="*/ 25 w 81"/>
                <a:gd name="T21" fmla="*/ 5 h 82"/>
                <a:gd name="T22" fmla="*/ 17 w 81"/>
                <a:gd name="T23" fmla="*/ 9 h 82"/>
                <a:gd name="T24" fmla="*/ 11 w 81"/>
                <a:gd name="T25" fmla="*/ 13 h 82"/>
                <a:gd name="T26" fmla="*/ 7 w 81"/>
                <a:gd name="T27" fmla="*/ 19 h 82"/>
                <a:gd name="T28" fmla="*/ 4 w 81"/>
                <a:gd name="T29" fmla="*/ 26 h 82"/>
                <a:gd name="T30" fmla="*/ 1 w 81"/>
                <a:gd name="T31" fmla="*/ 34 h 82"/>
                <a:gd name="T32" fmla="*/ 0 w 81"/>
                <a:gd name="T33" fmla="*/ 41 h 82"/>
                <a:gd name="T34" fmla="*/ 1 w 81"/>
                <a:gd name="T35" fmla="*/ 50 h 82"/>
                <a:gd name="T36" fmla="*/ 4 w 81"/>
                <a:gd name="T37" fmla="*/ 57 h 82"/>
                <a:gd name="T38" fmla="*/ 7 w 81"/>
                <a:gd name="T39" fmla="*/ 65 h 82"/>
                <a:gd name="T40" fmla="*/ 11 w 81"/>
                <a:gd name="T41" fmla="*/ 71 h 82"/>
                <a:gd name="T42" fmla="*/ 17 w 81"/>
                <a:gd name="T43" fmla="*/ 76 h 82"/>
                <a:gd name="T44" fmla="*/ 25 w 81"/>
                <a:gd name="T45" fmla="*/ 80 h 82"/>
                <a:gd name="T46" fmla="*/ 32 w 81"/>
                <a:gd name="T47" fmla="*/ 81 h 82"/>
                <a:gd name="T48" fmla="*/ 40 w 81"/>
                <a:gd name="T49" fmla="*/ 82 h 82"/>
                <a:gd name="T50" fmla="*/ 50 w 81"/>
                <a:gd name="T51" fmla="*/ 81 h 82"/>
                <a:gd name="T52" fmla="*/ 56 w 81"/>
                <a:gd name="T53" fmla="*/ 80 h 82"/>
                <a:gd name="T54" fmla="*/ 63 w 81"/>
                <a:gd name="T55" fmla="*/ 76 h 82"/>
                <a:gd name="T56" fmla="*/ 69 w 81"/>
                <a:gd name="T57" fmla="*/ 71 h 82"/>
                <a:gd name="T58" fmla="*/ 74 w 81"/>
                <a:gd name="T59" fmla="*/ 65 h 82"/>
                <a:gd name="T60" fmla="*/ 78 w 81"/>
                <a:gd name="T61" fmla="*/ 57 h 82"/>
                <a:gd name="T62" fmla="*/ 81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1" y="34"/>
                  </a:lnTo>
                  <a:lnTo>
                    <a:pt x="78" y="26"/>
                  </a:lnTo>
                  <a:lnTo>
                    <a:pt x="74" y="19"/>
                  </a:lnTo>
                  <a:lnTo>
                    <a:pt x="69" y="13"/>
                  </a:lnTo>
                  <a:lnTo>
                    <a:pt x="63" y="9"/>
                  </a:lnTo>
                  <a:lnTo>
                    <a:pt x="56" y="5"/>
                  </a:lnTo>
                  <a:lnTo>
                    <a:pt x="50" y="2"/>
                  </a:lnTo>
                  <a:lnTo>
                    <a:pt x="40" y="0"/>
                  </a:lnTo>
                  <a:lnTo>
                    <a:pt x="32" y="2"/>
                  </a:lnTo>
                  <a:lnTo>
                    <a:pt x="25" y="5"/>
                  </a:lnTo>
                  <a:lnTo>
                    <a:pt x="17" y="9"/>
                  </a:lnTo>
                  <a:lnTo>
                    <a:pt x="11" y="13"/>
                  </a:lnTo>
                  <a:lnTo>
                    <a:pt x="7" y="19"/>
                  </a:lnTo>
                  <a:lnTo>
                    <a:pt x="4" y="26"/>
                  </a:lnTo>
                  <a:lnTo>
                    <a:pt x="1" y="34"/>
                  </a:lnTo>
                  <a:lnTo>
                    <a:pt x="0" y="41"/>
                  </a:lnTo>
                  <a:lnTo>
                    <a:pt x="1" y="50"/>
                  </a:lnTo>
                  <a:lnTo>
                    <a:pt x="4" y="57"/>
                  </a:lnTo>
                  <a:lnTo>
                    <a:pt x="7" y="65"/>
                  </a:lnTo>
                  <a:lnTo>
                    <a:pt x="11" y="71"/>
                  </a:lnTo>
                  <a:lnTo>
                    <a:pt x="17" y="76"/>
                  </a:lnTo>
                  <a:lnTo>
                    <a:pt x="25" y="80"/>
                  </a:lnTo>
                  <a:lnTo>
                    <a:pt x="32" y="81"/>
                  </a:lnTo>
                  <a:lnTo>
                    <a:pt x="40" y="82"/>
                  </a:lnTo>
                  <a:lnTo>
                    <a:pt x="50" y="81"/>
                  </a:lnTo>
                  <a:lnTo>
                    <a:pt x="56" y="80"/>
                  </a:lnTo>
                  <a:lnTo>
                    <a:pt x="63" y="76"/>
                  </a:lnTo>
                  <a:lnTo>
                    <a:pt x="69" y="71"/>
                  </a:lnTo>
                  <a:lnTo>
                    <a:pt x="74" y="65"/>
                  </a:lnTo>
                  <a:lnTo>
                    <a:pt x="78" y="57"/>
                  </a:lnTo>
                  <a:lnTo>
                    <a:pt x="81" y="50"/>
                  </a:lnTo>
                  <a:lnTo>
                    <a:pt x="8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508" name="Freeform 222"/>
            <p:cNvSpPr>
              <a:spLocks/>
            </p:cNvSpPr>
            <p:nvPr/>
          </p:nvSpPr>
          <p:spPr bwMode="auto">
            <a:xfrm>
              <a:off x="3351" y="1168"/>
              <a:ext cx="81" cy="82"/>
            </a:xfrm>
            <a:custGeom>
              <a:avLst/>
              <a:gdLst>
                <a:gd name="T0" fmla="*/ 81 w 81"/>
                <a:gd name="T1" fmla="*/ 41 h 82"/>
                <a:gd name="T2" fmla="*/ 81 w 81"/>
                <a:gd name="T3" fmla="*/ 34 h 82"/>
                <a:gd name="T4" fmla="*/ 78 w 81"/>
                <a:gd name="T5" fmla="*/ 26 h 82"/>
                <a:gd name="T6" fmla="*/ 74 w 81"/>
                <a:gd name="T7" fmla="*/ 19 h 82"/>
                <a:gd name="T8" fmla="*/ 69 w 81"/>
                <a:gd name="T9" fmla="*/ 13 h 82"/>
                <a:gd name="T10" fmla="*/ 63 w 81"/>
                <a:gd name="T11" fmla="*/ 8 h 82"/>
                <a:gd name="T12" fmla="*/ 56 w 81"/>
                <a:gd name="T13" fmla="*/ 5 h 82"/>
                <a:gd name="T14" fmla="*/ 50 w 81"/>
                <a:gd name="T15" fmla="*/ 2 h 82"/>
                <a:gd name="T16" fmla="*/ 40 w 81"/>
                <a:gd name="T17" fmla="*/ 0 h 82"/>
                <a:gd name="T18" fmla="*/ 32 w 81"/>
                <a:gd name="T19" fmla="*/ 2 h 82"/>
                <a:gd name="T20" fmla="*/ 25 w 81"/>
                <a:gd name="T21" fmla="*/ 5 h 82"/>
                <a:gd name="T22" fmla="*/ 17 w 81"/>
                <a:gd name="T23" fmla="*/ 8 h 82"/>
                <a:gd name="T24" fmla="*/ 12 w 81"/>
                <a:gd name="T25" fmla="*/ 13 h 82"/>
                <a:gd name="T26" fmla="*/ 7 w 81"/>
                <a:gd name="T27" fmla="*/ 19 h 82"/>
                <a:gd name="T28" fmla="*/ 4 w 81"/>
                <a:gd name="T29" fmla="*/ 26 h 82"/>
                <a:gd name="T30" fmla="*/ 1 w 81"/>
                <a:gd name="T31" fmla="*/ 34 h 82"/>
                <a:gd name="T32" fmla="*/ 0 w 81"/>
                <a:gd name="T33" fmla="*/ 41 h 82"/>
                <a:gd name="T34" fmla="*/ 1 w 81"/>
                <a:gd name="T35" fmla="*/ 50 h 82"/>
                <a:gd name="T36" fmla="*/ 4 w 81"/>
                <a:gd name="T37" fmla="*/ 57 h 82"/>
                <a:gd name="T38" fmla="*/ 7 w 81"/>
                <a:gd name="T39" fmla="*/ 64 h 82"/>
                <a:gd name="T40" fmla="*/ 12 w 81"/>
                <a:gd name="T41" fmla="*/ 71 h 82"/>
                <a:gd name="T42" fmla="*/ 17 w 81"/>
                <a:gd name="T43" fmla="*/ 76 h 82"/>
                <a:gd name="T44" fmla="*/ 25 w 81"/>
                <a:gd name="T45" fmla="*/ 80 h 82"/>
                <a:gd name="T46" fmla="*/ 32 w 81"/>
                <a:gd name="T47" fmla="*/ 81 h 82"/>
                <a:gd name="T48" fmla="*/ 40 w 81"/>
                <a:gd name="T49" fmla="*/ 82 h 82"/>
                <a:gd name="T50" fmla="*/ 50 w 81"/>
                <a:gd name="T51" fmla="*/ 81 h 82"/>
                <a:gd name="T52" fmla="*/ 56 w 81"/>
                <a:gd name="T53" fmla="*/ 80 h 82"/>
                <a:gd name="T54" fmla="*/ 63 w 81"/>
                <a:gd name="T55" fmla="*/ 76 h 82"/>
                <a:gd name="T56" fmla="*/ 69 w 81"/>
                <a:gd name="T57" fmla="*/ 71 h 82"/>
                <a:gd name="T58" fmla="*/ 74 w 81"/>
                <a:gd name="T59" fmla="*/ 64 h 82"/>
                <a:gd name="T60" fmla="*/ 78 w 81"/>
                <a:gd name="T61" fmla="*/ 57 h 82"/>
                <a:gd name="T62" fmla="*/ 81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1" y="34"/>
                  </a:lnTo>
                  <a:lnTo>
                    <a:pt x="78" y="26"/>
                  </a:lnTo>
                  <a:lnTo>
                    <a:pt x="74" y="19"/>
                  </a:lnTo>
                  <a:lnTo>
                    <a:pt x="69" y="13"/>
                  </a:lnTo>
                  <a:lnTo>
                    <a:pt x="63" y="8"/>
                  </a:lnTo>
                  <a:lnTo>
                    <a:pt x="56" y="5"/>
                  </a:lnTo>
                  <a:lnTo>
                    <a:pt x="50" y="2"/>
                  </a:lnTo>
                  <a:lnTo>
                    <a:pt x="40" y="0"/>
                  </a:lnTo>
                  <a:lnTo>
                    <a:pt x="32" y="2"/>
                  </a:lnTo>
                  <a:lnTo>
                    <a:pt x="25" y="5"/>
                  </a:lnTo>
                  <a:lnTo>
                    <a:pt x="17" y="8"/>
                  </a:lnTo>
                  <a:lnTo>
                    <a:pt x="12" y="13"/>
                  </a:lnTo>
                  <a:lnTo>
                    <a:pt x="7" y="19"/>
                  </a:lnTo>
                  <a:lnTo>
                    <a:pt x="4" y="26"/>
                  </a:lnTo>
                  <a:lnTo>
                    <a:pt x="1" y="34"/>
                  </a:lnTo>
                  <a:lnTo>
                    <a:pt x="0" y="41"/>
                  </a:lnTo>
                  <a:lnTo>
                    <a:pt x="1" y="50"/>
                  </a:lnTo>
                  <a:lnTo>
                    <a:pt x="4" y="57"/>
                  </a:lnTo>
                  <a:lnTo>
                    <a:pt x="7" y="64"/>
                  </a:lnTo>
                  <a:lnTo>
                    <a:pt x="12" y="71"/>
                  </a:lnTo>
                  <a:lnTo>
                    <a:pt x="17" y="76"/>
                  </a:lnTo>
                  <a:lnTo>
                    <a:pt x="25" y="80"/>
                  </a:lnTo>
                  <a:lnTo>
                    <a:pt x="32" y="81"/>
                  </a:lnTo>
                  <a:lnTo>
                    <a:pt x="40" y="82"/>
                  </a:lnTo>
                  <a:lnTo>
                    <a:pt x="50" y="81"/>
                  </a:lnTo>
                  <a:lnTo>
                    <a:pt x="56" y="80"/>
                  </a:lnTo>
                  <a:lnTo>
                    <a:pt x="63" y="76"/>
                  </a:lnTo>
                  <a:lnTo>
                    <a:pt x="69" y="71"/>
                  </a:lnTo>
                  <a:lnTo>
                    <a:pt x="74" y="64"/>
                  </a:lnTo>
                  <a:lnTo>
                    <a:pt x="78" y="57"/>
                  </a:lnTo>
                  <a:lnTo>
                    <a:pt x="81"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509" name="Freeform 223"/>
            <p:cNvSpPr>
              <a:spLocks/>
            </p:cNvSpPr>
            <p:nvPr/>
          </p:nvSpPr>
          <p:spPr bwMode="auto">
            <a:xfrm>
              <a:off x="3593" y="1165"/>
              <a:ext cx="80" cy="80"/>
            </a:xfrm>
            <a:custGeom>
              <a:avLst/>
              <a:gdLst>
                <a:gd name="T0" fmla="*/ 80 w 80"/>
                <a:gd name="T1" fmla="*/ 41 h 80"/>
                <a:gd name="T2" fmla="*/ 80 w 80"/>
                <a:gd name="T3" fmla="*/ 32 h 80"/>
                <a:gd name="T4" fmla="*/ 78 w 80"/>
                <a:gd name="T5" fmla="*/ 23 h 80"/>
                <a:gd name="T6" fmla="*/ 73 w 80"/>
                <a:gd name="T7" fmla="*/ 17 h 80"/>
                <a:gd name="T8" fmla="*/ 68 w 80"/>
                <a:gd name="T9" fmla="*/ 12 h 80"/>
                <a:gd name="T10" fmla="*/ 63 w 80"/>
                <a:gd name="T11" fmla="*/ 7 h 80"/>
                <a:gd name="T12" fmla="*/ 57 w 80"/>
                <a:gd name="T13" fmla="*/ 2 h 80"/>
                <a:gd name="T14" fmla="*/ 48 w 80"/>
                <a:gd name="T15" fmla="*/ 0 h 80"/>
                <a:gd name="T16" fmla="*/ 41 w 80"/>
                <a:gd name="T17" fmla="*/ 0 h 80"/>
                <a:gd name="T18" fmla="*/ 32 w 80"/>
                <a:gd name="T19" fmla="*/ 0 h 80"/>
                <a:gd name="T20" fmla="*/ 24 w 80"/>
                <a:gd name="T21" fmla="*/ 2 h 80"/>
                <a:gd name="T22" fmla="*/ 17 w 80"/>
                <a:gd name="T23" fmla="*/ 7 h 80"/>
                <a:gd name="T24" fmla="*/ 12 w 80"/>
                <a:gd name="T25" fmla="*/ 12 h 80"/>
                <a:gd name="T26" fmla="*/ 7 w 80"/>
                <a:gd name="T27" fmla="*/ 17 h 80"/>
                <a:gd name="T28" fmla="*/ 2 w 80"/>
                <a:gd name="T29" fmla="*/ 23 h 80"/>
                <a:gd name="T30" fmla="*/ 0 w 80"/>
                <a:gd name="T31" fmla="*/ 32 h 80"/>
                <a:gd name="T32" fmla="*/ 0 w 80"/>
                <a:gd name="T33" fmla="*/ 41 h 80"/>
                <a:gd name="T34" fmla="*/ 0 w 80"/>
                <a:gd name="T35" fmla="*/ 48 h 80"/>
                <a:gd name="T36" fmla="*/ 2 w 80"/>
                <a:gd name="T37" fmla="*/ 56 h 80"/>
                <a:gd name="T38" fmla="*/ 7 w 80"/>
                <a:gd name="T39" fmla="*/ 63 h 80"/>
                <a:gd name="T40" fmla="*/ 12 w 80"/>
                <a:gd name="T41" fmla="*/ 68 h 80"/>
                <a:gd name="T42" fmla="*/ 17 w 80"/>
                <a:gd name="T43" fmla="*/ 74 h 80"/>
                <a:gd name="T44" fmla="*/ 24 w 80"/>
                <a:gd name="T45" fmla="*/ 78 h 80"/>
                <a:gd name="T46" fmla="*/ 32 w 80"/>
                <a:gd name="T47" fmla="*/ 80 h 80"/>
                <a:gd name="T48" fmla="*/ 41 w 80"/>
                <a:gd name="T49" fmla="*/ 80 h 80"/>
                <a:gd name="T50" fmla="*/ 48 w 80"/>
                <a:gd name="T51" fmla="*/ 80 h 80"/>
                <a:gd name="T52" fmla="*/ 57 w 80"/>
                <a:gd name="T53" fmla="*/ 78 h 80"/>
                <a:gd name="T54" fmla="*/ 63 w 80"/>
                <a:gd name="T55" fmla="*/ 74 h 80"/>
                <a:gd name="T56" fmla="*/ 68 w 80"/>
                <a:gd name="T57" fmla="*/ 68 h 80"/>
                <a:gd name="T58" fmla="*/ 73 w 80"/>
                <a:gd name="T59" fmla="*/ 63 h 80"/>
                <a:gd name="T60" fmla="*/ 78 w 80"/>
                <a:gd name="T61" fmla="*/ 56 h 80"/>
                <a:gd name="T62" fmla="*/ 80 w 80"/>
                <a:gd name="T63" fmla="*/ 48 h 80"/>
                <a:gd name="T64" fmla="*/ 80 w 80"/>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0"/>
                <a:gd name="T101" fmla="*/ 80 w 8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0">
                  <a:moveTo>
                    <a:pt x="80" y="41"/>
                  </a:moveTo>
                  <a:lnTo>
                    <a:pt x="80" y="32"/>
                  </a:lnTo>
                  <a:lnTo>
                    <a:pt x="78" y="23"/>
                  </a:lnTo>
                  <a:lnTo>
                    <a:pt x="73" y="17"/>
                  </a:lnTo>
                  <a:lnTo>
                    <a:pt x="68" y="12"/>
                  </a:lnTo>
                  <a:lnTo>
                    <a:pt x="63" y="7"/>
                  </a:lnTo>
                  <a:lnTo>
                    <a:pt x="57" y="2"/>
                  </a:lnTo>
                  <a:lnTo>
                    <a:pt x="48" y="0"/>
                  </a:lnTo>
                  <a:lnTo>
                    <a:pt x="41" y="0"/>
                  </a:lnTo>
                  <a:lnTo>
                    <a:pt x="32" y="0"/>
                  </a:lnTo>
                  <a:lnTo>
                    <a:pt x="24" y="2"/>
                  </a:lnTo>
                  <a:lnTo>
                    <a:pt x="17" y="7"/>
                  </a:lnTo>
                  <a:lnTo>
                    <a:pt x="12" y="12"/>
                  </a:lnTo>
                  <a:lnTo>
                    <a:pt x="7" y="17"/>
                  </a:lnTo>
                  <a:lnTo>
                    <a:pt x="2" y="23"/>
                  </a:lnTo>
                  <a:lnTo>
                    <a:pt x="0" y="32"/>
                  </a:lnTo>
                  <a:lnTo>
                    <a:pt x="0" y="41"/>
                  </a:lnTo>
                  <a:lnTo>
                    <a:pt x="0" y="48"/>
                  </a:lnTo>
                  <a:lnTo>
                    <a:pt x="2" y="56"/>
                  </a:lnTo>
                  <a:lnTo>
                    <a:pt x="7" y="63"/>
                  </a:lnTo>
                  <a:lnTo>
                    <a:pt x="12" y="68"/>
                  </a:lnTo>
                  <a:lnTo>
                    <a:pt x="17" y="74"/>
                  </a:lnTo>
                  <a:lnTo>
                    <a:pt x="24" y="78"/>
                  </a:lnTo>
                  <a:lnTo>
                    <a:pt x="32" y="80"/>
                  </a:lnTo>
                  <a:lnTo>
                    <a:pt x="41" y="80"/>
                  </a:lnTo>
                  <a:lnTo>
                    <a:pt x="48" y="80"/>
                  </a:lnTo>
                  <a:lnTo>
                    <a:pt x="57" y="78"/>
                  </a:lnTo>
                  <a:lnTo>
                    <a:pt x="63" y="74"/>
                  </a:lnTo>
                  <a:lnTo>
                    <a:pt x="68" y="68"/>
                  </a:lnTo>
                  <a:lnTo>
                    <a:pt x="73" y="63"/>
                  </a:lnTo>
                  <a:lnTo>
                    <a:pt x="78" y="56"/>
                  </a:lnTo>
                  <a:lnTo>
                    <a:pt x="80" y="48"/>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510" name="Freeform 224"/>
            <p:cNvSpPr>
              <a:spLocks/>
            </p:cNvSpPr>
            <p:nvPr/>
          </p:nvSpPr>
          <p:spPr bwMode="auto">
            <a:xfrm>
              <a:off x="3834" y="1168"/>
              <a:ext cx="81" cy="82"/>
            </a:xfrm>
            <a:custGeom>
              <a:avLst/>
              <a:gdLst>
                <a:gd name="T0" fmla="*/ 81 w 81"/>
                <a:gd name="T1" fmla="*/ 41 h 82"/>
                <a:gd name="T2" fmla="*/ 80 w 81"/>
                <a:gd name="T3" fmla="*/ 34 h 82"/>
                <a:gd name="T4" fmla="*/ 77 w 81"/>
                <a:gd name="T5" fmla="*/ 26 h 82"/>
                <a:gd name="T6" fmla="*/ 73 w 81"/>
                <a:gd name="T7" fmla="*/ 19 h 82"/>
                <a:gd name="T8" fmla="*/ 70 w 81"/>
                <a:gd name="T9" fmla="*/ 13 h 82"/>
                <a:gd name="T10" fmla="*/ 63 w 81"/>
                <a:gd name="T11" fmla="*/ 9 h 82"/>
                <a:gd name="T12" fmla="*/ 56 w 81"/>
                <a:gd name="T13" fmla="*/ 5 h 82"/>
                <a:gd name="T14" fmla="*/ 49 w 81"/>
                <a:gd name="T15" fmla="*/ 2 h 82"/>
                <a:gd name="T16" fmla="*/ 41 w 81"/>
                <a:gd name="T17" fmla="*/ 0 h 82"/>
                <a:gd name="T18" fmla="*/ 31 w 81"/>
                <a:gd name="T19" fmla="*/ 2 h 82"/>
                <a:gd name="T20" fmla="*/ 25 w 81"/>
                <a:gd name="T21" fmla="*/ 5 h 82"/>
                <a:gd name="T22" fmla="*/ 18 w 81"/>
                <a:gd name="T23" fmla="*/ 9 h 82"/>
                <a:gd name="T24" fmla="*/ 11 w 81"/>
                <a:gd name="T25" fmla="*/ 13 h 82"/>
                <a:gd name="T26" fmla="*/ 6 w 81"/>
                <a:gd name="T27" fmla="*/ 19 h 82"/>
                <a:gd name="T28" fmla="*/ 3 w 81"/>
                <a:gd name="T29" fmla="*/ 26 h 82"/>
                <a:gd name="T30" fmla="*/ 0 w 81"/>
                <a:gd name="T31" fmla="*/ 34 h 82"/>
                <a:gd name="T32" fmla="*/ 0 w 81"/>
                <a:gd name="T33" fmla="*/ 41 h 82"/>
                <a:gd name="T34" fmla="*/ 0 w 81"/>
                <a:gd name="T35" fmla="*/ 50 h 82"/>
                <a:gd name="T36" fmla="*/ 3 w 81"/>
                <a:gd name="T37" fmla="*/ 57 h 82"/>
                <a:gd name="T38" fmla="*/ 6 w 81"/>
                <a:gd name="T39" fmla="*/ 64 h 82"/>
                <a:gd name="T40" fmla="*/ 11 w 81"/>
                <a:gd name="T41" fmla="*/ 71 h 82"/>
                <a:gd name="T42" fmla="*/ 18 w 81"/>
                <a:gd name="T43" fmla="*/ 76 h 82"/>
                <a:gd name="T44" fmla="*/ 25 w 81"/>
                <a:gd name="T45" fmla="*/ 80 h 82"/>
                <a:gd name="T46" fmla="*/ 31 w 81"/>
                <a:gd name="T47" fmla="*/ 81 h 82"/>
                <a:gd name="T48" fmla="*/ 41 w 81"/>
                <a:gd name="T49" fmla="*/ 82 h 82"/>
                <a:gd name="T50" fmla="*/ 49 w 81"/>
                <a:gd name="T51" fmla="*/ 81 h 82"/>
                <a:gd name="T52" fmla="*/ 56 w 81"/>
                <a:gd name="T53" fmla="*/ 80 h 82"/>
                <a:gd name="T54" fmla="*/ 63 w 81"/>
                <a:gd name="T55" fmla="*/ 76 h 82"/>
                <a:gd name="T56" fmla="*/ 70 w 81"/>
                <a:gd name="T57" fmla="*/ 71 h 82"/>
                <a:gd name="T58" fmla="*/ 73 w 81"/>
                <a:gd name="T59" fmla="*/ 64 h 82"/>
                <a:gd name="T60" fmla="*/ 77 w 81"/>
                <a:gd name="T61" fmla="*/ 57 h 82"/>
                <a:gd name="T62" fmla="*/ 80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4"/>
                  </a:lnTo>
                  <a:lnTo>
                    <a:pt x="77" y="26"/>
                  </a:lnTo>
                  <a:lnTo>
                    <a:pt x="73" y="19"/>
                  </a:lnTo>
                  <a:lnTo>
                    <a:pt x="70" y="13"/>
                  </a:lnTo>
                  <a:lnTo>
                    <a:pt x="63" y="9"/>
                  </a:lnTo>
                  <a:lnTo>
                    <a:pt x="56" y="5"/>
                  </a:lnTo>
                  <a:lnTo>
                    <a:pt x="49" y="2"/>
                  </a:lnTo>
                  <a:lnTo>
                    <a:pt x="41" y="0"/>
                  </a:lnTo>
                  <a:lnTo>
                    <a:pt x="31" y="2"/>
                  </a:lnTo>
                  <a:lnTo>
                    <a:pt x="25" y="5"/>
                  </a:lnTo>
                  <a:lnTo>
                    <a:pt x="18" y="9"/>
                  </a:lnTo>
                  <a:lnTo>
                    <a:pt x="11" y="13"/>
                  </a:lnTo>
                  <a:lnTo>
                    <a:pt x="6" y="19"/>
                  </a:lnTo>
                  <a:lnTo>
                    <a:pt x="3" y="26"/>
                  </a:lnTo>
                  <a:lnTo>
                    <a:pt x="0" y="34"/>
                  </a:lnTo>
                  <a:lnTo>
                    <a:pt x="0" y="41"/>
                  </a:lnTo>
                  <a:lnTo>
                    <a:pt x="0" y="50"/>
                  </a:lnTo>
                  <a:lnTo>
                    <a:pt x="3" y="57"/>
                  </a:lnTo>
                  <a:lnTo>
                    <a:pt x="6" y="64"/>
                  </a:lnTo>
                  <a:lnTo>
                    <a:pt x="11" y="71"/>
                  </a:lnTo>
                  <a:lnTo>
                    <a:pt x="18" y="76"/>
                  </a:lnTo>
                  <a:lnTo>
                    <a:pt x="25" y="80"/>
                  </a:lnTo>
                  <a:lnTo>
                    <a:pt x="31" y="81"/>
                  </a:lnTo>
                  <a:lnTo>
                    <a:pt x="41" y="82"/>
                  </a:lnTo>
                  <a:lnTo>
                    <a:pt x="49" y="81"/>
                  </a:lnTo>
                  <a:lnTo>
                    <a:pt x="56" y="80"/>
                  </a:lnTo>
                  <a:lnTo>
                    <a:pt x="63" y="76"/>
                  </a:lnTo>
                  <a:lnTo>
                    <a:pt x="70" y="71"/>
                  </a:lnTo>
                  <a:lnTo>
                    <a:pt x="73" y="64"/>
                  </a:lnTo>
                  <a:lnTo>
                    <a:pt x="77" y="57"/>
                  </a:lnTo>
                  <a:lnTo>
                    <a:pt x="80"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511" name="Freeform 225"/>
            <p:cNvSpPr>
              <a:spLocks/>
            </p:cNvSpPr>
            <p:nvPr/>
          </p:nvSpPr>
          <p:spPr bwMode="auto">
            <a:xfrm>
              <a:off x="4070" y="1168"/>
              <a:ext cx="82" cy="82"/>
            </a:xfrm>
            <a:custGeom>
              <a:avLst/>
              <a:gdLst>
                <a:gd name="T0" fmla="*/ 82 w 82"/>
                <a:gd name="T1" fmla="*/ 41 h 82"/>
                <a:gd name="T2" fmla="*/ 80 w 82"/>
                <a:gd name="T3" fmla="*/ 34 h 82"/>
                <a:gd name="T4" fmla="*/ 78 w 82"/>
                <a:gd name="T5" fmla="*/ 26 h 82"/>
                <a:gd name="T6" fmla="*/ 74 w 82"/>
                <a:gd name="T7" fmla="*/ 19 h 82"/>
                <a:gd name="T8" fmla="*/ 69 w 82"/>
                <a:gd name="T9" fmla="*/ 13 h 82"/>
                <a:gd name="T10" fmla="*/ 63 w 82"/>
                <a:gd name="T11" fmla="*/ 9 h 82"/>
                <a:gd name="T12" fmla="*/ 57 w 82"/>
                <a:gd name="T13" fmla="*/ 5 h 82"/>
                <a:gd name="T14" fmla="*/ 48 w 82"/>
                <a:gd name="T15" fmla="*/ 2 h 82"/>
                <a:gd name="T16" fmla="*/ 41 w 82"/>
                <a:gd name="T17" fmla="*/ 0 h 82"/>
                <a:gd name="T18" fmla="*/ 33 w 82"/>
                <a:gd name="T19" fmla="*/ 2 h 82"/>
                <a:gd name="T20" fmla="*/ 25 w 82"/>
                <a:gd name="T21" fmla="*/ 5 h 82"/>
                <a:gd name="T22" fmla="*/ 18 w 82"/>
                <a:gd name="T23" fmla="*/ 9 h 82"/>
                <a:gd name="T24" fmla="*/ 12 w 82"/>
                <a:gd name="T25" fmla="*/ 13 h 82"/>
                <a:gd name="T26" fmla="*/ 6 w 82"/>
                <a:gd name="T27" fmla="*/ 19 h 82"/>
                <a:gd name="T28" fmla="*/ 3 w 82"/>
                <a:gd name="T29" fmla="*/ 26 h 82"/>
                <a:gd name="T30" fmla="*/ 1 w 82"/>
                <a:gd name="T31" fmla="*/ 34 h 82"/>
                <a:gd name="T32" fmla="*/ 0 w 82"/>
                <a:gd name="T33" fmla="*/ 41 h 82"/>
                <a:gd name="T34" fmla="*/ 1 w 82"/>
                <a:gd name="T35" fmla="*/ 50 h 82"/>
                <a:gd name="T36" fmla="*/ 3 w 82"/>
                <a:gd name="T37" fmla="*/ 57 h 82"/>
                <a:gd name="T38" fmla="*/ 6 w 82"/>
                <a:gd name="T39" fmla="*/ 65 h 82"/>
                <a:gd name="T40" fmla="*/ 12 w 82"/>
                <a:gd name="T41" fmla="*/ 71 h 82"/>
                <a:gd name="T42" fmla="*/ 18 w 82"/>
                <a:gd name="T43" fmla="*/ 76 h 82"/>
                <a:gd name="T44" fmla="*/ 25 w 82"/>
                <a:gd name="T45" fmla="*/ 80 h 82"/>
                <a:gd name="T46" fmla="*/ 33 w 82"/>
                <a:gd name="T47" fmla="*/ 81 h 82"/>
                <a:gd name="T48" fmla="*/ 41 w 82"/>
                <a:gd name="T49" fmla="*/ 82 h 82"/>
                <a:gd name="T50" fmla="*/ 48 w 82"/>
                <a:gd name="T51" fmla="*/ 81 h 82"/>
                <a:gd name="T52" fmla="*/ 57 w 82"/>
                <a:gd name="T53" fmla="*/ 80 h 82"/>
                <a:gd name="T54" fmla="*/ 63 w 82"/>
                <a:gd name="T55" fmla="*/ 76 h 82"/>
                <a:gd name="T56" fmla="*/ 69 w 82"/>
                <a:gd name="T57" fmla="*/ 71 h 82"/>
                <a:gd name="T58" fmla="*/ 74 w 82"/>
                <a:gd name="T59" fmla="*/ 65 h 82"/>
                <a:gd name="T60" fmla="*/ 78 w 82"/>
                <a:gd name="T61" fmla="*/ 57 h 82"/>
                <a:gd name="T62" fmla="*/ 80 w 82"/>
                <a:gd name="T63" fmla="*/ 50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4"/>
                  </a:lnTo>
                  <a:lnTo>
                    <a:pt x="78" y="26"/>
                  </a:lnTo>
                  <a:lnTo>
                    <a:pt x="74" y="19"/>
                  </a:lnTo>
                  <a:lnTo>
                    <a:pt x="69" y="13"/>
                  </a:lnTo>
                  <a:lnTo>
                    <a:pt x="63" y="9"/>
                  </a:lnTo>
                  <a:lnTo>
                    <a:pt x="57" y="5"/>
                  </a:lnTo>
                  <a:lnTo>
                    <a:pt x="48" y="2"/>
                  </a:lnTo>
                  <a:lnTo>
                    <a:pt x="41" y="0"/>
                  </a:lnTo>
                  <a:lnTo>
                    <a:pt x="33" y="2"/>
                  </a:lnTo>
                  <a:lnTo>
                    <a:pt x="25" y="5"/>
                  </a:lnTo>
                  <a:lnTo>
                    <a:pt x="18" y="9"/>
                  </a:lnTo>
                  <a:lnTo>
                    <a:pt x="12" y="13"/>
                  </a:lnTo>
                  <a:lnTo>
                    <a:pt x="6" y="19"/>
                  </a:lnTo>
                  <a:lnTo>
                    <a:pt x="3" y="26"/>
                  </a:lnTo>
                  <a:lnTo>
                    <a:pt x="1" y="34"/>
                  </a:lnTo>
                  <a:lnTo>
                    <a:pt x="0" y="41"/>
                  </a:lnTo>
                  <a:lnTo>
                    <a:pt x="1" y="50"/>
                  </a:lnTo>
                  <a:lnTo>
                    <a:pt x="3" y="57"/>
                  </a:lnTo>
                  <a:lnTo>
                    <a:pt x="6" y="65"/>
                  </a:lnTo>
                  <a:lnTo>
                    <a:pt x="12" y="71"/>
                  </a:lnTo>
                  <a:lnTo>
                    <a:pt x="18" y="76"/>
                  </a:lnTo>
                  <a:lnTo>
                    <a:pt x="25" y="80"/>
                  </a:lnTo>
                  <a:lnTo>
                    <a:pt x="33" y="81"/>
                  </a:lnTo>
                  <a:lnTo>
                    <a:pt x="41" y="82"/>
                  </a:lnTo>
                  <a:lnTo>
                    <a:pt x="48" y="81"/>
                  </a:lnTo>
                  <a:lnTo>
                    <a:pt x="57" y="80"/>
                  </a:lnTo>
                  <a:lnTo>
                    <a:pt x="63" y="76"/>
                  </a:lnTo>
                  <a:lnTo>
                    <a:pt x="69" y="71"/>
                  </a:lnTo>
                  <a:lnTo>
                    <a:pt x="74" y="65"/>
                  </a:lnTo>
                  <a:lnTo>
                    <a:pt x="78" y="57"/>
                  </a:lnTo>
                  <a:lnTo>
                    <a:pt x="80" y="50"/>
                  </a:lnTo>
                  <a:lnTo>
                    <a:pt x="8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512" name="Freeform 226"/>
            <p:cNvSpPr>
              <a:spLocks/>
            </p:cNvSpPr>
            <p:nvPr/>
          </p:nvSpPr>
          <p:spPr bwMode="auto">
            <a:xfrm>
              <a:off x="4070" y="1168"/>
              <a:ext cx="82" cy="82"/>
            </a:xfrm>
            <a:custGeom>
              <a:avLst/>
              <a:gdLst>
                <a:gd name="T0" fmla="*/ 82 w 82"/>
                <a:gd name="T1" fmla="*/ 41 h 82"/>
                <a:gd name="T2" fmla="*/ 80 w 82"/>
                <a:gd name="T3" fmla="*/ 34 h 82"/>
                <a:gd name="T4" fmla="*/ 78 w 82"/>
                <a:gd name="T5" fmla="*/ 26 h 82"/>
                <a:gd name="T6" fmla="*/ 73 w 82"/>
                <a:gd name="T7" fmla="*/ 19 h 82"/>
                <a:gd name="T8" fmla="*/ 69 w 82"/>
                <a:gd name="T9" fmla="*/ 13 h 82"/>
                <a:gd name="T10" fmla="*/ 63 w 82"/>
                <a:gd name="T11" fmla="*/ 8 h 82"/>
                <a:gd name="T12" fmla="*/ 57 w 82"/>
                <a:gd name="T13" fmla="*/ 5 h 82"/>
                <a:gd name="T14" fmla="*/ 48 w 82"/>
                <a:gd name="T15" fmla="*/ 2 h 82"/>
                <a:gd name="T16" fmla="*/ 41 w 82"/>
                <a:gd name="T17" fmla="*/ 0 h 82"/>
                <a:gd name="T18" fmla="*/ 33 w 82"/>
                <a:gd name="T19" fmla="*/ 2 h 82"/>
                <a:gd name="T20" fmla="*/ 25 w 82"/>
                <a:gd name="T21" fmla="*/ 5 h 82"/>
                <a:gd name="T22" fmla="*/ 18 w 82"/>
                <a:gd name="T23" fmla="*/ 8 h 82"/>
                <a:gd name="T24" fmla="*/ 12 w 82"/>
                <a:gd name="T25" fmla="*/ 13 h 82"/>
                <a:gd name="T26" fmla="*/ 6 w 82"/>
                <a:gd name="T27" fmla="*/ 19 h 82"/>
                <a:gd name="T28" fmla="*/ 3 w 82"/>
                <a:gd name="T29" fmla="*/ 26 h 82"/>
                <a:gd name="T30" fmla="*/ 1 w 82"/>
                <a:gd name="T31" fmla="*/ 34 h 82"/>
                <a:gd name="T32" fmla="*/ 0 w 82"/>
                <a:gd name="T33" fmla="*/ 41 h 82"/>
                <a:gd name="T34" fmla="*/ 1 w 82"/>
                <a:gd name="T35" fmla="*/ 50 h 82"/>
                <a:gd name="T36" fmla="*/ 3 w 82"/>
                <a:gd name="T37" fmla="*/ 57 h 82"/>
                <a:gd name="T38" fmla="*/ 6 w 82"/>
                <a:gd name="T39" fmla="*/ 64 h 82"/>
                <a:gd name="T40" fmla="*/ 12 w 82"/>
                <a:gd name="T41" fmla="*/ 71 h 82"/>
                <a:gd name="T42" fmla="*/ 18 w 82"/>
                <a:gd name="T43" fmla="*/ 76 h 82"/>
                <a:gd name="T44" fmla="*/ 25 w 82"/>
                <a:gd name="T45" fmla="*/ 80 h 82"/>
                <a:gd name="T46" fmla="*/ 33 w 82"/>
                <a:gd name="T47" fmla="*/ 81 h 82"/>
                <a:gd name="T48" fmla="*/ 41 w 82"/>
                <a:gd name="T49" fmla="*/ 82 h 82"/>
                <a:gd name="T50" fmla="*/ 48 w 82"/>
                <a:gd name="T51" fmla="*/ 81 h 82"/>
                <a:gd name="T52" fmla="*/ 57 w 82"/>
                <a:gd name="T53" fmla="*/ 80 h 82"/>
                <a:gd name="T54" fmla="*/ 63 w 82"/>
                <a:gd name="T55" fmla="*/ 76 h 82"/>
                <a:gd name="T56" fmla="*/ 69 w 82"/>
                <a:gd name="T57" fmla="*/ 71 h 82"/>
                <a:gd name="T58" fmla="*/ 73 w 82"/>
                <a:gd name="T59" fmla="*/ 64 h 82"/>
                <a:gd name="T60" fmla="*/ 78 w 82"/>
                <a:gd name="T61" fmla="*/ 57 h 82"/>
                <a:gd name="T62" fmla="*/ 80 w 82"/>
                <a:gd name="T63" fmla="*/ 50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4"/>
                  </a:lnTo>
                  <a:lnTo>
                    <a:pt x="78" y="26"/>
                  </a:lnTo>
                  <a:lnTo>
                    <a:pt x="73" y="19"/>
                  </a:lnTo>
                  <a:lnTo>
                    <a:pt x="69" y="13"/>
                  </a:lnTo>
                  <a:lnTo>
                    <a:pt x="63" y="8"/>
                  </a:lnTo>
                  <a:lnTo>
                    <a:pt x="57" y="5"/>
                  </a:lnTo>
                  <a:lnTo>
                    <a:pt x="48" y="2"/>
                  </a:lnTo>
                  <a:lnTo>
                    <a:pt x="41" y="0"/>
                  </a:lnTo>
                  <a:lnTo>
                    <a:pt x="33" y="2"/>
                  </a:lnTo>
                  <a:lnTo>
                    <a:pt x="25" y="5"/>
                  </a:lnTo>
                  <a:lnTo>
                    <a:pt x="18" y="8"/>
                  </a:lnTo>
                  <a:lnTo>
                    <a:pt x="12" y="13"/>
                  </a:lnTo>
                  <a:lnTo>
                    <a:pt x="6" y="19"/>
                  </a:lnTo>
                  <a:lnTo>
                    <a:pt x="3" y="26"/>
                  </a:lnTo>
                  <a:lnTo>
                    <a:pt x="1" y="34"/>
                  </a:lnTo>
                  <a:lnTo>
                    <a:pt x="0" y="41"/>
                  </a:lnTo>
                  <a:lnTo>
                    <a:pt x="1" y="50"/>
                  </a:lnTo>
                  <a:lnTo>
                    <a:pt x="3" y="57"/>
                  </a:lnTo>
                  <a:lnTo>
                    <a:pt x="6" y="64"/>
                  </a:lnTo>
                  <a:lnTo>
                    <a:pt x="12" y="71"/>
                  </a:lnTo>
                  <a:lnTo>
                    <a:pt x="18" y="76"/>
                  </a:lnTo>
                  <a:lnTo>
                    <a:pt x="25" y="80"/>
                  </a:lnTo>
                  <a:lnTo>
                    <a:pt x="33" y="81"/>
                  </a:lnTo>
                  <a:lnTo>
                    <a:pt x="41" y="82"/>
                  </a:lnTo>
                  <a:lnTo>
                    <a:pt x="48" y="81"/>
                  </a:lnTo>
                  <a:lnTo>
                    <a:pt x="57" y="80"/>
                  </a:lnTo>
                  <a:lnTo>
                    <a:pt x="63" y="76"/>
                  </a:lnTo>
                  <a:lnTo>
                    <a:pt x="69" y="71"/>
                  </a:lnTo>
                  <a:lnTo>
                    <a:pt x="73" y="64"/>
                  </a:lnTo>
                  <a:lnTo>
                    <a:pt x="78" y="57"/>
                  </a:lnTo>
                  <a:lnTo>
                    <a:pt x="80" y="50"/>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513" name="Freeform 227"/>
            <p:cNvSpPr>
              <a:spLocks/>
            </p:cNvSpPr>
            <p:nvPr/>
          </p:nvSpPr>
          <p:spPr bwMode="auto">
            <a:xfrm>
              <a:off x="4311" y="1168"/>
              <a:ext cx="81" cy="82"/>
            </a:xfrm>
            <a:custGeom>
              <a:avLst/>
              <a:gdLst>
                <a:gd name="T0" fmla="*/ 81 w 81"/>
                <a:gd name="T1" fmla="*/ 41 h 82"/>
                <a:gd name="T2" fmla="*/ 80 w 81"/>
                <a:gd name="T3" fmla="*/ 34 h 82"/>
                <a:gd name="T4" fmla="*/ 78 w 81"/>
                <a:gd name="T5" fmla="*/ 26 h 82"/>
                <a:gd name="T6" fmla="*/ 75 w 81"/>
                <a:gd name="T7" fmla="*/ 19 h 82"/>
                <a:gd name="T8" fmla="*/ 70 w 81"/>
                <a:gd name="T9" fmla="*/ 13 h 82"/>
                <a:gd name="T10" fmla="*/ 62 w 81"/>
                <a:gd name="T11" fmla="*/ 9 h 82"/>
                <a:gd name="T12" fmla="*/ 56 w 81"/>
                <a:gd name="T13" fmla="*/ 5 h 82"/>
                <a:gd name="T14" fmla="*/ 49 w 81"/>
                <a:gd name="T15" fmla="*/ 2 h 82"/>
                <a:gd name="T16" fmla="*/ 41 w 81"/>
                <a:gd name="T17" fmla="*/ 0 h 82"/>
                <a:gd name="T18" fmla="*/ 33 w 81"/>
                <a:gd name="T19" fmla="*/ 2 h 82"/>
                <a:gd name="T20" fmla="*/ 25 w 81"/>
                <a:gd name="T21" fmla="*/ 5 h 82"/>
                <a:gd name="T22" fmla="*/ 19 w 81"/>
                <a:gd name="T23" fmla="*/ 9 h 82"/>
                <a:gd name="T24" fmla="*/ 12 w 81"/>
                <a:gd name="T25" fmla="*/ 13 h 82"/>
                <a:gd name="T26" fmla="*/ 7 w 81"/>
                <a:gd name="T27" fmla="*/ 19 h 82"/>
                <a:gd name="T28" fmla="*/ 4 w 81"/>
                <a:gd name="T29" fmla="*/ 26 h 82"/>
                <a:gd name="T30" fmla="*/ 2 w 81"/>
                <a:gd name="T31" fmla="*/ 34 h 82"/>
                <a:gd name="T32" fmla="*/ 0 w 81"/>
                <a:gd name="T33" fmla="*/ 41 h 82"/>
                <a:gd name="T34" fmla="*/ 2 w 81"/>
                <a:gd name="T35" fmla="*/ 50 h 82"/>
                <a:gd name="T36" fmla="*/ 4 w 81"/>
                <a:gd name="T37" fmla="*/ 57 h 82"/>
                <a:gd name="T38" fmla="*/ 7 w 81"/>
                <a:gd name="T39" fmla="*/ 64 h 82"/>
                <a:gd name="T40" fmla="*/ 12 w 81"/>
                <a:gd name="T41" fmla="*/ 71 h 82"/>
                <a:gd name="T42" fmla="*/ 19 w 81"/>
                <a:gd name="T43" fmla="*/ 76 h 82"/>
                <a:gd name="T44" fmla="*/ 25 w 81"/>
                <a:gd name="T45" fmla="*/ 80 h 82"/>
                <a:gd name="T46" fmla="*/ 33 w 81"/>
                <a:gd name="T47" fmla="*/ 81 h 82"/>
                <a:gd name="T48" fmla="*/ 41 w 81"/>
                <a:gd name="T49" fmla="*/ 82 h 82"/>
                <a:gd name="T50" fmla="*/ 49 w 81"/>
                <a:gd name="T51" fmla="*/ 81 h 82"/>
                <a:gd name="T52" fmla="*/ 56 w 81"/>
                <a:gd name="T53" fmla="*/ 80 h 82"/>
                <a:gd name="T54" fmla="*/ 62 w 81"/>
                <a:gd name="T55" fmla="*/ 76 h 82"/>
                <a:gd name="T56" fmla="*/ 70 w 81"/>
                <a:gd name="T57" fmla="*/ 71 h 82"/>
                <a:gd name="T58" fmla="*/ 75 w 81"/>
                <a:gd name="T59" fmla="*/ 64 h 82"/>
                <a:gd name="T60" fmla="*/ 78 w 81"/>
                <a:gd name="T61" fmla="*/ 57 h 82"/>
                <a:gd name="T62" fmla="*/ 80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4"/>
                  </a:lnTo>
                  <a:lnTo>
                    <a:pt x="78" y="26"/>
                  </a:lnTo>
                  <a:lnTo>
                    <a:pt x="75" y="19"/>
                  </a:lnTo>
                  <a:lnTo>
                    <a:pt x="70" y="13"/>
                  </a:lnTo>
                  <a:lnTo>
                    <a:pt x="62" y="9"/>
                  </a:lnTo>
                  <a:lnTo>
                    <a:pt x="56" y="5"/>
                  </a:lnTo>
                  <a:lnTo>
                    <a:pt x="49" y="2"/>
                  </a:lnTo>
                  <a:lnTo>
                    <a:pt x="41" y="0"/>
                  </a:lnTo>
                  <a:lnTo>
                    <a:pt x="33" y="2"/>
                  </a:lnTo>
                  <a:lnTo>
                    <a:pt x="25" y="5"/>
                  </a:lnTo>
                  <a:lnTo>
                    <a:pt x="19" y="9"/>
                  </a:lnTo>
                  <a:lnTo>
                    <a:pt x="12" y="13"/>
                  </a:lnTo>
                  <a:lnTo>
                    <a:pt x="7" y="19"/>
                  </a:lnTo>
                  <a:lnTo>
                    <a:pt x="4" y="26"/>
                  </a:lnTo>
                  <a:lnTo>
                    <a:pt x="2" y="34"/>
                  </a:lnTo>
                  <a:lnTo>
                    <a:pt x="0" y="41"/>
                  </a:lnTo>
                  <a:lnTo>
                    <a:pt x="2" y="50"/>
                  </a:lnTo>
                  <a:lnTo>
                    <a:pt x="4" y="57"/>
                  </a:lnTo>
                  <a:lnTo>
                    <a:pt x="7" y="64"/>
                  </a:lnTo>
                  <a:lnTo>
                    <a:pt x="12" y="71"/>
                  </a:lnTo>
                  <a:lnTo>
                    <a:pt x="19" y="76"/>
                  </a:lnTo>
                  <a:lnTo>
                    <a:pt x="25" y="80"/>
                  </a:lnTo>
                  <a:lnTo>
                    <a:pt x="33" y="81"/>
                  </a:lnTo>
                  <a:lnTo>
                    <a:pt x="41" y="82"/>
                  </a:lnTo>
                  <a:lnTo>
                    <a:pt x="49" y="81"/>
                  </a:lnTo>
                  <a:lnTo>
                    <a:pt x="56" y="80"/>
                  </a:lnTo>
                  <a:lnTo>
                    <a:pt x="62" y="76"/>
                  </a:lnTo>
                  <a:lnTo>
                    <a:pt x="70" y="71"/>
                  </a:lnTo>
                  <a:lnTo>
                    <a:pt x="75" y="64"/>
                  </a:lnTo>
                  <a:lnTo>
                    <a:pt x="78" y="57"/>
                  </a:lnTo>
                  <a:lnTo>
                    <a:pt x="80"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514" name="Freeform 228"/>
            <p:cNvSpPr>
              <a:spLocks/>
            </p:cNvSpPr>
            <p:nvPr/>
          </p:nvSpPr>
          <p:spPr bwMode="auto">
            <a:xfrm>
              <a:off x="4673" y="1165"/>
              <a:ext cx="81" cy="80"/>
            </a:xfrm>
            <a:custGeom>
              <a:avLst/>
              <a:gdLst>
                <a:gd name="T0" fmla="*/ 81 w 81"/>
                <a:gd name="T1" fmla="*/ 41 h 80"/>
                <a:gd name="T2" fmla="*/ 80 w 81"/>
                <a:gd name="T3" fmla="*/ 32 h 80"/>
                <a:gd name="T4" fmla="*/ 78 w 81"/>
                <a:gd name="T5" fmla="*/ 23 h 80"/>
                <a:gd name="T6" fmla="*/ 75 w 81"/>
                <a:gd name="T7" fmla="*/ 17 h 80"/>
                <a:gd name="T8" fmla="*/ 70 w 81"/>
                <a:gd name="T9" fmla="*/ 12 h 80"/>
                <a:gd name="T10" fmla="*/ 62 w 81"/>
                <a:gd name="T11" fmla="*/ 7 h 80"/>
                <a:gd name="T12" fmla="*/ 56 w 81"/>
                <a:gd name="T13" fmla="*/ 2 h 80"/>
                <a:gd name="T14" fmla="*/ 49 w 81"/>
                <a:gd name="T15" fmla="*/ 0 h 80"/>
                <a:gd name="T16" fmla="*/ 40 w 81"/>
                <a:gd name="T17" fmla="*/ 0 h 80"/>
                <a:gd name="T18" fmla="*/ 33 w 81"/>
                <a:gd name="T19" fmla="*/ 0 h 80"/>
                <a:gd name="T20" fmla="*/ 25 w 81"/>
                <a:gd name="T21" fmla="*/ 2 h 80"/>
                <a:gd name="T22" fmla="*/ 18 w 81"/>
                <a:gd name="T23" fmla="*/ 7 h 80"/>
                <a:gd name="T24" fmla="*/ 11 w 81"/>
                <a:gd name="T25" fmla="*/ 12 h 80"/>
                <a:gd name="T26" fmla="*/ 8 w 81"/>
                <a:gd name="T27" fmla="*/ 17 h 80"/>
                <a:gd name="T28" fmla="*/ 4 w 81"/>
                <a:gd name="T29" fmla="*/ 23 h 80"/>
                <a:gd name="T30" fmla="*/ 2 w 81"/>
                <a:gd name="T31" fmla="*/ 32 h 80"/>
                <a:gd name="T32" fmla="*/ 0 w 81"/>
                <a:gd name="T33" fmla="*/ 41 h 80"/>
                <a:gd name="T34" fmla="*/ 2 w 81"/>
                <a:gd name="T35" fmla="*/ 48 h 80"/>
                <a:gd name="T36" fmla="*/ 4 w 81"/>
                <a:gd name="T37" fmla="*/ 56 h 80"/>
                <a:gd name="T38" fmla="*/ 8 w 81"/>
                <a:gd name="T39" fmla="*/ 63 h 80"/>
                <a:gd name="T40" fmla="*/ 11 w 81"/>
                <a:gd name="T41" fmla="*/ 68 h 80"/>
                <a:gd name="T42" fmla="*/ 18 w 81"/>
                <a:gd name="T43" fmla="*/ 74 h 80"/>
                <a:gd name="T44" fmla="*/ 25 w 81"/>
                <a:gd name="T45" fmla="*/ 78 h 80"/>
                <a:gd name="T46" fmla="*/ 33 w 81"/>
                <a:gd name="T47" fmla="*/ 80 h 80"/>
                <a:gd name="T48" fmla="*/ 40 w 81"/>
                <a:gd name="T49" fmla="*/ 80 h 80"/>
                <a:gd name="T50" fmla="*/ 49 w 81"/>
                <a:gd name="T51" fmla="*/ 80 h 80"/>
                <a:gd name="T52" fmla="*/ 56 w 81"/>
                <a:gd name="T53" fmla="*/ 78 h 80"/>
                <a:gd name="T54" fmla="*/ 62 w 81"/>
                <a:gd name="T55" fmla="*/ 74 h 80"/>
                <a:gd name="T56" fmla="*/ 70 w 81"/>
                <a:gd name="T57" fmla="*/ 68 h 80"/>
                <a:gd name="T58" fmla="*/ 75 w 81"/>
                <a:gd name="T59" fmla="*/ 63 h 80"/>
                <a:gd name="T60" fmla="*/ 78 w 81"/>
                <a:gd name="T61" fmla="*/ 56 h 80"/>
                <a:gd name="T62" fmla="*/ 80 w 81"/>
                <a:gd name="T63" fmla="*/ 48 h 80"/>
                <a:gd name="T64" fmla="*/ 81 w 81"/>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41"/>
                  </a:moveTo>
                  <a:lnTo>
                    <a:pt x="80" y="32"/>
                  </a:lnTo>
                  <a:lnTo>
                    <a:pt x="78" y="23"/>
                  </a:lnTo>
                  <a:lnTo>
                    <a:pt x="75" y="17"/>
                  </a:lnTo>
                  <a:lnTo>
                    <a:pt x="70" y="12"/>
                  </a:lnTo>
                  <a:lnTo>
                    <a:pt x="62" y="7"/>
                  </a:lnTo>
                  <a:lnTo>
                    <a:pt x="56" y="2"/>
                  </a:lnTo>
                  <a:lnTo>
                    <a:pt x="49" y="0"/>
                  </a:lnTo>
                  <a:lnTo>
                    <a:pt x="40" y="0"/>
                  </a:lnTo>
                  <a:lnTo>
                    <a:pt x="33" y="0"/>
                  </a:lnTo>
                  <a:lnTo>
                    <a:pt x="25" y="2"/>
                  </a:lnTo>
                  <a:lnTo>
                    <a:pt x="18" y="7"/>
                  </a:lnTo>
                  <a:lnTo>
                    <a:pt x="11" y="12"/>
                  </a:lnTo>
                  <a:lnTo>
                    <a:pt x="8" y="17"/>
                  </a:lnTo>
                  <a:lnTo>
                    <a:pt x="4" y="23"/>
                  </a:lnTo>
                  <a:lnTo>
                    <a:pt x="2" y="32"/>
                  </a:lnTo>
                  <a:lnTo>
                    <a:pt x="0" y="41"/>
                  </a:lnTo>
                  <a:lnTo>
                    <a:pt x="2" y="48"/>
                  </a:lnTo>
                  <a:lnTo>
                    <a:pt x="4" y="56"/>
                  </a:lnTo>
                  <a:lnTo>
                    <a:pt x="8" y="63"/>
                  </a:lnTo>
                  <a:lnTo>
                    <a:pt x="11" y="68"/>
                  </a:lnTo>
                  <a:lnTo>
                    <a:pt x="18" y="74"/>
                  </a:lnTo>
                  <a:lnTo>
                    <a:pt x="25" y="78"/>
                  </a:lnTo>
                  <a:lnTo>
                    <a:pt x="33" y="80"/>
                  </a:lnTo>
                  <a:lnTo>
                    <a:pt x="40" y="80"/>
                  </a:lnTo>
                  <a:lnTo>
                    <a:pt x="49" y="80"/>
                  </a:lnTo>
                  <a:lnTo>
                    <a:pt x="56" y="78"/>
                  </a:lnTo>
                  <a:lnTo>
                    <a:pt x="62" y="74"/>
                  </a:lnTo>
                  <a:lnTo>
                    <a:pt x="70" y="68"/>
                  </a:lnTo>
                  <a:lnTo>
                    <a:pt x="75" y="63"/>
                  </a:lnTo>
                  <a:lnTo>
                    <a:pt x="78" y="56"/>
                  </a:lnTo>
                  <a:lnTo>
                    <a:pt x="80"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515" name="Rectangle 229"/>
            <p:cNvSpPr>
              <a:spLocks noChangeArrowheads="1"/>
            </p:cNvSpPr>
            <p:nvPr/>
          </p:nvSpPr>
          <p:spPr bwMode="auto">
            <a:xfrm>
              <a:off x="2870" y="1048"/>
              <a:ext cx="1899" cy="1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3516" name="Rectangle 230"/>
            <p:cNvSpPr>
              <a:spLocks noChangeArrowheads="1"/>
            </p:cNvSpPr>
            <p:nvPr/>
          </p:nvSpPr>
          <p:spPr bwMode="auto">
            <a:xfrm>
              <a:off x="2870" y="1078"/>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New Roman" pitchFamily="18" charset="0"/>
                </a:rPr>
                <a:t>F</a:t>
              </a:r>
              <a:endParaRPr lang="en-US"/>
            </a:p>
          </p:txBody>
        </p:sp>
        <p:sp>
          <p:nvSpPr>
            <p:cNvPr id="63517" name="Rectangle 231"/>
            <p:cNvSpPr>
              <a:spLocks noChangeArrowheads="1"/>
            </p:cNvSpPr>
            <p:nvPr/>
          </p:nvSpPr>
          <p:spPr bwMode="auto">
            <a:xfrm>
              <a:off x="2890"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r</a:t>
              </a:r>
              <a:endParaRPr lang="en-US"/>
            </a:p>
          </p:txBody>
        </p:sp>
        <p:sp>
          <p:nvSpPr>
            <p:cNvPr id="63518" name="Rectangle 232"/>
            <p:cNvSpPr>
              <a:spLocks noChangeArrowheads="1"/>
            </p:cNvSpPr>
            <p:nvPr/>
          </p:nvSpPr>
          <p:spPr bwMode="auto">
            <a:xfrm>
              <a:off x="2912"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o</a:t>
              </a:r>
              <a:endParaRPr lang="en-US"/>
            </a:p>
          </p:txBody>
        </p:sp>
        <p:sp>
          <p:nvSpPr>
            <p:cNvPr id="63519" name="Rectangle 233"/>
            <p:cNvSpPr>
              <a:spLocks noChangeArrowheads="1"/>
            </p:cNvSpPr>
            <p:nvPr/>
          </p:nvSpPr>
          <p:spPr bwMode="auto">
            <a:xfrm>
              <a:off x="2946"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n</a:t>
              </a:r>
              <a:endParaRPr lang="en-US"/>
            </a:p>
          </p:txBody>
        </p:sp>
        <p:sp>
          <p:nvSpPr>
            <p:cNvPr id="63520" name="Rectangle 234"/>
            <p:cNvSpPr>
              <a:spLocks noChangeArrowheads="1"/>
            </p:cNvSpPr>
            <p:nvPr/>
          </p:nvSpPr>
          <p:spPr bwMode="auto">
            <a:xfrm>
              <a:off x="2978"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t</a:t>
              </a:r>
              <a:endParaRPr lang="en-US"/>
            </a:p>
          </p:txBody>
        </p:sp>
        <p:sp>
          <p:nvSpPr>
            <p:cNvPr id="63521" name="Rectangle 235"/>
            <p:cNvSpPr>
              <a:spLocks noChangeArrowheads="1"/>
            </p:cNvSpPr>
            <p:nvPr/>
          </p:nvSpPr>
          <p:spPr bwMode="auto">
            <a:xfrm>
              <a:off x="299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22" name="Rectangle 236"/>
            <p:cNvSpPr>
              <a:spLocks noChangeArrowheads="1"/>
            </p:cNvSpPr>
            <p:nvPr/>
          </p:nvSpPr>
          <p:spPr bwMode="auto">
            <a:xfrm>
              <a:off x="3013"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23" name="Rectangle 237"/>
            <p:cNvSpPr>
              <a:spLocks noChangeArrowheads="1"/>
            </p:cNvSpPr>
            <p:nvPr/>
          </p:nvSpPr>
          <p:spPr bwMode="auto">
            <a:xfrm>
              <a:off x="303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24" name="Rectangle 238"/>
            <p:cNvSpPr>
              <a:spLocks noChangeArrowheads="1"/>
            </p:cNvSpPr>
            <p:nvPr/>
          </p:nvSpPr>
          <p:spPr bwMode="auto">
            <a:xfrm>
              <a:off x="304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25" name="Rectangle 239"/>
            <p:cNvSpPr>
              <a:spLocks noChangeArrowheads="1"/>
            </p:cNvSpPr>
            <p:nvPr/>
          </p:nvSpPr>
          <p:spPr bwMode="auto">
            <a:xfrm>
              <a:off x="3062"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26" name="Rectangle 240"/>
            <p:cNvSpPr>
              <a:spLocks noChangeArrowheads="1"/>
            </p:cNvSpPr>
            <p:nvPr/>
          </p:nvSpPr>
          <p:spPr bwMode="auto">
            <a:xfrm>
              <a:off x="3078"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b</a:t>
              </a:r>
              <a:endParaRPr lang="en-US"/>
            </a:p>
          </p:txBody>
        </p:sp>
        <p:sp>
          <p:nvSpPr>
            <p:cNvPr id="63527" name="Rectangle 241"/>
            <p:cNvSpPr>
              <a:spLocks noChangeArrowheads="1"/>
            </p:cNvSpPr>
            <p:nvPr/>
          </p:nvSpPr>
          <p:spPr bwMode="auto">
            <a:xfrm>
              <a:off x="3111"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a:t>
              </a:r>
              <a:endParaRPr lang="en-US"/>
            </a:p>
          </p:txBody>
        </p:sp>
        <p:sp>
          <p:nvSpPr>
            <p:cNvPr id="63528" name="Rectangle 242"/>
            <p:cNvSpPr>
              <a:spLocks noChangeArrowheads="1"/>
            </p:cNvSpPr>
            <p:nvPr/>
          </p:nvSpPr>
          <p:spPr bwMode="auto">
            <a:xfrm>
              <a:off x="3140"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c</a:t>
              </a:r>
              <a:endParaRPr lang="en-US"/>
            </a:p>
          </p:txBody>
        </p:sp>
        <p:sp>
          <p:nvSpPr>
            <p:cNvPr id="63529" name="Rectangle 243"/>
            <p:cNvSpPr>
              <a:spLocks noChangeArrowheads="1"/>
            </p:cNvSpPr>
            <p:nvPr/>
          </p:nvSpPr>
          <p:spPr bwMode="auto">
            <a:xfrm>
              <a:off x="3170"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k</a:t>
              </a:r>
              <a:endParaRPr lang="en-US"/>
            </a:p>
          </p:txBody>
        </p:sp>
        <p:sp>
          <p:nvSpPr>
            <p:cNvPr id="63530" name="Rectangle 244"/>
            <p:cNvSpPr>
              <a:spLocks noChangeArrowheads="1"/>
            </p:cNvSpPr>
            <p:nvPr/>
          </p:nvSpPr>
          <p:spPr bwMode="auto">
            <a:xfrm>
              <a:off x="3202"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31" name="Rectangle 245"/>
            <p:cNvSpPr>
              <a:spLocks noChangeArrowheads="1"/>
            </p:cNvSpPr>
            <p:nvPr/>
          </p:nvSpPr>
          <p:spPr bwMode="auto">
            <a:xfrm>
              <a:off x="322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32" name="Rectangle 246"/>
            <p:cNvSpPr>
              <a:spLocks noChangeArrowheads="1"/>
            </p:cNvSpPr>
            <p:nvPr/>
          </p:nvSpPr>
          <p:spPr bwMode="auto">
            <a:xfrm>
              <a:off x="323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33" name="Rectangle 247"/>
            <p:cNvSpPr>
              <a:spLocks noChangeArrowheads="1"/>
            </p:cNvSpPr>
            <p:nvPr/>
          </p:nvSpPr>
          <p:spPr bwMode="auto">
            <a:xfrm>
              <a:off x="3252"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34" name="Rectangle 248"/>
            <p:cNvSpPr>
              <a:spLocks noChangeArrowheads="1"/>
            </p:cNvSpPr>
            <p:nvPr/>
          </p:nvSpPr>
          <p:spPr bwMode="auto">
            <a:xfrm>
              <a:off x="3268"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35" name="Rectangle 249"/>
            <p:cNvSpPr>
              <a:spLocks noChangeArrowheads="1"/>
            </p:cNvSpPr>
            <p:nvPr/>
          </p:nvSpPr>
          <p:spPr bwMode="auto">
            <a:xfrm>
              <a:off x="3284"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36" name="Rectangle 250"/>
            <p:cNvSpPr>
              <a:spLocks noChangeArrowheads="1"/>
            </p:cNvSpPr>
            <p:nvPr/>
          </p:nvSpPr>
          <p:spPr bwMode="auto">
            <a:xfrm>
              <a:off x="3300"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t</a:t>
              </a:r>
              <a:endParaRPr lang="en-US"/>
            </a:p>
          </p:txBody>
        </p:sp>
        <p:sp>
          <p:nvSpPr>
            <p:cNvPr id="63537" name="Rectangle 251"/>
            <p:cNvSpPr>
              <a:spLocks noChangeArrowheads="1"/>
            </p:cNvSpPr>
            <p:nvPr/>
          </p:nvSpPr>
          <p:spPr bwMode="auto">
            <a:xfrm>
              <a:off x="3319"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e</a:t>
              </a:r>
              <a:endParaRPr lang="en-US"/>
            </a:p>
          </p:txBody>
        </p:sp>
        <p:sp>
          <p:nvSpPr>
            <p:cNvPr id="63538" name="Rectangle 252"/>
            <p:cNvSpPr>
              <a:spLocks noChangeArrowheads="1"/>
            </p:cNvSpPr>
            <p:nvPr/>
          </p:nvSpPr>
          <p:spPr bwMode="auto">
            <a:xfrm>
              <a:off x="3348"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n</a:t>
              </a:r>
              <a:endParaRPr lang="en-US"/>
            </a:p>
          </p:txBody>
        </p:sp>
        <p:sp>
          <p:nvSpPr>
            <p:cNvPr id="63539" name="Rectangle 253"/>
            <p:cNvSpPr>
              <a:spLocks noChangeArrowheads="1"/>
            </p:cNvSpPr>
            <p:nvPr/>
          </p:nvSpPr>
          <p:spPr bwMode="auto">
            <a:xfrm>
              <a:off x="3381" y="1065"/>
              <a:ext cx="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s</a:t>
              </a:r>
              <a:endParaRPr lang="en-US"/>
            </a:p>
          </p:txBody>
        </p:sp>
        <p:sp>
          <p:nvSpPr>
            <p:cNvPr id="63540" name="Rectangle 254"/>
            <p:cNvSpPr>
              <a:spLocks noChangeArrowheads="1"/>
            </p:cNvSpPr>
            <p:nvPr/>
          </p:nvSpPr>
          <p:spPr bwMode="auto">
            <a:xfrm>
              <a:off x="3407"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e</a:t>
              </a:r>
              <a:endParaRPr lang="en-US"/>
            </a:p>
          </p:txBody>
        </p:sp>
        <p:sp>
          <p:nvSpPr>
            <p:cNvPr id="63541" name="Rectangle 255"/>
            <p:cNvSpPr>
              <a:spLocks noChangeArrowheads="1"/>
            </p:cNvSpPr>
            <p:nvPr/>
          </p:nvSpPr>
          <p:spPr bwMode="auto">
            <a:xfrm>
              <a:off x="3435"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d</a:t>
              </a:r>
              <a:endParaRPr lang="en-US"/>
            </a:p>
          </p:txBody>
        </p:sp>
        <p:sp>
          <p:nvSpPr>
            <p:cNvPr id="63542" name="Rectangle 256"/>
            <p:cNvSpPr>
              <a:spLocks noChangeArrowheads="1"/>
            </p:cNvSpPr>
            <p:nvPr/>
          </p:nvSpPr>
          <p:spPr bwMode="auto">
            <a:xfrm>
              <a:off x="3469"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43" name="Rectangle 257"/>
            <p:cNvSpPr>
              <a:spLocks noChangeArrowheads="1"/>
            </p:cNvSpPr>
            <p:nvPr/>
          </p:nvSpPr>
          <p:spPr bwMode="auto">
            <a:xfrm>
              <a:off x="348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44" name="Rectangle 258"/>
            <p:cNvSpPr>
              <a:spLocks noChangeArrowheads="1"/>
            </p:cNvSpPr>
            <p:nvPr/>
          </p:nvSpPr>
          <p:spPr bwMode="auto">
            <a:xfrm>
              <a:off x="3501"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45" name="Rectangle 259"/>
            <p:cNvSpPr>
              <a:spLocks noChangeArrowheads="1"/>
            </p:cNvSpPr>
            <p:nvPr/>
          </p:nvSpPr>
          <p:spPr bwMode="auto">
            <a:xfrm>
              <a:off x="3517"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46" name="Rectangle 260"/>
            <p:cNvSpPr>
              <a:spLocks noChangeArrowheads="1"/>
            </p:cNvSpPr>
            <p:nvPr/>
          </p:nvSpPr>
          <p:spPr bwMode="auto">
            <a:xfrm>
              <a:off x="3534"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47" name="Rectangle 261"/>
            <p:cNvSpPr>
              <a:spLocks noChangeArrowheads="1"/>
            </p:cNvSpPr>
            <p:nvPr/>
          </p:nvSpPr>
          <p:spPr bwMode="auto">
            <a:xfrm>
              <a:off x="355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48" name="Rectangle 262"/>
            <p:cNvSpPr>
              <a:spLocks noChangeArrowheads="1"/>
            </p:cNvSpPr>
            <p:nvPr/>
          </p:nvSpPr>
          <p:spPr bwMode="auto">
            <a:xfrm>
              <a:off x="3567"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49" name="Rectangle 263"/>
            <p:cNvSpPr>
              <a:spLocks noChangeArrowheads="1"/>
            </p:cNvSpPr>
            <p:nvPr/>
          </p:nvSpPr>
          <p:spPr bwMode="auto">
            <a:xfrm>
              <a:off x="3584" y="1065"/>
              <a:ext cx="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s</a:t>
              </a:r>
              <a:endParaRPr lang="en-US"/>
            </a:p>
          </p:txBody>
        </p:sp>
        <p:sp>
          <p:nvSpPr>
            <p:cNvPr id="63550" name="Rectangle 264"/>
            <p:cNvSpPr>
              <a:spLocks noChangeArrowheads="1"/>
            </p:cNvSpPr>
            <p:nvPr/>
          </p:nvSpPr>
          <p:spPr bwMode="auto">
            <a:xfrm>
              <a:off x="3609"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t</a:t>
              </a:r>
              <a:endParaRPr lang="en-US"/>
            </a:p>
          </p:txBody>
        </p:sp>
        <p:sp>
          <p:nvSpPr>
            <p:cNvPr id="63551" name="Rectangle 265"/>
            <p:cNvSpPr>
              <a:spLocks noChangeArrowheads="1"/>
            </p:cNvSpPr>
            <p:nvPr/>
          </p:nvSpPr>
          <p:spPr bwMode="auto">
            <a:xfrm>
              <a:off x="3627"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o</a:t>
              </a:r>
              <a:endParaRPr lang="en-US"/>
            </a:p>
          </p:txBody>
        </p:sp>
        <p:sp>
          <p:nvSpPr>
            <p:cNvPr id="63552" name="Rectangle 266"/>
            <p:cNvSpPr>
              <a:spLocks noChangeArrowheads="1"/>
            </p:cNvSpPr>
            <p:nvPr/>
          </p:nvSpPr>
          <p:spPr bwMode="auto">
            <a:xfrm>
              <a:off x="3660"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p</a:t>
              </a:r>
              <a:endParaRPr lang="en-US"/>
            </a:p>
          </p:txBody>
        </p:sp>
        <p:sp>
          <p:nvSpPr>
            <p:cNvPr id="63553" name="Rectangle 267"/>
            <p:cNvSpPr>
              <a:spLocks noChangeArrowheads="1"/>
            </p:cNvSpPr>
            <p:nvPr/>
          </p:nvSpPr>
          <p:spPr bwMode="auto">
            <a:xfrm>
              <a:off x="3693"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54" name="Rectangle 268"/>
            <p:cNvSpPr>
              <a:spLocks noChangeArrowheads="1"/>
            </p:cNvSpPr>
            <p:nvPr/>
          </p:nvSpPr>
          <p:spPr bwMode="auto">
            <a:xfrm>
              <a:off x="3709"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55" name="Rectangle 269"/>
            <p:cNvSpPr>
              <a:spLocks noChangeArrowheads="1"/>
            </p:cNvSpPr>
            <p:nvPr/>
          </p:nvSpPr>
          <p:spPr bwMode="auto">
            <a:xfrm>
              <a:off x="3725"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56" name="Rectangle 270"/>
            <p:cNvSpPr>
              <a:spLocks noChangeArrowheads="1"/>
            </p:cNvSpPr>
            <p:nvPr/>
          </p:nvSpPr>
          <p:spPr bwMode="auto">
            <a:xfrm>
              <a:off x="3743"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57" name="Rectangle 271"/>
            <p:cNvSpPr>
              <a:spLocks noChangeArrowheads="1"/>
            </p:cNvSpPr>
            <p:nvPr/>
          </p:nvSpPr>
          <p:spPr bwMode="auto">
            <a:xfrm>
              <a:off x="3757"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58" name="Rectangle 272"/>
            <p:cNvSpPr>
              <a:spLocks noChangeArrowheads="1"/>
            </p:cNvSpPr>
            <p:nvPr/>
          </p:nvSpPr>
          <p:spPr bwMode="auto">
            <a:xfrm>
              <a:off x="3774"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n</a:t>
              </a:r>
              <a:endParaRPr lang="en-US"/>
            </a:p>
          </p:txBody>
        </p:sp>
        <p:sp>
          <p:nvSpPr>
            <p:cNvPr id="63559" name="Rectangle 273"/>
            <p:cNvSpPr>
              <a:spLocks noChangeArrowheads="1"/>
            </p:cNvSpPr>
            <p:nvPr/>
          </p:nvSpPr>
          <p:spPr bwMode="auto">
            <a:xfrm>
              <a:off x="3808"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a:t>
              </a:r>
              <a:endParaRPr lang="en-US"/>
            </a:p>
          </p:txBody>
        </p:sp>
        <p:sp>
          <p:nvSpPr>
            <p:cNvPr id="63560" name="Rectangle 274"/>
            <p:cNvSpPr>
              <a:spLocks noChangeArrowheads="1"/>
            </p:cNvSpPr>
            <p:nvPr/>
          </p:nvSpPr>
          <p:spPr bwMode="auto">
            <a:xfrm>
              <a:off x="3837" y="1065"/>
              <a:ext cx="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s</a:t>
              </a:r>
              <a:endParaRPr lang="en-US"/>
            </a:p>
          </p:txBody>
        </p:sp>
        <p:sp>
          <p:nvSpPr>
            <p:cNvPr id="63561" name="Rectangle 275"/>
            <p:cNvSpPr>
              <a:spLocks noChangeArrowheads="1"/>
            </p:cNvSpPr>
            <p:nvPr/>
          </p:nvSpPr>
          <p:spPr bwMode="auto">
            <a:xfrm>
              <a:off x="3862"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a:t>
              </a:r>
              <a:endParaRPr lang="en-US"/>
            </a:p>
          </p:txBody>
        </p:sp>
        <p:sp>
          <p:nvSpPr>
            <p:cNvPr id="63562" name="Rectangle 276"/>
            <p:cNvSpPr>
              <a:spLocks noChangeArrowheads="1"/>
            </p:cNvSpPr>
            <p:nvPr/>
          </p:nvSpPr>
          <p:spPr bwMode="auto">
            <a:xfrm>
              <a:off x="3891"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l</a:t>
              </a:r>
              <a:endParaRPr lang="en-US"/>
            </a:p>
          </p:txBody>
        </p:sp>
        <p:sp>
          <p:nvSpPr>
            <p:cNvPr id="63563" name="Rectangle 277"/>
            <p:cNvSpPr>
              <a:spLocks noChangeArrowheads="1"/>
            </p:cNvSpPr>
            <p:nvPr/>
          </p:nvSpPr>
          <p:spPr bwMode="auto">
            <a:xfrm>
              <a:off x="3909"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64" name="Rectangle 278"/>
            <p:cNvSpPr>
              <a:spLocks noChangeArrowheads="1"/>
            </p:cNvSpPr>
            <p:nvPr/>
          </p:nvSpPr>
          <p:spPr bwMode="auto">
            <a:xfrm>
              <a:off x="392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65" name="Rectangle 279"/>
            <p:cNvSpPr>
              <a:spLocks noChangeArrowheads="1"/>
            </p:cNvSpPr>
            <p:nvPr/>
          </p:nvSpPr>
          <p:spPr bwMode="auto">
            <a:xfrm>
              <a:off x="3943"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66" name="Rectangle 280"/>
            <p:cNvSpPr>
              <a:spLocks noChangeArrowheads="1"/>
            </p:cNvSpPr>
            <p:nvPr/>
          </p:nvSpPr>
          <p:spPr bwMode="auto">
            <a:xfrm>
              <a:off x="3958"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67" name="Rectangle 281"/>
            <p:cNvSpPr>
              <a:spLocks noChangeArrowheads="1"/>
            </p:cNvSpPr>
            <p:nvPr/>
          </p:nvSpPr>
          <p:spPr bwMode="auto">
            <a:xfrm>
              <a:off x="3974"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68" name="Rectangle 282"/>
            <p:cNvSpPr>
              <a:spLocks noChangeArrowheads="1"/>
            </p:cNvSpPr>
            <p:nvPr/>
          </p:nvSpPr>
          <p:spPr bwMode="auto">
            <a:xfrm>
              <a:off x="3992"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h</a:t>
              </a:r>
              <a:endParaRPr lang="en-US"/>
            </a:p>
          </p:txBody>
        </p:sp>
        <p:sp>
          <p:nvSpPr>
            <p:cNvPr id="63569" name="Rectangle 283"/>
            <p:cNvSpPr>
              <a:spLocks noChangeArrowheads="1"/>
            </p:cNvSpPr>
            <p:nvPr/>
          </p:nvSpPr>
          <p:spPr bwMode="auto">
            <a:xfrm>
              <a:off x="4024"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i</a:t>
              </a:r>
              <a:endParaRPr lang="en-US"/>
            </a:p>
          </p:txBody>
        </p:sp>
        <p:sp>
          <p:nvSpPr>
            <p:cNvPr id="63570" name="Rectangle 284"/>
            <p:cNvSpPr>
              <a:spLocks noChangeArrowheads="1"/>
            </p:cNvSpPr>
            <p:nvPr/>
          </p:nvSpPr>
          <p:spPr bwMode="auto">
            <a:xfrm>
              <a:off x="4042"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t>
              </a:r>
              <a:endParaRPr lang="en-US"/>
            </a:p>
          </p:txBody>
        </p:sp>
        <p:sp>
          <p:nvSpPr>
            <p:cNvPr id="63571" name="Rectangle 285"/>
            <p:cNvSpPr>
              <a:spLocks noChangeArrowheads="1"/>
            </p:cNvSpPr>
            <p:nvPr/>
          </p:nvSpPr>
          <p:spPr bwMode="auto">
            <a:xfrm>
              <a:off x="4065"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f</a:t>
              </a:r>
              <a:endParaRPr lang="en-US"/>
            </a:p>
          </p:txBody>
        </p:sp>
        <p:sp>
          <p:nvSpPr>
            <p:cNvPr id="63572" name="Rectangle 286"/>
            <p:cNvSpPr>
              <a:spLocks noChangeArrowheads="1"/>
            </p:cNvSpPr>
            <p:nvPr/>
          </p:nvSpPr>
          <p:spPr bwMode="auto">
            <a:xfrm>
              <a:off x="4086"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r</a:t>
              </a:r>
              <a:endParaRPr lang="en-US"/>
            </a:p>
          </p:txBody>
        </p:sp>
        <p:sp>
          <p:nvSpPr>
            <p:cNvPr id="63573" name="Rectangle 287"/>
            <p:cNvSpPr>
              <a:spLocks noChangeArrowheads="1"/>
            </p:cNvSpPr>
            <p:nvPr/>
          </p:nvSpPr>
          <p:spPr bwMode="auto">
            <a:xfrm>
              <a:off x="4108"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e</a:t>
              </a:r>
              <a:endParaRPr lang="en-US"/>
            </a:p>
          </p:txBody>
        </p:sp>
        <p:sp>
          <p:nvSpPr>
            <p:cNvPr id="63574" name="Rectangle 288"/>
            <p:cNvSpPr>
              <a:spLocks noChangeArrowheads="1"/>
            </p:cNvSpPr>
            <p:nvPr/>
          </p:nvSpPr>
          <p:spPr bwMode="auto">
            <a:xfrm>
              <a:off x="4137"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q</a:t>
              </a:r>
              <a:endParaRPr lang="en-US"/>
            </a:p>
          </p:txBody>
        </p:sp>
        <p:sp>
          <p:nvSpPr>
            <p:cNvPr id="63575" name="Rectangle 289"/>
            <p:cNvSpPr>
              <a:spLocks noChangeArrowheads="1"/>
            </p:cNvSpPr>
            <p:nvPr/>
          </p:nvSpPr>
          <p:spPr bwMode="auto">
            <a:xfrm>
              <a:off x="417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t>
              </a:r>
              <a:endParaRPr lang="en-US"/>
            </a:p>
          </p:txBody>
        </p:sp>
        <p:sp>
          <p:nvSpPr>
            <p:cNvPr id="63576" name="Rectangle 290"/>
            <p:cNvSpPr>
              <a:spLocks noChangeArrowheads="1"/>
            </p:cNvSpPr>
            <p:nvPr/>
          </p:nvSpPr>
          <p:spPr bwMode="auto">
            <a:xfrm>
              <a:off x="418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77" name="Rectangle 291"/>
            <p:cNvSpPr>
              <a:spLocks noChangeArrowheads="1"/>
            </p:cNvSpPr>
            <p:nvPr/>
          </p:nvSpPr>
          <p:spPr bwMode="auto">
            <a:xfrm>
              <a:off x="4202"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78" name="Rectangle 292"/>
            <p:cNvSpPr>
              <a:spLocks noChangeArrowheads="1"/>
            </p:cNvSpPr>
            <p:nvPr/>
          </p:nvSpPr>
          <p:spPr bwMode="auto">
            <a:xfrm>
              <a:off x="422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79" name="Rectangle 293"/>
            <p:cNvSpPr>
              <a:spLocks noChangeArrowheads="1"/>
            </p:cNvSpPr>
            <p:nvPr/>
          </p:nvSpPr>
          <p:spPr bwMode="auto">
            <a:xfrm>
              <a:off x="4235"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63580" name="Rectangle 294"/>
            <p:cNvSpPr>
              <a:spLocks noChangeArrowheads="1"/>
            </p:cNvSpPr>
            <p:nvPr/>
          </p:nvSpPr>
          <p:spPr bwMode="auto">
            <a:xfrm>
              <a:off x="4252"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l</a:t>
              </a:r>
              <a:endParaRPr lang="en-US"/>
            </a:p>
          </p:txBody>
        </p:sp>
        <p:sp>
          <p:nvSpPr>
            <p:cNvPr id="63581" name="Rectangle 295"/>
            <p:cNvSpPr>
              <a:spLocks noChangeArrowheads="1"/>
            </p:cNvSpPr>
            <p:nvPr/>
          </p:nvSpPr>
          <p:spPr bwMode="auto">
            <a:xfrm>
              <a:off x="4271"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o</a:t>
              </a:r>
              <a:endParaRPr lang="en-US"/>
            </a:p>
          </p:txBody>
        </p:sp>
        <p:sp>
          <p:nvSpPr>
            <p:cNvPr id="63582" name="Rectangle 296"/>
            <p:cNvSpPr>
              <a:spLocks noChangeArrowheads="1"/>
            </p:cNvSpPr>
            <p:nvPr/>
          </p:nvSpPr>
          <p:spPr bwMode="auto">
            <a:xfrm>
              <a:off x="4303" y="1065"/>
              <a:ext cx="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w</a:t>
              </a:r>
              <a:endParaRPr lang="en-US"/>
            </a:p>
          </p:txBody>
        </p:sp>
        <p:sp>
          <p:nvSpPr>
            <p:cNvPr id="63583" name="Rectangle 297"/>
            <p:cNvSpPr>
              <a:spLocks noChangeArrowheads="1"/>
            </p:cNvSpPr>
            <p:nvPr/>
          </p:nvSpPr>
          <p:spPr bwMode="auto">
            <a:xfrm>
              <a:off x="4350"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t>
              </a:r>
              <a:endParaRPr lang="en-US"/>
            </a:p>
          </p:txBody>
        </p:sp>
        <p:sp>
          <p:nvSpPr>
            <p:cNvPr id="63584" name="Rectangle 298"/>
            <p:cNvSpPr>
              <a:spLocks noChangeArrowheads="1"/>
            </p:cNvSpPr>
            <p:nvPr/>
          </p:nvSpPr>
          <p:spPr bwMode="auto">
            <a:xfrm>
              <a:off x="4372"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f</a:t>
              </a:r>
              <a:endParaRPr lang="en-US"/>
            </a:p>
          </p:txBody>
        </p:sp>
        <p:sp>
          <p:nvSpPr>
            <p:cNvPr id="63585" name="Rectangle 299"/>
            <p:cNvSpPr>
              <a:spLocks noChangeArrowheads="1"/>
            </p:cNvSpPr>
            <p:nvPr/>
          </p:nvSpPr>
          <p:spPr bwMode="auto">
            <a:xfrm>
              <a:off x="4393"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r</a:t>
              </a:r>
              <a:endParaRPr lang="en-US"/>
            </a:p>
          </p:txBody>
        </p:sp>
        <p:sp>
          <p:nvSpPr>
            <p:cNvPr id="63586" name="Rectangle 300"/>
            <p:cNvSpPr>
              <a:spLocks noChangeArrowheads="1"/>
            </p:cNvSpPr>
            <p:nvPr/>
          </p:nvSpPr>
          <p:spPr bwMode="auto">
            <a:xfrm>
              <a:off x="4416"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e</a:t>
              </a:r>
              <a:endParaRPr lang="en-US"/>
            </a:p>
          </p:txBody>
        </p:sp>
        <p:sp>
          <p:nvSpPr>
            <p:cNvPr id="63587" name="Rectangle 301"/>
            <p:cNvSpPr>
              <a:spLocks noChangeArrowheads="1"/>
            </p:cNvSpPr>
            <p:nvPr/>
          </p:nvSpPr>
          <p:spPr bwMode="auto">
            <a:xfrm>
              <a:off x="4445"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q</a:t>
              </a:r>
              <a:endParaRPr lang="en-US"/>
            </a:p>
          </p:txBody>
        </p:sp>
        <p:sp>
          <p:nvSpPr>
            <p:cNvPr id="63588" name="Rectangle 302"/>
            <p:cNvSpPr>
              <a:spLocks noChangeArrowheads="1"/>
            </p:cNvSpPr>
            <p:nvPr/>
          </p:nvSpPr>
          <p:spPr bwMode="auto">
            <a:xfrm>
              <a:off x="4477"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t>
              </a:r>
              <a:endParaRPr lang="en-US"/>
            </a:p>
          </p:txBody>
        </p:sp>
        <p:sp>
          <p:nvSpPr>
            <p:cNvPr id="63589" name="Rectangle 303"/>
            <p:cNvSpPr>
              <a:spLocks noChangeArrowheads="1"/>
            </p:cNvSpPr>
            <p:nvPr/>
          </p:nvSpPr>
          <p:spPr bwMode="auto">
            <a:xfrm>
              <a:off x="4482"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63590" name="Rectangle 304"/>
            <p:cNvSpPr>
              <a:spLocks noChangeArrowheads="1"/>
            </p:cNvSpPr>
            <p:nvPr/>
          </p:nvSpPr>
          <p:spPr bwMode="auto">
            <a:xfrm>
              <a:off x="4507"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 </a:t>
              </a:r>
              <a:endParaRPr lang="en-US"/>
            </a:p>
          </p:txBody>
        </p:sp>
        <p:sp>
          <p:nvSpPr>
            <p:cNvPr id="63591" name="Rectangle 305"/>
            <p:cNvSpPr>
              <a:spLocks noChangeArrowheads="1"/>
            </p:cNvSpPr>
            <p:nvPr/>
          </p:nvSpPr>
          <p:spPr bwMode="auto">
            <a:xfrm>
              <a:off x="4531"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63592" name="Rectangle 306"/>
            <p:cNvSpPr>
              <a:spLocks noChangeArrowheads="1"/>
            </p:cNvSpPr>
            <p:nvPr/>
          </p:nvSpPr>
          <p:spPr bwMode="auto">
            <a:xfrm>
              <a:off x="4556"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 </a:t>
              </a:r>
              <a:endParaRPr lang="en-US"/>
            </a:p>
          </p:txBody>
        </p:sp>
        <p:sp>
          <p:nvSpPr>
            <p:cNvPr id="63593" name="Rectangle 307"/>
            <p:cNvSpPr>
              <a:spLocks noChangeArrowheads="1"/>
            </p:cNvSpPr>
            <p:nvPr/>
          </p:nvSpPr>
          <p:spPr bwMode="auto">
            <a:xfrm>
              <a:off x="4582"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63594" name="Rectangle 308"/>
            <p:cNvSpPr>
              <a:spLocks noChangeArrowheads="1"/>
            </p:cNvSpPr>
            <p:nvPr/>
          </p:nvSpPr>
          <p:spPr bwMode="auto">
            <a:xfrm>
              <a:off x="4061"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63595" name="Rectangle 309"/>
            <p:cNvSpPr>
              <a:spLocks noChangeArrowheads="1"/>
            </p:cNvSpPr>
            <p:nvPr/>
          </p:nvSpPr>
          <p:spPr bwMode="auto">
            <a:xfrm>
              <a:off x="4085"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 </a:t>
              </a:r>
              <a:endParaRPr lang="en-US"/>
            </a:p>
          </p:txBody>
        </p:sp>
        <p:sp>
          <p:nvSpPr>
            <p:cNvPr id="63596" name="Rectangle 310"/>
            <p:cNvSpPr>
              <a:spLocks noChangeArrowheads="1"/>
            </p:cNvSpPr>
            <p:nvPr/>
          </p:nvSpPr>
          <p:spPr bwMode="auto">
            <a:xfrm>
              <a:off x="4109"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63597" name="Rectangle 311"/>
            <p:cNvSpPr>
              <a:spLocks noChangeArrowheads="1"/>
            </p:cNvSpPr>
            <p:nvPr/>
          </p:nvSpPr>
          <p:spPr bwMode="auto">
            <a:xfrm>
              <a:off x="4134"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 </a:t>
              </a:r>
              <a:endParaRPr lang="en-US"/>
            </a:p>
          </p:txBody>
        </p:sp>
        <p:sp>
          <p:nvSpPr>
            <p:cNvPr id="63598" name="Rectangle 312"/>
            <p:cNvSpPr>
              <a:spLocks noChangeArrowheads="1"/>
            </p:cNvSpPr>
            <p:nvPr/>
          </p:nvSpPr>
          <p:spPr bwMode="auto">
            <a:xfrm>
              <a:off x="4159"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63599" name="Rectangle 313"/>
            <p:cNvSpPr>
              <a:spLocks noChangeArrowheads="1"/>
            </p:cNvSpPr>
            <p:nvPr/>
          </p:nvSpPr>
          <p:spPr bwMode="auto">
            <a:xfrm>
              <a:off x="3461"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8</a:t>
              </a:r>
              <a:endParaRPr lang="en-US"/>
            </a:p>
          </p:txBody>
        </p:sp>
        <p:sp>
          <p:nvSpPr>
            <p:cNvPr id="63600" name="Rectangle 314"/>
            <p:cNvSpPr>
              <a:spLocks noChangeArrowheads="1"/>
            </p:cNvSpPr>
            <p:nvPr/>
          </p:nvSpPr>
          <p:spPr bwMode="auto">
            <a:xfrm>
              <a:off x="3512"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0</a:t>
              </a:r>
              <a:endParaRPr lang="en-US"/>
            </a:p>
          </p:txBody>
        </p:sp>
        <p:sp>
          <p:nvSpPr>
            <p:cNvPr id="63601" name="Rectangle 315"/>
            <p:cNvSpPr>
              <a:spLocks noChangeArrowheads="1"/>
            </p:cNvSpPr>
            <p:nvPr/>
          </p:nvSpPr>
          <p:spPr bwMode="auto">
            <a:xfrm>
              <a:off x="3560" y="1975"/>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02" name="Rectangle 316"/>
            <p:cNvSpPr>
              <a:spLocks noChangeArrowheads="1"/>
            </p:cNvSpPr>
            <p:nvPr/>
          </p:nvSpPr>
          <p:spPr bwMode="auto">
            <a:xfrm>
              <a:off x="3585"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h</a:t>
              </a:r>
              <a:endParaRPr lang="en-US"/>
            </a:p>
          </p:txBody>
        </p:sp>
        <p:sp>
          <p:nvSpPr>
            <p:cNvPr id="63603" name="Rectangle 317"/>
            <p:cNvSpPr>
              <a:spLocks noChangeArrowheads="1"/>
            </p:cNvSpPr>
            <p:nvPr/>
          </p:nvSpPr>
          <p:spPr bwMode="auto">
            <a:xfrm>
              <a:off x="3635" y="1975"/>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63604" name="Rectangle 318"/>
            <p:cNvSpPr>
              <a:spLocks noChangeArrowheads="1"/>
            </p:cNvSpPr>
            <p:nvPr/>
          </p:nvSpPr>
          <p:spPr bwMode="auto">
            <a:xfrm>
              <a:off x="3661"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d</a:t>
              </a:r>
              <a:endParaRPr lang="en-US"/>
            </a:p>
          </p:txBody>
        </p:sp>
        <p:sp>
          <p:nvSpPr>
            <p:cNvPr id="63605" name="Rectangle 319"/>
            <p:cNvSpPr>
              <a:spLocks noChangeArrowheads="1"/>
            </p:cNvSpPr>
            <p:nvPr/>
          </p:nvSpPr>
          <p:spPr bwMode="auto">
            <a:xfrm>
              <a:off x="3710"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d</a:t>
              </a:r>
              <a:endParaRPr lang="en-US"/>
            </a:p>
          </p:txBody>
        </p:sp>
        <p:sp>
          <p:nvSpPr>
            <p:cNvPr id="63606" name="Rectangle 320"/>
            <p:cNvSpPr>
              <a:spLocks noChangeArrowheads="1"/>
            </p:cNvSpPr>
            <p:nvPr/>
          </p:nvSpPr>
          <p:spPr bwMode="auto">
            <a:xfrm>
              <a:off x="3760" y="1975"/>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e</a:t>
              </a:r>
              <a:endParaRPr lang="en-US"/>
            </a:p>
          </p:txBody>
        </p:sp>
        <p:sp>
          <p:nvSpPr>
            <p:cNvPr id="63607" name="Rectangle 321"/>
            <p:cNvSpPr>
              <a:spLocks noChangeArrowheads="1"/>
            </p:cNvSpPr>
            <p:nvPr/>
          </p:nvSpPr>
          <p:spPr bwMode="auto">
            <a:xfrm>
              <a:off x="3803"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n</a:t>
              </a:r>
              <a:endParaRPr lang="en-US"/>
            </a:p>
          </p:txBody>
        </p:sp>
        <p:sp>
          <p:nvSpPr>
            <p:cNvPr id="63608" name="Rectangle 322"/>
            <p:cNvSpPr>
              <a:spLocks noChangeArrowheads="1"/>
            </p:cNvSpPr>
            <p:nvPr/>
          </p:nvSpPr>
          <p:spPr bwMode="auto">
            <a:xfrm>
              <a:off x="3853" y="1975"/>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09" name="Rectangle 323"/>
            <p:cNvSpPr>
              <a:spLocks noChangeArrowheads="1"/>
            </p:cNvSpPr>
            <p:nvPr/>
          </p:nvSpPr>
          <p:spPr bwMode="auto">
            <a:xfrm>
              <a:off x="3878"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u</a:t>
              </a:r>
              <a:endParaRPr lang="en-US"/>
            </a:p>
          </p:txBody>
        </p:sp>
        <p:sp>
          <p:nvSpPr>
            <p:cNvPr id="63610" name="Rectangle 324"/>
            <p:cNvSpPr>
              <a:spLocks noChangeArrowheads="1"/>
            </p:cNvSpPr>
            <p:nvPr/>
          </p:nvSpPr>
          <p:spPr bwMode="auto">
            <a:xfrm>
              <a:off x="3927"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n</a:t>
              </a:r>
              <a:endParaRPr lang="en-US"/>
            </a:p>
          </p:txBody>
        </p:sp>
        <p:sp>
          <p:nvSpPr>
            <p:cNvPr id="63611" name="Rectangle 325"/>
            <p:cNvSpPr>
              <a:spLocks noChangeArrowheads="1"/>
            </p:cNvSpPr>
            <p:nvPr/>
          </p:nvSpPr>
          <p:spPr bwMode="auto">
            <a:xfrm>
              <a:off x="3976" y="1975"/>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63612" name="Rectangle 326"/>
            <p:cNvSpPr>
              <a:spLocks noChangeArrowheads="1"/>
            </p:cNvSpPr>
            <p:nvPr/>
          </p:nvSpPr>
          <p:spPr bwMode="auto">
            <a:xfrm>
              <a:off x="4003" y="1975"/>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t</a:t>
              </a:r>
              <a:endParaRPr lang="en-US"/>
            </a:p>
          </p:txBody>
        </p:sp>
        <p:sp>
          <p:nvSpPr>
            <p:cNvPr id="63613" name="Rectangle 327"/>
            <p:cNvSpPr>
              <a:spLocks noChangeArrowheads="1"/>
            </p:cNvSpPr>
            <p:nvPr/>
          </p:nvSpPr>
          <p:spPr bwMode="auto">
            <a:xfrm>
              <a:off x="4030" y="1975"/>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s</a:t>
              </a:r>
              <a:endParaRPr lang="en-US"/>
            </a:p>
          </p:txBody>
        </p:sp>
        <p:sp>
          <p:nvSpPr>
            <p:cNvPr id="63614" name="Rectangle 328"/>
            <p:cNvSpPr>
              <a:spLocks noChangeArrowheads="1"/>
            </p:cNvSpPr>
            <p:nvPr/>
          </p:nvSpPr>
          <p:spPr bwMode="auto">
            <a:xfrm>
              <a:off x="3055"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d</a:t>
              </a:r>
              <a:endParaRPr lang="en-US"/>
            </a:p>
          </p:txBody>
        </p:sp>
        <p:sp>
          <p:nvSpPr>
            <p:cNvPr id="63615" name="Rectangle 329"/>
            <p:cNvSpPr>
              <a:spLocks noChangeArrowheads="1"/>
            </p:cNvSpPr>
            <p:nvPr/>
          </p:nvSpPr>
          <p:spPr bwMode="auto">
            <a:xfrm>
              <a:off x="3104" y="231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63616" name="Rectangle 330"/>
            <p:cNvSpPr>
              <a:spLocks noChangeArrowheads="1"/>
            </p:cNvSpPr>
            <p:nvPr/>
          </p:nvSpPr>
          <p:spPr bwMode="auto">
            <a:xfrm>
              <a:off x="3132" y="2316"/>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m</a:t>
              </a:r>
              <a:endParaRPr lang="en-US"/>
            </a:p>
          </p:txBody>
        </p:sp>
        <p:sp>
          <p:nvSpPr>
            <p:cNvPr id="63617" name="Rectangle 331"/>
            <p:cNvSpPr>
              <a:spLocks noChangeArrowheads="1"/>
            </p:cNvSpPr>
            <p:nvPr/>
          </p:nvSpPr>
          <p:spPr bwMode="auto">
            <a:xfrm>
              <a:off x="3208" y="231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t>
              </a:r>
              <a:endParaRPr lang="en-US"/>
            </a:p>
          </p:txBody>
        </p:sp>
        <p:sp>
          <p:nvSpPr>
            <p:cNvPr id="63618" name="Rectangle 332"/>
            <p:cNvSpPr>
              <a:spLocks noChangeArrowheads="1"/>
            </p:cNvSpPr>
            <p:nvPr/>
          </p:nvSpPr>
          <p:spPr bwMode="auto">
            <a:xfrm>
              <a:off x="3241" y="233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X</a:t>
              </a:r>
              <a:endParaRPr lang="en-US"/>
            </a:p>
          </p:txBody>
        </p:sp>
        <p:sp>
          <p:nvSpPr>
            <p:cNvPr id="63619" name="Rectangle 333"/>
            <p:cNvSpPr>
              <a:spLocks noChangeArrowheads="1"/>
            </p:cNvSpPr>
            <p:nvPr/>
          </p:nvSpPr>
          <p:spPr bwMode="auto">
            <a:xfrm>
              <a:off x="3295" y="231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t>
              </a:r>
              <a:endParaRPr lang="en-US"/>
            </a:p>
          </p:txBody>
        </p:sp>
        <p:sp>
          <p:nvSpPr>
            <p:cNvPr id="63620" name="Rectangle 334"/>
            <p:cNvSpPr>
              <a:spLocks noChangeArrowheads="1"/>
            </p:cNvSpPr>
            <p:nvPr/>
          </p:nvSpPr>
          <p:spPr bwMode="auto">
            <a:xfrm>
              <a:off x="3329" y="231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21" name="Rectangle 335"/>
            <p:cNvSpPr>
              <a:spLocks noChangeArrowheads="1"/>
            </p:cNvSpPr>
            <p:nvPr/>
          </p:nvSpPr>
          <p:spPr bwMode="auto">
            <a:xfrm>
              <a:off x="3352" y="2316"/>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t>
              </a:r>
              <a:endParaRPr lang="en-US"/>
            </a:p>
          </p:txBody>
        </p:sp>
        <p:sp>
          <p:nvSpPr>
            <p:cNvPr id="63622" name="Rectangle 336"/>
            <p:cNvSpPr>
              <a:spLocks noChangeArrowheads="1"/>
            </p:cNvSpPr>
            <p:nvPr/>
          </p:nvSpPr>
          <p:spPr bwMode="auto">
            <a:xfrm>
              <a:off x="3408"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7</a:t>
              </a:r>
              <a:endParaRPr lang="en-US"/>
            </a:p>
          </p:txBody>
        </p:sp>
        <p:sp>
          <p:nvSpPr>
            <p:cNvPr id="63623" name="Rectangle 337"/>
            <p:cNvSpPr>
              <a:spLocks noChangeArrowheads="1"/>
            </p:cNvSpPr>
            <p:nvPr/>
          </p:nvSpPr>
          <p:spPr bwMode="auto">
            <a:xfrm>
              <a:off x="3456" y="2332"/>
              <a:ext cx="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X</a:t>
              </a:r>
              <a:endParaRPr lang="en-US"/>
            </a:p>
          </p:txBody>
        </p:sp>
        <p:sp>
          <p:nvSpPr>
            <p:cNvPr id="63624" name="Rectangle 338"/>
            <p:cNvSpPr>
              <a:spLocks noChangeArrowheads="1"/>
            </p:cNvSpPr>
            <p:nvPr/>
          </p:nvSpPr>
          <p:spPr bwMode="auto">
            <a:xfrm>
              <a:off x="3506"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2</a:t>
              </a:r>
              <a:endParaRPr lang="en-US"/>
            </a:p>
          </p:txBody>
        </p:sp>
        <p:sp>
          <p:nvSpPr>
            <p:cNvPr id="63625" name="Rectangle 339"/>
            <p:cNvSpPr>
              <a:spLocks noChangeArrowheads="1"/>
            </p:cNvSpPr>
            <p:nvPr/>
          </p:nvSpPr>
          <p:spPr bwMode="auto">
            <a:xfrm>
              <a:off x="3557"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9</a:t>
              </a:r>
              <a:endParaRPr lang="en-US"/>
            </a:p>
          </p:txBody>
        </p:sp>
        <p:sp>
          <p:nvSpPr>
            <p:cNvPr id="63626" name="Rectangle 340"/>
            <p:cNvSpPr>
              <a:spLocks noChangeArrowheads="1"/>
            </p:cNvSpPr>
            <p:nvPr/>
          </p:nvSpPr>
          <p:spPr bwMode="auto">
            <a:xfrm>
              <a:off x="3605" y="2316"/>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t>
              </a:r>
              <a:endParaRPr lang="en-US"/>
            </a:p>
          </p:txBody>
        </p:sp>
        <p:sp>
          <p:nvSpPr>
            <p:cNvPr id="63627" name="Rectangle 341"/>
            <p:cNvSpPr>
              <a:spLocks noChangeArrowheads="1"/>
            </p:cNvSpPr>
            <p:nvPr/>
          </p:nvSpPr>
          <p:spPr bwMode="auto">
            <a:xfrm>
              <a:off x="3660" y="231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28" name="Rectangle 342"/>
            <p:cNvSpPr>
              <a:spLocks noChangeArrowheads="1"/>
            </p:cNvSpPr>
            <p:nvPr/>
          </p:nvSpPr>
          <p:spPr bwMode="auto">
            <a:xfrm>
              <a:off x="3684"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2</a:t>
              </a:r>
              <a:endParaRPr lang="en-US"/>
            </a:p>
          </p:txBody>
        </p:sp>
        <p:sp>
          <p:nvSpPr>
            <p:cNvPr id="63629" name="Rectangle 343"/>
            <p:cNvSpPr>
              <a:spLocks noChangeArrowheads="1"/>
            </p:cNvSpPr>
            <p:nvPr/>
          </p:nvSpPr>
          <p:spPr bwMode="auto">
            <a:xfrm>
              <a:off x="3734"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0</a:t>
              </a:r>
              <a:endParaRPr lang="en-US"/>
            </a:p>
          </p:txBody>
        </p:sp>
        <p:sp>
          <p:nvSpPr>
            <p:cNvPr id="63630" name="Rectangle 344"/>
            <p:cNvSpPr>
              <a:spLocks noChangeArrowheads="1"/>
            </p:cNvSpPr>
            <p:nvPr/>
          </p:nvSpPr>
          <p:spPr bwMode="auto">
            <a:xfrm>
              <a:off x="3783"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3</a:t>
              </a:r>
              <a:endParaRPr lang="en-US"/>
            </a:p>
          </p:txBody>
        </p:sp>
        <p:sp>
          <p:nvSpPr>
            <p:cNvPr id="63631" name="Rectangle 345"/>
            <p:cNvSpPr>
              <a:spLocks noChangeArrowheads="1"/>
            </p:cNvSpPr>
            <p:nvPr/>
          </p:nvSpPr>
          <p:spPr bwMode="auto">
            <a:xfrm>
              <a:off x="3833" y="231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32" name="Rectangle 346"/>
            <p:cNvSpPr>
              <a:spLocks noChangeArrowheads="1"/>
            </p:cNvSpPr>
            <p:nvPr/>
          </p:nvSpPr>
          <p:spPr bwMode="auto">
            <a:xfrm>
              <a:off x="3857" y="2316"/>
              <a:ext cx="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E</a:t>
              </a:r>
              <a:endParaRPr lang="en-US"/>
            </a:p>
          </p:txBody>
        </p:sp>
        <p:sp>
          <p:nvSpPr>
            <p:cNvPr id="63633" name="Rectangle 347"/>
            <p:cNvSpPr>
              <a:spLocks noChangeArrowheads="1"/>
            </p:cNvSpPr>
            <p:nvPr/>
          </p:nvSpPr>
          <p:spPr bwMode="auto">
            <a:xfrm>
              <a:off x="3916" y="231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63634" name="Rectangle 348"/>
            <p:cNvSpPr>
              <a:spLocks noChangeArrowheads="1"/>
            </p:cNvSpPr>
            <p:nvPr/>
          </p:nvSpPr>
          <p:spPr bwMode="auto">
            <a:xfrm>
              <a:off x="3945"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n</a:t>
              </a:r>
              <a:endParaRPr lang="en-US"/>
            </a:p>
          </p:txBody>
        </p:sp>
        <p:sp>
          <p:nvSpPr>
            <p:cNvPr id="63635" name="Rectangle 349"/>
            <p:cNvSpPr>
              <a:spLocks noChangeArrowheads="1"/>
            </p:cNvSpPr>
            <p:nvPr/>
          </p:nvSpPr>
          <p:spPr bwMode="auto">
            <a:xfrm>
              <a:off x="3994"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g</a:t>
              </a:r>
              <a:endParaRPr lang="en-US"/>
            </a:p>
          </p:txBody>
        </p:sp>
        <p:sp>
          <p:nvSpPr>
            <p:cNvPr id="63636" name="Rectangle 350"/>
            <p:cNvSpPr>
              <a:spLocks noChangeArrowheads="1"/>
            </p:cNvSpPr>
            <p:nvPr/>
          </p:nvSpPr>
          <p:spPr bwMode="auto">
            <a:xfrm>
              <a:off x="4042"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a:t>
              </a:r>
              <a:endParaRPr lang="en-US"/>
            </a:p>
          </p:txBody>
        </p:sp>
        <p:sp>
          <p:nvSpPr>
            <p:cNvPr id="63637" name="Rectangle 351"/>
            <p:cNvSpPr>
              <a:spLocks noChangeArrowheads="1"/>
            </p:cNvSpPr>
            <p:nvPr/>
          </p:nvSpPr>
          <p:spPr bwMode="auto">
            <a:xfrm>
              <a:off x="4086"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b</a:t>
              </a:r>
              <a:endParaRPr lang="en-US"/>
            </a:p>
          </p:txBody>
        </p:sp>
        <p:sp>
          <p:nvSpPr>
            <p:cNvPr id="63638" name="Rectangle 352"/>
            <p:cNvSpPr>
              <a:spLocks noChangeArrowheads="1"/>
            </p:cNvSpPr>
            <p:nvPr/>
          </p:nvSpPr>
          <p:spPr bwMode="auto">
            <a:xfrm>
              <a:off x="4135"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e</a:t>
              </a:r>
              <a:endParaRPr lang="en-US"/>
            </a:p>
          </p:txBody>
        </p:sp>
        <p:sp>
          <p:nvSpPr>
            <p:cNvPr id="63639" name="Rectangle 353"/>
            <p:cNvSpPr>
              <a:spLocks noChangeArrowheads="1"/>
            </p:cNvSpPr>
            <p:nvPr/>
          </p:nvSpPr>
          <p:spPr bwMode="auto">
            <a:xfrm>
              <a:off x="4179"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v</a:t>
              </a:r>
              <a:endParaRPr lang="en-US"/>
            </a:p>
          </p:txBody>
        </p:sp>
        <p:sp>
          <p:nvSpPr>
            <p:cNvPr id="63640" name="Rectangle 354"/>
            <p:cNvSpPr>
              <a:spLocks noChangeArrowheads="1"/>
            </p:cNvSpPr>
            <p:nvPr/>
          </p:nvSpPr>
          <p:spPr bwMode="auto">
            <a:xfrm>
              <a:off x="4228"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a:t>
              </a:r>
              <a:endParaRPr lang="en-US"/>
            </a:p>
          </p:txBody>
        </p:sp>
        <p:sp>
          <p:nvSpPr>
            <p:cNvPr id="63641" name="Rectangle 355"/>
            <p:cNvSpPr>
              <a:spLocks noChangeArrowheads="1"/>
            </p:cNvSpPr>
            <p:nvPr/>
          </p:nvSpPr>
          <p:spPr bwMode="auto">
            <a:xfrm>
              <a:off x="4272" y="231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r</a:t>
              </a:r>
              <a:endParaRPr lang="en-US"/>
            </a:p>
          </p:txBody>
        </p:sp>
        <p:sp>
          <p:nvSpPr>
            <p:cNvPr id="63642" name="Rectangle 356"/>
            <p:cNvSpPr>
              <a:spLocks noChangeArrowheads="1"/>
            </p:cNvSpPr>
            <p:nvPr/>
          </p:nvSpPr>
          <p:spPr bwMode="auto">
            <a:xfrm>
              <a:off x="4304" y="231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63643" name="Rectangle 357"/>
            <p:cNvSpPr>
              <a:spLocks noChangeArrowheads="1"/>
            </p:cNvSpPr>
            <p:nvPr/>
          </p:nvSpPr>
          <p:spPr bwMode="auto">
            <a:xfrm>
              <a:off x="4332"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a:t>
              </a:r>
              <a:endParaRPr lang="en-US"/>
            </a:p>
          </p:txBody>
        </p:sp>
        <p:sp>
          <p:nvSpPr>
            <p:cNvPr id="63644" name="Rectangle 358"/>
            <p:cNvSpPr>
              <a:spLocks noChangeArrowheads="1"/>
            </p:cNvSpPr>
            <p:nvPr/>
          </p:nvSpPr>
          <p:spPr bwMode="auto">
            <a:xfrm>
              <a:off x="4376"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b</a:t>
              </a:r>
              <a:endParaRPr lang="en-US"/>
            </a:p>
          </p:txBody>
        </p:sp>
        <p:sp>
          <p:nvSpPr>
            <p:cNvPr id="63645" name="Rectangle 359"/>
            <p:cNvSpPr>
              <a:spLocks noChangeArrowheads="1"/>
            </p:cNvSpPr>
            <p:nvPr/>
          </p:nvSpPr>
          <p:spPr bwMode="auto">
            <a:xfrm>
              <a:off x="4425" y="231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l</a:t>
              </a:r>
              <a:endParaRPr lang="en-US"/>
            </a:p>
          </p:txBody>
        </p:sp>
        <p:sp>
          <p:nvSpPr>
            <p:cNvPr id="63646" name="Rectangle 360"/>
            <p:cNvSpPr>
              <a:spLocks noChangeArrowheads="1"/>
            </p:cNvSpPr>
            <p:nvPr/>
          </p:nvSpPr>
          <p:spPr bwMode="auto">
            <a:xfrm>
              <a:off x="4453"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e</a:t>
              </a:r>
              <a:endParaRPr lang="en-US"/>
            </a:p>
          </p:txBody>
        </p:sp>
        <p:sp>
          <p:nvSpPr>
            <p:cNvPr id="63647" name="Rectangle 361"/>
            <p:cNvSpPr>
              <a:spLocks noChangeArrowheads="1"/>
            </p:cNvSpPr>
            <p:nvPr/>
          </p:nvSpPr>
          <p:spPr bwMode="auto">
            <a:xfrm>
              <a:off x="4496"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n</a:t>
              </a:r>
              <a:endParaRPr lang="en-US"/>
            </a:p>
          </p:txBody>
        </p:sp>
        <p:sp>
          <p:nvSpPr>
            <p:cNvPr id="63648" name="Rectangle 362"/>
            <p:cNvSpPr>
              <a:spLocks noChangeArrowheads="1"/>
            </p:cNvSpPr>
            <p:nvPr/>
          </p:nvSpPr>
          <p:spPr bwMode="auto">
            <a:xfrm>
              <a:off x="3391"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2</a:t>
              </a:r>
              <a:endParaRPr lang="en-US"/>
            </a:p>
          </p:txBody>
        </p:sp>
        <p:sp>
          <p:nvSpPr>
            <p:cNvPr id="63649" name="Rectangle 363"/>
            <p:cNvSpPr>
              <a:spLocks noChangeArrowheads="1"/>
            </p:cNvSpPr>
            <p:nvPr/>
          </p:nvSpPr>
          <p:spPr bwMode="auto">
            <a:xfrm>
              <a:off x="3433"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6</a:t>
              </a:r>
              <a:endParaRPr lang="en-US"/>
            </a:p>
          </p:txBody>
        </p:sp>
        <p:sp>
          <p:nvSpPr>
            <p:cNvPr id="63650" name="Rectangle 364"/>
            <p:cNvSpPr>
              <a:spLocks noChangeArrowheads="1"/>
            </p:cNvSpPr>
            <p:nvPr/>
          </p:nvSpPr>
          <p:spPr bwMode="auto">
            <a:xfrm>
              <a:off x="3474" y="126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63651" name="Rectangle 365"/>
            <p:cNvSpPr>
              <a:spLocks noChangeArrowheads="1"/>
            </p:cNvSpPr>
            <p:nvPr/>
          </p:nvSpPr>
          <p:spPr bwMode="auto">
            <a:xfrm>
              <a:off x="3495" y="1267"/>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A</a:t>
              </a:r>
              <a:endParaRPr lang="en-US"/>
            </a:p>
          </p:txBody>
        </p:sp>
        <p:sp>
          <p:nvSpPr>
            <p:cNvPr id="63652" name="Rectangle 366"/>
            <p:cNvSpPr>
              <a:spLocks noChangeArrowheads="1"/>
            </p:cNvSpPr>
            <p:nvPr/>
          </p:nvSpPr>
          <p:spPr bwMode="auto">
            <a:xfrm>
              <a:off x="3554"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u</a:t>
              </a:r>
              <a:endParaRPr lang="en-US"/>
            </a:p>
          </p:txBody>
        </p:sp>
        <p:sp>
          <p:nvSpPr>
            <p:cNvPr id="63653" name="Rectangle 367"/>
            <p:cNvSpPr>
              <a:spLocks noChangeArrowheads="1"/>
            </p:cNvSpPr>
            <p:nvPr/>
          </p:nvSpPr>
          <p:spPr bwMode="auto">
            <a:xfrm>
              <a:off x="3594" y="1267"/>
              <a:ext cx="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s</a:t>
              </a:r>
              <a:endParaRPr lang="en-US"/>
            </a:p>
          </p:txBody>
        </p:sp>
        <p:sp>
          <p:nvSpPr>
            <p:cNvPr id="63654" name="Rectangle 368"/>
            <p:cNvSpPr>
              <a:spLocks noChangeArrowheads="1"/>
            </p:cNvSpPr>
            <p:nvPr/>
          </p:nvSpPr>
          <p:spPr bwMode="auto">
            <a:xfrm>
              <a:off x="3626"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g</a:t>
              </a:r>
              <a:endParaRPr lang="en-US"/>
            </a:p>
          </p:txBody>
        </p:sp>
        <p:sp>
          <p:nvSpPr>
            <p:cNvPr id="63655" name="Rectangle 369"/>
            <p:cNvSpPr>
              <a:spLocks noChangeArrowheads="1"/>
            </p:cNvSpPr>
            <p:nvPr/>
          </p:nvSpPr>
          <p:spPr bwMode="auto">
            <a:xfrm>
              <a:off x="3668"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a</a:t>
              </a:r>
              <a:endParaRPr lang="en-US"/>
            </a:p>
          </p:txBody>
        </p:sp>
        <p:sp>
          <p:nvSpPr>
            <p:cNvPr id="63656" name="Rectangle 370"/>
            <p:cNvSpPr>
              <a:spLocks noChangeArrowheads="1"/>
            </p:cNvSpPr>
            <p:nvPr/>
          </p:nvSpPr>
          <p:spPr bwMode="auto">
            <a:xfrm>
              <a:off x="3703"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b</a:t>
              </a:r>
              <a:endParaRPr lang="en-US"/>
            </a:p>
          </p:txBody>
        </p:sp>
        <p:sp>
          <p:nvSpPr>
            <p:cNvPr id="63657" name="Rectangle 371"/>
            <p:cNvSpPr>
              <a:spLocks noChangeArrowheads="1"/>
            </p:cNvSpPr>
            <p:nvPr/>
          </p:nvSpPr>
          <p:spPr bwMode="auto">
            <a:xfrm>
              <a:off x="3745"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e</a:t>
              </a:r>
              <a:endParaRPr lang="en-US"/>
            </a:p>
          </p:txBody>
        </p:sp>
        <p:sp>
          <p:nvSpPr>
            <p:cNvPr id="63658" name="Rectangle 372"/>
            <p:cNvSpPr>
              <a:spLocks noChangeArrowheads="1"/>
            </p:cNvSpPr>
            <p:nvPr/>
          </p:nvSpPr>
          <p:spPr bwMode="auto">
            <a:xfrm>
              <a:off x="3782"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e</a:t>
              </a:r>
              <a:endParaRPr lang="en-US"/>
            </a:p>
          </p:txBody>
        </p:sp>
        <p:sp>
          <p:nvSpPr>
            <p:cNvPr id="63659" name="Rectangle 373"/>
            <p:cNvSpPr>
              <a:spLocks noChangeArrowheads="1"/>
            </p:cNvSpPr>
            <p:nvPr/>
          </p:nvSpPr>
          <p:spPr bwMode="auto">
            <a:xfrm>
              <a:off x="3817" y="126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i</a:t>
              </a:r>
              <a:endParaRPr lang="en-US"/>
            </a:p>
          </p:txBody>
        </p:sp>
        <p:sp>
          <p:nvSpPr>
            <p:cNvPr id="63660" name="Rectangle 374"/>
            <p:cNvSpPr>
              <a:spLocks noChangeArrowheads="1"/>
            </p:cNvSpPr>
            <p:nvPr/>
          </p:nvSpPr>
          <p:spPr bwMode="auto">
            <a:xfrm>
              <a:off x="3840"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n</a:t>
              </a:r>
              <a:endParaRPr lang="en-US"/>
            </a:p>
          </p:txBody>
        </p:sp>
        <p:sp>
          <p:nvSpPr>
            <p:cNvPr id="63661" name="Rectangle 375"/>
            <p:cNvSpPr>
              <a:spLocks noChangeArrowheads="1"/>
            </p:cNvSpPr>
            <p:nvPr/>
          </p:nvSpPr>
          <p:spPr bwMode="auto">
            <a:xfrm>
              <a:off x="3881"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h</a:t>
              </a:r>
              <a:endParaRPr lang="en-US"/>
            </a:p>
          </p:txBody>
        </p:sp>
        <p:sp>
          <p:nvSpPr>
            <p:cNvPr id="63662" name="Rectangle 376"/>
            <p:cNvSpPr>
              <a:spLocks noChangeArrowheads="1"/>
            </p:cNvSpPr>
            <p:nvPr/>
          </p:nvSpPr>
          <p:spPr bwMode="auto">
            <a:xfrm>
              <a:off x="3922"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e</a:t>
              </a:r>
              <a:endParaRPr lang="en-US"/>
            </a:p>
          </p:txBody>
        </p:sp>
        <p:sp>
          <p:nvSpPr>
            <p:cNvPr id="63663" name="Rectangle 377"/>
            <p:cNvSpPr>
              <a:spLocks noChangeArrowheads="1"/>
            </p:cNvSpPr>
            <p:nvPr/>
          </p:nvSpPr>
          <p:spPr bwMode="auto">
            <a:xfrm>
              <a:off x="3958" y="126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i</a:t>
              </a:r>
              <a:endParaRPr lang="en-US"/>
            </a:p>
          </p:txBody>
        </p:sp>
        <p:sp>
          <p:nvSpPr>
            <p:cNvPr id="63664" name="Rectangle 378"/>
            <p:cNvSpPr>
              <a:spLocks noChangeArrowheads="1"/>
            </p:cNvSpPr>
            <p:nvPr/>
          </p:nvSpPr>
          <p:spPr bwMode="auto">
            <a:xfrm>
              <a:off x="3981" y="126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t</a:t>
              </a:r>
              <a:endParaRPr lang="en-US"/>
            </a:p>
          </p:txBody>
        </p:sp>
        <p:sp>
          <p:nvSpPr>
            <p:cNvPr id="63665" name="Rectangle 379"/>
            <p:cNvSpPr>
              <a:spLocks noChangeArrowheads="1"/>
            </p:cNvSpPr>
            <p:nvPr/>
          </p:nvSpPr>
          <p:spPr bwMode="auto">
            <a:xfrm>
              <a:off x="4003"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e</a:t>
              </a:r>
              <a:endParaRPr lang="en-US"/>
            </a:p>
          </p:txBody>
        </p:sp>
        <p:sp>
          <p:nvSpPr>
            <p:cNvPr id="63666" name="Rectangle 380"/>
            <p:cNvSpPr>
              <a:spLocks noChangeArrowheads="1"/>
            </p:cNvSpPr>
            <p:nvPr/>
          </p:nvSpPr>
          <p:spPr bwMode="auto">
            <a:xfrm>
              <a:off x="4040"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n</a:t>
              </a:r>
              <a:endParaRPr lang="en-US"/>
            </a:p>
          </p:txBody>
        </p:sp>
        <p:sp>
          <p:nvSpPr>
            <p:cNvPr id="63667" name="Rectangle 381"/>
            <p:cNvSpPr>
              <a:spLocks noChangeArrowheads="1"/>
            </p:cNvSpPr>
            <p:nvPr/>
          </p:nvSpPr>
          <p:spPr bwMode="auto">
            <a:xfrm>
              <a:off x="3399" y="759"/>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a:t>
              </a:r>
              <a:endParaRPr lang="en-US"/>
            </a:p>
          </p:txBody>
        </p:sp>
        <p:sp>
          <p:nvSpPr>
            <p:cNvPr id="63668" name="Rectangle 382"/>
            <p:cNvSpPr>
              <a:spLocks noChangeArrowheads="1"/>
            </p:cNvSpPr>
            <p:nvPr/>
          </p:nvSpPr>
          <p:spPr bwMode="auto">
            <a:xfrm>
              <a:off x="3515" y="759"/>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u</a:t>
              </a:r>
              <a:endParaRPr lang="en-US"/>
            </a:p>
          </p:txBody>
        </p:sp>
        <p:sp>
          <p:nvSpPr>
            <p:cNvPr id="63669" name="Rectangle 383"/>
            <p:cNvSpPr>
              <a:spLocks noChangeArrowheads="1"/>
            </p:cNvSpPr>
            <p:nvPr/>
          </p:nvSpPr>
          <p:spPr bwMode="auto">
            <a:xfrm>
              <a:off x="3594" y="759"/>
              <a:ext cx="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s</a:t>
              </a:r>
              <a:endParaRPr lang="en-US"/>
            </a:p>
          </p:txBody>
        </p:sp>
        <p:sp>
          <p:nvSpPr>
            <p:cNvPr id="63670" name="Rectangle 384"/>
            <p:cNvSpPr>
              <a:spLocks noChangeArrowheads="1"/>
            </p:cNvSpPr>
            <p:nvPr/>
          </p:nvSpPr>
          <p:spPr bwMode="auto">
            <a:xfrm>
              <a:off x="3656" y="759"/>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g</a:t>
              </a:r>
              <a:endParaRPr lang="en-US"/>
            </a:p>
          </p:txBody>
        </p:sp>
        <p:sp>
          <p:nvSpPr>
            <p:cNvPr id="63671" name="Rectangle 385"/>
            <p:cNvSpPr>
              <a:spLocks noChangeArrowheads="1"/>
            </p:cNvSpPr>
            <p:nvPr/>
          </p:nvSpPr>
          <p:spPr bwMode="auto">
            <a:xfrm>
              <a:off x="3736" y="759"/>
              <a:ext cx="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a:t>
              </a:r>
              <a:endParaRPr lang="en-US"/>
            </a:p>
          </p:txBody>
        </p:sp>
        <p:sp>
          <p:nvSpPr>
            <p:cNvPr id="63672" name="Rectangle 386"/>
            <p:cNvSpPr>
              <a:spLocks noChangeArrowheads="1"/>
            </p:cNvSpPr>
            <p:nvPr/>
          </p:nvSpPr>
          <p:spPr bwMode="auto">
            <a:xfrm>
              <a:off x="3807" y="759"/>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b</a:t>
              </a:r>
              <a:endParaRPr lang="en-US"/>
            </a:p>
          </p:txBody>
        </p:sp>
        <p:sp>
          <p:nvSpPr>
            <p:cNvPr id="63673" name="Rectangle 387"/>
            <p:cNvSpPr>
              <a:spLocks noChangeArrowheads="1"/>
            </p:cNvSpPr>
            <p:nvPr/>
          </p:nvSpPr>
          <p:spPr bwMode="auto">
            <a:xfrm>
              <a:off x="3886" y="759"/>
              <a:ext cx="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e</a:t>
              </a:r>
              <a:endParaRPr lang="en-US"/>
            </a:p>
          </p:txBody>
        </p:sp>
        <p:sp>
          <p:nvSpPr>
            <p:cNvPr id="63674" name="Rectangle 388"/>
            <p:cNvSpPr>
              <a:spLocks noChangeArrowheads="1"/>
            </p:cNvSpPr>
            <p:nvPr/>
          </p:nvSpPr>
          <p:spPr bwMode="auto">
            <a:xfrm>
              <a:off x="3957" y="759"/>
              <a:ext cx="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t>
              </a:r>
              <a:endParaRPr lang="en-US"/>
            </a:p>
          </p:txBody>
        </p:sp>
        <p:sp>
          <p:nvSpPr>
            <p:cNvPr id="63675" name="Rectangle 389"/>
            <p:cNvSpPr>
              <a:spLocks noChangeArrowheads="1"/>
            </p:cNvSpPr>
            <p:nvPr/>
          </p:nvSpPr>
          <p:spPr bwMode="auto">
            <a:xfrm>
              <a:off x="4002" y="759"/>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 </a:t>
              </a:r>
              <a:endParaRPr lang="en-US"/>
            </a:p>
          </p:txBody>
        </p:sp>
        <p:sp>
          <p:nvSpPr>
            <p:cNvPr id="63676" name="Rectangle 390"/>
            <p:cNvSpPr>
              <a:spLocks noChangeArrowheads="1"/>
            </p:cNvSpPr>
            <p:nvPr/>
          </p:nvSpPr>
          <p:spPr bwMode="auto">
            <a:xfrm>
              <a:off x="4031" y="821"/>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63677" name="Rectangle 391"/>
            <p:cNvSpPr>
              <a:spLocks noChangeArrowheads="1"/>
            </p:cNvSpPr>
            <p:nvPr/>
          </p:nvSpPr>
          <p:spPr bwMode="auto">
            <a:xfrm>
              <a:off x="4057" y="773"/>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latin typeface="Times New Roman" pitchFamily="18" charset="0"/>
                </a:rPr>
                <a:t> </a:t>
              </a:r>
              <a:endParaRPr lang="en-US"/>
            </a:p>
          </p:txBody>
        </p:sp>
        <p:sp>
          <p:nvSpPr>
            <p:cNvPr id="63678" name="Rectangle 392"/>
            <p:cNvSpPr>
              <a:spLocks noChangeArrowheads="1"/>
            </p:cNvSpPr>
            <p:nvPr/>
          </p:nvSpPr>
          <p:spPr bwMode="auto">
            <a:xfrm>
              <a:off x="4095" y="773"/>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latin typeface="Times New Roman" pitchFamily="18" charset="0"/>
                </a:rPr>
                <a:t>/</a:t>
              </a:r>
              <a:endParaRPr lang="en-US"/>
            </a:p>
          </p:txBody>
        </p:sp>
        <p:sp>
          <p:nvSpPr>
            <p:cNvPr id="63679" name="Rectangle 393"/>
            <p:cNvSpPr>
              <a:spLocks noChangeArrowheads="1"/>
            </p:cNvSpPr>
            <p:nvPr/>
          </p:nvSpPr>
          <p:spPr bwMode="auto">
            <a:xfrm>
              <a:off x="4138" y="773"/>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latin typeface="Times New Roman" pitchFamily="18" charset="0"/>
                </a:rPr>
                <a:t>i</a:t>
              </a:r>
              <a:endParaRPr lang="en-US"/>
            </a:p>
          </p:txBody>
        </p:sp>
        <p:sp>
          <p:nvSpPr>
            <p:cNvPr id="63680" name="Rectangle 394"/>
            <p:cNvSpPr>
              <a:spLocks noChangeArrowheads="1"/>
            </p:cNvSpPr>
            <p:nvPr/>
          </p:nvSpPr>
          <p:spPr bwMode="auto">
            <a:xfrm>
              <a:off x="4180" y="773"/>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latin typeface="Times New Roman" pitchFamily="18" charset="0"/>
                </a:rPr>
                <a:t>/</a:t>
              </a:r>
              <a:endParaRPr lang="en-US"/>
            </a:p>
          </p:txBody>
        </p:sp>
        <p:sp>
          <p:nvSpPr>
            <p:cNvPr id="63681" name="Rectangle 395"/>
            <p:cNvSpPr>
              <a:spLocks noChangeArrowheads="1"/>
            </p:cNvSpPr>
            <p:nvPr/>
          </p:nvSpPr>
          <p:spPr bwMode="auto">
            <a:xfrm>
              <a:off x="5162" y="3916"/>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63682" name="Rectangle 396"/>
            <p:cNvSpPr>
              <a:spLocks noChangeArrowheads="1"/>
            </p:cNvSpPr>
            <p:nvPr/>
          </p:nvSpPr>
          <p:spPr bwMode="auto">
            <a:xfrm>
              <a:off x="2879" y="3810"/>
              <a:ext cx="5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Präkontext</a:t>
              </a:r>
              <a:endParaRPr lang="en-US"/>
            </a:p>
          </p:txBody>
        </p:sp>
        <p:sp>
          <p:nvSpPr>
            <p:cNvPr id="63683" name="Rectangle 397"/>
            <p:cNvSpPr>
              <a:spLocks noChangeArrowheads="1"/>
            </p:cNvSpPr>
            <p:nvPr/>
          </p:nvSpPr>
          <p:spPr bwMode="auto">
            <a:xfrm>
              <a:off x="3415" y="3810"/>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63684" name="Rectangle 398"/>
            <p:cNvSpPr>
              <a:spLocks noChangeArrowheads="1"/>
            </p:cNvSpPr>
            <p:nvPr/>
          </p:nvSpPr>
          <p:spPr bwMode="auto">
            <a:xfrm>
              <a:off x="3610" y="3810"/>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63685" name="Rectangle 399"/>
            <p:cNvSpPr>
              <a:spLocks noChangeArrowheads="1"/>
            </p:cNvSpPr>
            <p:nvPr/>
          </p:nvSpPr>
          <p:spPr bwMode="auto">
            <a:xfrm>
              <a:off x="3976" y="3810"/>
              <a:ext cx="6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Postkontext</a:t>
              </a:r>
              <a:endParaRPr lang="en-US"/>
            </a:p>
          </p:txBody>
        </p:sp>
        <p:sp>
          <p:nvSpPr>
            <p:cNvPr id="63686" name="Rectangle 400"/>
            <p:cNvSpPr>
              <a:spLocks noChangeArrowheads="1"/>
            </p:cNvSpPr>
            <p:nvPr/>
          </p:nvSpPr>
          <p:spPr bwMode="auto">
            <a:xfrm>
              <a:off x="4624" y="3810"/>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63687" name="Rectangle 401"/>
            <p:cNvSpPr>
              <a:spLocks noChangeArrowheads="1"/>
            </p:cNvSpPr>
            <p:nvPr/>
          </p:nvSpPr>
          <p:spPr bwMode="auto">
            <a:xfrm>
              <a:off x="3585" y="3959"/>
              <a:ext cx="60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Times New Roman" pitchFamily="18" charset="0"/>
                </a:rPr>
                <a:t>Eingabe</a:t>
              </a:r>
              <a:endParaRPr lang="en-US"/>
            </a:p>
          </p:txBody>
        </p:sp>
        <p:sp>
          <p:nvSpPr>
            <p:cNvPr id="63688" name="Rectangle 402"/>
            <p:cNvSpPr>
              <a:spLocks noChangeArrowheads="1"/>
            </p:cNvSpPr>
            <p:nvPr/>
          </p:nvSpPr>
          <p:spPr bwMode="auto">
            <a:xfrm>
              <a:off x="4195" y="3959"/>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Times New Roman" pitchFamily="18" charset="0"/>
                </a:rPr>
                <a:t> </a:t>
              </a:r>
              <a:endParaRPr lang="en-US"/>
            </a:p>
          </p:txBody>
        </p:sp>
        <p:sp>
          <p:nvSpPr>
            <p:cNvPr id="63689" name="Rectangle 403"/>
            <p:cNvSpPr>
              <a:spLocks noChangeArrowheads="1"/>
            </p:cNvSpPr>
            <p:nvPr/>
          </p:nvSpPr>
          <p:spPr bwMode="auto">
            <a:xfrm rot="-5400000">
              <a:off x="4500" y="2889"/>
              <a:ext cx="14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rPr>
                <a:t>26 Buchstaben + 3 Sonderzeichen</a:t>
              </a:r>
              <a:endParaRPr lang="en-US"/>
            </a:p>
          </p:txBody>
        </p:sp>
        <p:sp>
          <p:nvSpPr>
            <p:cNvPr id="63690" name="Rectangle 404"/>
            <p:cNvSpPr>
              <a:spLocks noChangeArrowheads="1"/>
            </p:cNvSpPr>
            <p:nvPr/>
          </p:nvSpPr>
          <p:spPr bwMode="auto">
            <a:xfrm rot="-5400000">
              <a:off x="5195" y="2174"/>
              <a:ext cx="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rPr>
                <a:t> </a:t>
              </a:r>
              <a:endParaRPr lang="en-US"/>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r>
              <a:rPr lang="de-DE" smtClean="0"/>
              <a:t>Analyse der Neuronengewichte</a:t>
            </a:r>
          </a:p>
        </p:txBody>
      </p:sp>
      <p:sp>
        <p:nvSpPr>
          <p:cNvPr id="22534" name="Rectangle 3"/>
          <p:cNvSpPr>
            <a:spLocks noGrp="1" noChangeArrowheads="1"/>
          </p:cNvSpPr>
          <p:nvPr>
            <p:ph type="body" idx="1"/>
          </p:nvPr>
        </p:nvSpPr>
        <p:spPr>
          <a:xfrm>
            <a:off x="611188" y="1268413"/>
            <a:ext cx="8532812" cy="561975"/>
          </a:xfrm>
        </p:spPr>
        <p:txBody>
          <a:bodyPr/>
          <a:lstStyle/>
          <a:p>
            <a:pPr marL="0" indent="0">
              <a:buFontTx/>
              <a:buNone/>
            </a:pPr>
            <a:r>
              <a:rPr lang="de-DE" smtClean="0"/>
              <a:t>Visualisierung der Gewichte		</a:t>
            </a:r>
            <a:r>
              <a:rPr lang="de-DE" b="0" i="1" smtClean="0">
                <a:solidFill>
                  <a:schemeClr val="folHlink"/>
                </a:solidFill>
              </a:rPr>
              <a:t>Hinton Diagramm</a:t>
            </a:r>
          </a:p>
        </p:txBody>
      </p:sp>
      <p:sp>
        <p:nvSpPr>
          <p:cNvPr id="22535" name="Rectangle 5"/>
          <p:cNvSpPr>
            <a:spLocks noChangeArrowheads="1"/>
          </p:cNvSpPr>
          <p:nvPr/>
        </p:nvSpPr>
        <p:spPr bwMode="auto">
          <a:xfrm>
            <a:off x="0" y="2495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22530" name="Object 4"/>
          <p:cNvGraphicFramePr>
            <a:graphicFrameLocks noChangeAspect="1"/>
          </p:cNvGraphicFramePr>
          <p:nvPr/>
        </p:nvGraphicFramePr>
        <p:xfrm>
          <a:off x="609600" y="1898650"/>
          <a:ext cx="5992813" cy="3516313"/>
        </p:xfrm>
        <a:graphic>
          <a:graphicData uri="http://schemas.openxmlformats.org/presentationml/2006/ole">
            <mc:AlternateContent xmlns:mc="http://schemas.openxmlformats.org/markup-compatibility/2006">
              <mc:Choice xmlns:v="urn:schemas-microsoft-com:vml" Requires="v">
                <p:oleObj spid="_x0000_s22596" name="Bild" r:id="rId3" imgW="4959096" imgH="2904744" progId="Word.Picture.8">
                  <p:embed/>
                </p:oleObj>
              </mc:Choice>
              <mc:Fallback>
                <p:oleObj name="Bild" r:id="rId3" imgW="4959096" imgH="290474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98650"/>
                        <a:ext cx="5992813" cy="351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536" name="Group 8"/>
          <p:cNvGrpSpPr>
            <a:grpSpLocks/>
          </p:cNvGrpSpPr>
          <p:nvPr/>
        </p:nvGrpSpPr>
        <p:grpSpPr bwMode="auto">
          <a:xfrm>
            <a:off x="1181100" y="6083300"/>
            <a:ext cx="2387600" cy="396875"/>
            <a:chOff x="712" y="3552"/>
            <a:chExt cx="1504" cy="250"/>
          </a:xfrm>
        </p:grpSpPr>
        <p:sp>
          <p:nvSpPr>
            <p:cNvPr id="22542" name="Rectangle 6"/>
            <p:cNvSpPr>
              <a:spLocks noChangeArrowheads="1"/>
            </p:cNvSpPr>
            <p:nvPr/>
          </p:nvSpPr>
          <p:spPr bwMode="auto">
            <a:xfrm>
              <a:off x="712" y="3584"/>
              <a:ext cx="208" cy="200"/>
            </a:xfrm>
            <a:prstGeom prst="rect">
              <a:avLst/>
            </a:prstGeom>
            <a:solidFill>
              <a:schemeClr val="tx1"/>
            </a:solidFill>
            <a:ln w="9525" algn="ctr">
              <a:solidFill>
                <a:schemeClr val="tx1"/>
              </a:solidFill>
              <a:miter lim="800000"/>
              <a:headEnd/>
              <a:tailEnd/>
            </a:ln>
          </p:spPr>
          <p:txBody>
            <a:bodyPr wrap="none" anchor="ctr">
              <a:spAutoFit/>
            </a:bodyPr>
            <a:lstStyle/>
            <a:p>
              <a:endParaRPr lang="de-DE"/>
            </a:p>
          </p:txBody>
        </p:sp>
        <p:sp>
          <p:nvSpPr>
            <p:cNvPr id="22543" name="Text Box 7"/>
            <p:cNvSpPr txBox="1">
              <a:spLocks noChangeArrowheads="1"/>
            </p:cNvSpPr>
            <p:nvPr/>
          </p:nvSpPr>
          <p:spPr bwMode="auto">
            <a:xfrm>
              <a:off x="1008" y="3552"/>
              <a:ext cx="1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neg. Gewichte</a:t>
              </a:r>
            </a:p>
          </p:txBody>
        </p:sp>
      </p:grpSp>
      <p:sp>
        <p:nvSpPr>
          <p:cNvPr id="22537" name="Rectangle 12"/>
          <p:cNvSpPr>
            <a:spLocks noChangeArrowheads="1"/>
          </p:cNvSpPr>
          <p:nvPr/>
        </p:nvSpPr>
        <p:spPr bwMode="auto">
          <a:xfrm>
            <a:off x="1181100" y="5753100"/>
            <a:ext cx="330200" cy="317500"/>
          </a:xfrm>
          <a:prstGeom prst="rect">
            <a:avLst/>
          </a:prstGeom>
          <a:solidFill>
            <a:schemeClr val="bg1"/>
          </a:solidFill>
          <a:ln w="9525" algn="ctr">
            <a:solidFill>
              <a:schemeClr val="tx1"/>
            </a:solidFill>
            <a:miter lim="800000"/>
            <a:headEnd/>
            <a:tailEnd/>
          </a:ln>
        </p:spPr>
        <p:txBody>
          <a:bodyPr wrap="none" anchor="ctr">
            <a:spAutoFit/>
          </a:bodyPr>
          <a:lstStyle/>
          <a:p>
            <a:endParaRPr lang="de-DE"/>
          </a:p>
        </p:txBody>
      </p:sp>
      <p:sp>
        <p:nvSpPr>
          <p:cNvPr id="22538" name="Text Box 13"/>
          <p:cNvSpPr txBox="1">
            <a:spLocks noChangeArrowheads="1"/>
          </p:cNvSpPr>
          <p:nvPr/>
        </p:nvSpPr>
        <p:spPr bwMode="auto">
          <a:xfrm>
            <a:off x="1651000" y="5702300"/>
            <a:ext cx="191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pos. Gewichte</a:t>
            </a:r>
          </a:p>
        </p:txBody>
      </p:sp>
      <p:sp>
        <p:nvSpPr>
          <p:cNvPr id="225294" name="Text Box 14"/>
          <p:cNvSpPr txBox="1">
            <a:spLocks noChangeArrowheads="1"/>
          </p:cNvSpPr>
          <p:nvPr/>
        </p:nvSpPr>
        <p:spPr bwMode="auto">
          <a:xfrm>
            <a:off x="5575300" y="5537200"/>
            <a:ext cx="1993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3600" b="1">
                <a:solidFill>
                  <a:srgbClr val="D62900"/>
                </a:solidFill>
              </a:rPr>
              <a:t>Sinn = ?</a:t>
            </a:r>
          </a:p>
        </p:txBody>
      </p:sp>
      <p:sp>
        <p:nvSpPr>
          <p:cNvPr id="22540" name="Text Box 15"/>
          <p:cNvSpPr txBox="1">
            <a:spLocks noChangeArrowheads="1"/>
          </p:cNvSpPr>
          <p:nvPr/>
        </p:nvSpPr>
        <p:spPr bwMode="auto">
          <a:xfrm>
            <a:off x="6870700" y="2273300"/>
            <a:ext cx="1841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Gewichte von Neuron 1</a:t>
            </a:r>
          </a:p>
        </p:txBody>
      </p:sp>
      <p:sp>
        <p:nvSpPr>
          <p:cNvPr id="22541" name="Text Box 16"/>
          <p:cNvSpPr txBox="1">
            <a:spLocks noChangeArrowheads="1"/>
          </p:cNvSpPr>
          <p:nvPr/>
        </p:nvSpPr>
        <p:spPr bwMode="auto">
          <a:xfrm>
            <a:off x="6972300" y="4038600"/>
            <a:ext cx="1841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Gewichte von Neuron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294"/>
                                        </p:tgtEl>
                                        <p:attrNameLst>
                                          <p:attrName>style.visibility</p:attrName>
                                        </p:attrNameLst>
                                      </p:cBhvr>
                                      <p:to>
                                        <p:strVal val="visible"/>
                                      </p:to>
                                    </p:set>
                                    <p:animEffect transition="in" filter="wipe(down)">
                                      <p:cBhvr>
                                        <p:cTn id="7" dur="580">
                                          <p:stCondLst>
                                            <p:cond delay="0"/>
                                          </p:stCondLst>
                                        </p:cTn>
                                        <p:tgtEl>
                                          <p:spTgt spid="225294"/>
                                        </p:tgtEl>
                                      </p:cBhvr>
                                    </p:animEffect>
                                    <p:anim calcmode="lin" valueType="num">
                                      <p:cBhvr>
                                        <p:cTn id="8" dur="1822" tmFilter="0,0; 0.14,0.36; 0.43,0.73; 0.71,0.91; 1.0,1.0">
                                          <p:stCondLst>
                                            <p:cond delay="0"/>
                                          </p:stCondLst>
                                        </p:cTn>
                                        <p:tgtEl>
                                          <p:spTgt spid="2252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2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2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2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294"/>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294"/>
                                        </p:tgtEl>
                                      </p:cBhvr>
                                      <p:to x="100000" y="60000"/>
                                    </p:animScale>
                                    <p:animScale>
                                      <p:cBhvr>
                                        <p:cTn id="14" dur="166" decel="50000">
                                          <p:stCondLst>
                                            <p:cond delay="676"/>
                                          </p:stCondLst>
                                        </p:cTn>
                                        <p:tgtEl>
                                          <p:spTgt spid="225294"/>
                                        </p:tgtEl>
                                      </p:cBhvr>
                                      <p:to x="100000" y="100000"/>
                                    </p:animScale>
                                    <p:animScale>
                                      <p:cBhvr>
                                        <p:cTn id="15" dur="26">
                                          <p:stCondLst>
                                            <p:cond delay="1312"/>
                                          </p:stCondLst>
                                        </p:cTn>
                                        <p:tgtEl>
                                          <p:spTgt spid="225294"/>
                                        </p:tgtEl>
                                      </p:cBhvr>
                                      <p:to x="100000" y="80000"/>
                                    </p:animScale>
                                    <p:animScale>
                                      <p:cBhvr>
                                        <p:cTn id="16" dur="166" decel="50000">
                                          <p:stCondLst>
                                            <p:cond delay="1338"/>
                                          </p:stCondLst>
                                        </p:cTn>
                                        <p:tgtEl>
                                          <p:spTgt spid="225294"/>
                                        </p:tgtEl>
                                      </p:cBhvr>
                                      <p:to x="100000" y="100000"/>
                                    </p:animScale>
                                    <p:animScale>
                                      <p:cBhvr>
                                        <p:cTn id="17" dur="26">
                                          <p:stCondLst>
                                            <p:cond delay="1642"/>
                                          </p:stCondLst>
                                        </p:cTn>
                                        <p:tgtEl>
                                          <p:spTgt spid="225294"/>
                                        </p:tgtEl>
                                      </p:cBhvr>
                                      <p:to x="100000" y="90000"/>
                                    </p:animScale>
                                    <p:animScale>
                                      <p:cBhvr>
                                        <p:cTn id="18" dur="166" decel="50000">
                                          <p:stCondLst>
                                            <p:cond delay="1668"/>
                                          </p:stCondLst>
                                        </p:cTn>
                                        <p:tgtEl>
                                          <p:spTgt spid="225294"/>
                                        </p:tgtEl>
                                      </p:cBhvr>
                                      <p:to x="100000" y="100000"/>
                                    </p:animScale>
                                    <p:animScale>
                                      <p:cBhvr>
                                        <p:cTn id="19" dur="26">
                                          <p:stCondLst>
                                            <p:cond delay="1808"/>
                                          </p:stCondLst>
                                        </p:cTn>
                                        <p:tgtEl>
                                          <p:spTgt spid="225294"/>
                                        </p:tgtEl>
                                      </p:cBhvr>
                                      <p:to x="100000" y="95000"/>
                                    </p:animScale>
                                    <p:animScale>
                                      <p:cBhvr>
                                        <p:cTn id="20" dur="166" decel="50000">
                                          <p:stCondLst>
                                            <p:cond delay="1834"/>
                                          </p:stCondLst>
                                        </p:cTn>
                                        <p:tgtEl>
                                          <p:spTgt spid="2252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r>
              <a:rPr lang="de-DE" smtClean="0"/>
              <a:t>Analyse der Neuronengewichte</a:t>
            </a:r>
          </a:p>
        </p:txBody>
      </p:sp>
      <p:sp>
        <p:nvSpPr>
          <p:cNvPr id="64517" name="Rectangle 3"/>
          <p:cNvSpPr>
            <a:spLocks noGrp="1" noChangeArrowheads="1"/>
          </p:cNvSpPr>
          <p:nvPr>
            <p:ph type="body" idx="1"/>
          </p:nvPr>
        </p:nvSpPr>
        <p:spPr>
          <a:xfrm>
            <a:off x="611188" y="1268413"/>
            <a:ext cx="3833812" cy="561975"/>
          </a:xfrm>
        </p:spPr>
        <p:txBody>
          <a:bodyPr/>
          <a:lstStyle/>
          <a:p>
            <a:pPr marL="0" indent="0">
              <a:buFontTx/>
              <a:buNone/>
            </a:pPr>
            <a:r>
              <a:rPr lang="de-DE" smtClean="0"/>
              <a:t>Clusteranalyse		</a:t>
            </a:r>
            <a:endParaRPr lang="de-DE" b="0" i="1" smtClean="0">
              <a:solidFill>
                <a:schemeClr val="folHlink"/>
              </a:solidFill>
            </a:endParaRPr>
          </a:p>
        </p:txBody>
      </p:sp>
      <p:sp>
        <p:nvSpPr>
          <p:cNvPr id="64518" name="Rectangle 4"/>
          <p:cNvSpPr>
            <a:spLocks noChangeArrowheads="1"/>
          </p:cNvSpPr>
          <p:nvPr/>
        </p:nvSpPr>
        <p:spPr bwMode="auto">
          <a:xfrm>
            <a:off x="0" y="2495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64519" name="Rectangle 15"/>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64520" name="Rectangle 18"/>
          <p:cNvSpPr>
            <a:spLocks noChangeArrowheads="1"/>
          </p:cNvSpPr>
          <p:nvPr/>
        </p:nvSpPr>
        <p:spPr bwMode="auto">
          <a:xfrm>
            <a:off x="558800" y="2052638"/>
            <a:ext cx="2016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w</a:t>
            </a:r>
            <a:endParaRPr lang="de-DE"/>
          </a:p>
        </p:txBody>
      </p:sp>
      <p:sp>
        <p:nvSpPr>
          <p:cNvPr id="64521" name="Rectangle 19"/>
          <p:cNvSpPr>
            <a:spLocks noChangeArrowheads="1"/>
          </p:cNvSpPr>
          <p:nvPr/>
        </p:nvSpPr>
        <p:spPr bwMode="auto">
          <a:xfrm>
            <a:off x="708025" y="2182813"/>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2</a:t>
            </a:r>
            <a:endParaRPr lang="de-DE"/>
          </a:p>
        </p:txBody>
      </p:sp>
      <p:sp>
        <p:nvSpPr>
          <p:cNvPr id="64522" name="Rectangle 20"/>
          <p:cNvSpPr>
            <a:spLocks noChangeArrowheads="1"/>
          </p:cNvSpPr>
          <p:nvPr/>
        </p:nvSpPr>
        <p:spPr bwMode="auto">
          <a:xfrm>
            <a:off x="788988" y="2052638"/>
            <a:ext cx="698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23" name="Rectangle 21"/>
          <p:cNvSpPr>
            <a:spLocks noChangeArrowheads="1"/>
          </p:cNvSpPr>
          <p:nvPr/>
        </p:nvSpPr>
        <p:spPr bwMode="auto">
          <a:xfrm>
            <a:off x="558800" y="236855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24" name="Rectangle 22"/>
          <p:cNvSpPr>
            <a:spLocks noChangeArrowheads="1"/>
          </p:cNvSpPr>
          <p:nvPr/>
        </p:nvSpPr>
        <p:spPr bwMode="auto">
          <a:xfrm>
            <a:off x="695325" y="2368550"/>
            <a:ext cx="69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25" name="Rectangle 23"/>
          <p:cNvSpPr>
            <a:spLocks noChangeArrowheads="1"/>
          </p:cNvSpPr>
          <p:nvPr/>
        </p:nvSpPr>
        <p:spPr bwMode="auto">
          <a:xfrm>
            <a:off x="558800" y="2684463"/>
            <a:ext cx="698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26" name="Rectangle 24"/>
          <p:cNvSpPr>
            <a:spLocks noChangeArrowheads="1"/>
          </p:cNvSpPr>
          <p:nvPr/>
        </p:nvSpPr>
        <p:spPr bwMode="auto">
          <a:xfrm>
            <a:off x="558800" y="2998788"/>
            <a:ext cx="698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27" name="Rectangle 25"/>
          <p:cNvSpPr>
            <a:spLocks noChangeArrowheads="1"/>
          </p:cNvSpPr>
          <p:nvPr/>
        </p:nvSpPr>
        <p:spPr bwMode="auto">
          <a:xfrm>
            <a:off x="558800" y="3314700"/>
            <a:ext cx="69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28" name="Rectangle 26"/>
          <p:cNvSpPr>
            <a:spLocks noChangeArrowheads="1"/>
          </p:cNvSpPr>
          <p:nvPr/>
        </p:nvSpPr>
        <p:spPr bwMode="auto">
          <a:xfrm>
            <a:off x="558800" y="3630613"/>
            <a:ext cx="698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29" name="Rectangle 27"/>
          <p:cNvSpPr>
            <a:spLocks noChangeArrowheads="1"/>
          </p:cNvSpPr>
          <p:nvPr/>
        </p:nvSpPr>
        <p:spPr bwMode="auto">
          <a:xfrm>
            <a:off x="558800" y="3944938"/>
            <a:ext cx="698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30" name="Rectangle 28"/>
          <p:cNvSpPr>
            <a:spLocks noChangeArrowheads="1"/>
          </p:cNvSpPr>
          <p:nvPr/>
        </p:nvSpPr>
        <p:spPr bwMode="auto">
          <a:xfrm>
            <a:off x="558800" y="4260850"/>
            <a:ext cx="69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31" name="Rectangle 29"/>
          <p:cNvSpPr>
            <a:spLocks noChangeArrowheads="1"/>
          </p:cNvSpPr>
          <p:nvPr/>
        </p:nvSpPr>
        <p:spPr bwMode="auto">
          <a:xfrm>
            <a:off x="3784600" y="4576763"/>
            <a:ext cx="2016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w</a:t>
            </a:r>
            <a:endParaRPr lang="de-DE"/>
          </a:p>
        </p:txBody>
      </p:sp>
      <p:sp>
        <p:nvSpPr>
          <p:cNvPr id="64532" name="Rectangle 30"/>
          <p:cNvSpPr>
            <a:spLocks noChangeArrowheads="1"/>
          </p:cNvSpPr>
          <p:nvPr/>
        </p:nvSpPr>
        <p:spPr bwMode="auto">
          <a:xfrm>
            <a:off x="3959225" y="4694238"/>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1</a:t>
            </a:r>
            <a:endParaRPr lang="de-DE"/>
          </a:p>
        </p:txBody>
      </p:sp>
      <p:sp>
        <p:nvSpPr>
          <p:cNvPr id="64533" name="Rectangle 31"/>
          <p:cNvSpPr>
            <a:spLocks noChangeArrowheads="1"/>
          </p:cNvSpPr>
          <p:nvPr/>
        </p:nvSpPr>
        <p:spPr bwMode="auto">
          <a:xfrm>
            <a:off x="4013200" y="4576763"/>
            <a:ext cx="698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 </a:t>
            </a:r>
            <a:endParaRPr lang="de-DE"/>
          </a:p>
        </p:txBody>
      </p:sp>
      <p:sp>
        <p:nvSpPr>
          <p:cNvPr id="64534" name="Line 35"/>
          <p:cNvSpPr>
            <a:spLocks noChangeShapeType="1"/>
          </p:cNvSpPr>
          <p:nvPr/>
        </p:nvSpPr>
        <p:spPr bwMode="auto">
          <a:xfrm flipV="1">
            <a:off x="1309688" y="2713038"/>
            <a:ext cx="307975" cy="1144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5" name="Line 36"/>
          <p:cNvSpPr>
            <a:spLocks noChangeShapeType="1"/>
          </p:cNvSpPr>
          <p:nvPr/>
        </p:nvSpPr>
        <p:spPr bwMode="auto">
          <a:xfrm flipV="1">
            <a:off x="1339850" y="3748088"/>
            <a:ext cx="2474913" cy="166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6" name="Freeform 37"/>
          <p:cNvSpPr>
            <a:spLocks/>
          </p:cNvSpPr>
          <p:nvPr/>
        </p:nvSpPr>
        <p:spPr bwMode="auto">
          <a:xfrm>
            <a:off x="785813" y="2081213"/>
            <a:ext cx="101600" cy="128587"/>
          </a:xfrm>
          <a:custGeom>
            <a:avLst/>
            <a:gdLst>
              <a:gd name="T0" fmla="*/ 2147483647 w 64"/>
              <a:gd name="T1" fmla="*/ 2147483647 h 81"/>
              <a:gd name="T2" fmla="*/ 2147483647 w 64"/>
              <a:gd name="T3" fmla="*/ 2147483647 h 81"/>
              <a:gd name="T4" fmla="*/ 2147483647 w 64"/>
              <a:gd name="T5" fmla="*/ 0 h 81"/>
              <a:gd name="T6" fmla="*/ 0 w 64"/>
              <a:gd name="T7" fmla="*/ 2147483647 h 81"/>
              <a:gd name="T8" fmla="*/ 2147483647 w 64"/>
              <a:gd name="T9" fmla="*/ 2147483647 h 81"/>
              <a:gd name="T10" fmla="*/ 0 60000 65536"/>
              <a:gd name="T11" fmla="*/ 0 60000 65536"/>
              <a:gd name="T12" fmla="*/ 0 60000 65536"/>
              <a:gd name="T13" fmla="*/ 0 60000 65536"/>
              <a:gd name="T14" fmla="*/ 0 60000 65536"/>
              <a:gd name="T15" fmla="*/ 0 w 64"/>
              <a:gd name="T16" fmla="*/ 0 h 81"/>
              <a:gd name="T17" fmla="*/ 64 w 64"/>
              <a:gd name="T18" fmla="*/ 81 h 81"/>
            </a:gdLst>
            <a:ahLst/>
            <a:cxnLst>
              <a:cxn ang="T10">
                <a:pos x="T0" y="T1"/>
              </a:cxn>
              <a:cxn ang="T11">
                <a:pos x="T2" y="T3"/>
              </a:cxn>
              <a:cxn ang="T12">
                <a:pos x="T4" y="T5"/>
              </a:cxn>
              <a:cxn ang="T13">
                <a:pos x="T6" y="T7"/>
              </a:cxn>
              <a:cxn ang="T14">
                <a:pos x="T8" y="T9"/>
              </a:cxn>
            </a:cxnLst>
            <a:rect l="T15" t="T16" r="T17" b="T18"/>
            <a:pathLst>
              <a:path w="64" h="81">
                <a:moveTo>
                  <a:pt x="29" y="81"/>
                </a:moveTo>
                <a:lnTo>
                  <a:pt x="64" y="81"/>
                </a:lnTo>
                <a:lnTo>
                  <a:pt x="29" y="0"/>
                </a:lnTo>
                <a:lnTo>
                  <a:pt x="0" y="81"/>
                </a:lnTo>
                <a:lnTo>
                  <a:pt x="29"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537" name="Line 38"/>
          <p:cNvSpPr>
            <a:spLocks noChangeShapeType="1"/>
          </p:cNvSpPr>
          <p:nvPr/>
        </p:nvSpPr>
        <p:spPr bwMode="auto">
          <a:xfrm>
            <a:off x="831850" y="2209800"/>
            <a:ext cx="1588" cy="23828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8" name="Freeform 39"/>
          <p:cNvSpPr>
            <a:spLocks/>
          </p:cNvSpPr>
          <p:nvPr/>
        </p:nvSpPr>
        <p:spPr bwMode="auto">
          <a:xfrm>
            <a:off x="4106863" y="4519613"/>
            <a:ext cx="133350" cy="109537"/>
          </a:xfrm>
          <a:custGeom>
            <a:avLst/>
            <a:gdLst>
              <a:gd name="T0" fmla="*/ 0 w 84"/>
              <a:gd name="T1" fmla="*/ 2147483647 h 69"/>
              <a:gd name="T2" fmla="*/ 0 w 84"/>
              <a:gd name="T3" fmla="*/ 2147483647 h 69"/>
              <a:gd name="T4" fmla="*/ 2147483647 w 84"/>
              <a:gd name="T5" fmla="*/ 2147483647 h 69"/>
              <a:gd name="T6" fmla="*/ 0 w 84"/>
              <a:gd name="T7" fmla="*/ 0 h 69"/>
              <a:gd name="T8" fmla="*/ 0 w 84"/>
              <a:gd name="T9" fmla="*/ 2147483647 h 69"/>
              <a:gd name="T10" fmla="*/ 0 60000 65536"/>
              <a:gd name="T11" fmla="*/ 0 60000 65536"/>
              <a:gd name="T12" fmla="*/ 0 60000 65536"/>
              <a:gd name="T13" fmla="*/ 0 60000 65536"/>
              <a:gd name="T14" fmla="*/ 0 60000 65536"/>
              <a:gd name="T15" fmla="*/ 0 w 84"/>
              <a:gd name="T16" fmla="*/ 0 h 69"/>
              <a:gd name="T17" fmla="*/ 84 w 84"/>
              <a:gd name="T18" fmla="*/ 69 h 69"/>
            </a:gdLst>
            <a:ahLst/>
            <a:cxnLst>
              <a:cxn ang="T10">
                <a:pos x="T0" y="T1"/>
              </a:cxn>
              <a:cxn ang="T11">
                <a:pos x="T2" y="T3"/>
              </a:cxn>
              <a:cxn ang="T12">
                <a:pos x="T4" y="T5"/>
              </a:cxn>
              <a:cxn ang="T13">
                <a:pos x="T6" y="T7"/>
              </a:cxn>
              <a:cxn ang="T14">
                <a:pos x="T8" y="T9"/>
              </a:cxn>
            </a:cxnLst>
            <a:rect l="T15" t="T16" r="T17" b="T18"/>
            <a:pathLst>
              <a:path w="84" h="69">
                <a:moveTo>
                  <a:pt x="0" y="33"/>
                </a:moveTo>
                <a:lnTo>
                  <a:pt x="0" y="69"/>
                </a:lnTo>
                <a:lnTo>
                  <a:pt x="84" y="33"/>
                </a:lnTo>
                <a:lnTo>
                  <a:pt x="0" y="0"/>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539" name="Line 40"/>
          <p:cNvSpPr>
            <a:spLocks noChangeShapeType="1"/>
          </p:cNvSpPr>
          <p:nvPr/>
        </p:nvSpPr>
        <p:spPr bwMode="auto">
          <a:xfrm flipH="1">
            <a:off x="831850" y="4572000"/>
            <a:ext cx="327501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0" name="Freeform 41"/>
          <p:cNvSpPr>
            <a:spLocks/>
          </p:cNvSpPr>
          <p:nvPr/>
        </p:nvSpPr>
        <p:spPr bwMode="auto">
          <a:xfrm>
            <a:off x="1231900" y="3851275"/>
            <a:ext cx="123825" cy="130175"/>
          </a:xfrm>
          <a:custGeom>
            <a:avLst/>
            <a:gdLst>
              <a:gd name="T0" fmla="*/ 2147483647 w 78"/>
              <a:gd name="T1" fmla="*/ 2147483647 h 82"/>
              <a:gd name="T2" fmla="*/ 2147483647 w 78"/>
              <a:gd name="T3" fmla="*/ 2147483647 h 82"/>
              <a:gd name="T4" fmla="*/ 2147483647 w 78"/>
              <a:gd name="T5" fmla="*/ 2147483647 h 82"/>
              <a:gd name="T6" fmla="*/ 2147483647 w 78"/>
              <a:gd name="T7" fmla="*/ 2147483647 h 82"/>
              <a:gd name="T8" fmla="*/ 2147483647 w 78"/>
              <a:gd name="T9" fmla="*/ 2147483647 h 82"/>
              <a:gd name="T10" fmla="*/ 2147483647 w 78"/>
              <a:gd name="T11" fmla="*/ 2147483647 h 82"/>
              <a:gd name="T12" fmla="*/ 2147483647 w 78"/>
              <a:gd name="T13" fmla="*/ 2147483647 h 82"/>
              <a:gd name="T14" fmla="*/ 2147483647 w 78"/>
              <a:gd name="T15" fmla="*/ 0 h 82"/>
              <a:gd name="T16" fmla="*/ 2147483647 w 78"/>
              <a:gd name="T17" fmla="*/ 0 h 82"/>
              <a:gd name="T18" fmla="*/ 2147483647 w 78"/>
              <a:gd name="T19" fmla="*/ 0 h 82"/>
              <a:gd name="T20" fmla="*/ 2147483647 w 78"/>
              <a:gd name="T21" fmla="*/ 2147483647 h 82"/>
              <a:gd name="T22" fmla="*/ 2147483647 w 78"/>
              <a:gd name="T23" fmla="*/ 2147483647 h 82"/>
              <a:gd name="T24" fmla="*/ 2147483647 w 78"/>
              <a:gd name="T25" fmla="*/ 2147483647 h 82"/>
              <a:gd name="T26" fmla="*/ 2147483647 w 78"/>
              <a:gd name="T27" fmla="*/ 2147483647 h 82"/>
              <a:gd name="T28" fmla="*/ 0 w 78"/>
              <a:gd name="T29" fmla="*/ 2147483647 h 82"/>
              <a:gd name="T30" fmla="*/ 0 w 78"/>
              <a:gd name="T31" fmla="*/ 2147483647 h 82"/>
              <a:gd name="T32" fmla="*/ 0 w 78"/>
              <a:gd name="T33" fmla="*/ 2147483647 h 82"/>
              <a:gd name="T34" fmla="*/ 0 w 78"/>
              <a:gd name="T35" fmla="*/ 2147483647 h 82"/>
              <a:gd name="T36" fmla="*/ 0 w 78"/>
              <a:gd name="T37" fmla="*/ 2147483647 h 82"/>
              <a:gd name="T38" fmla="*/ 2147483647 w 78"/>
              <a:gd name="T39" fmla="*/ 2147483647 h 82"/>
              <a:gd name="T40" fmla="*/ 2147483647 w 78"/>
              <a:gd name="T41" fmla="*/ 2147483647 h 82"/>
              <a:gd name="T42" fmla="*/ 2147483647 w 78"/>
              <a:gd name="T43" fmla="*/ 2147483647 h 82"/>
              <a:gd name="T44" fmla="*/ 2147483647 w 78"/>
              <a:gd name="T45" fmla="*/ 2147483647 h 82"/>
              <a:gd name="T46" fmla="*/ 2147483647 w 78"/>
              <a:gd name="T47" fmla="*/ 2147483647 h 82"/>
              <a:gd name="T48" fmla="*/ 2147483647 w 78"/>
              <a:gd name="T49" fmla="*/ 2147483647 h 82"/>
              <a:gd name="T50" fmla="*/ 2147483647 w 78"/>
              <a:gd name="T51" fmla="*/ 2147483647 h 82"/>
              <a:gd name="T52" fmla="*/ 2147483647 w 78"/>
              <a:gd name="T53" fmla="*/ 2147483647 h 82"/>
              <a:gd name="T54" fmla="*/ 2147483647 w 78"/>
              <a:gd name="T55" fmla="*/ 2147483647 h 82"/>
              <a:gd name="T56" fmla="*/ 2147483647 w 78"/>
              <a:gd name="T57" fmla="*/ 2147483647 h 82"/>
              <a:gd name="T58" fmla="*/ 2147483647 w 78"/>
              <a:gd name="T59" fmla="*/ 2147483647 h 82"/>
              <a:gd name="T60" fmla="*/ 2147483647 w 78"/>
              <a:gd name="T61" fmla="*/ 2147483647 h 82"/>
              <a:gd name="T62" fmla="*/ 2147483647 w 78"/>
              <a:gd name="T63" fmla="*/ 2147483647 h 82"/>
              <a:gd name="T64" fmla="*/ 2147483647 w 78"/>
              <a:gd name="T65" fmla="*/ 2147483647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2"/>
              <a:gd name="T101" fmla="*/ 78 w 78"/>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2">
                <a:moveTo>
                  <a:pt x="78" y="40"/>
                </a:moveTo>
                <a:lnTo>
                  <a:pt x="78" y="33"/>
                </a:lnTo>
                <a:lnTo>
                  <a:pt x="75" y="27"/>
                </a:lnTo>
                <a:lnTo>
                  <a:pt x="72" y="20"/>
                </a:lnTo>
                <a:lnTo>
                  <a:pt x="65" y="13"/>
                </a:lnTo>
                <a:lnTo>
                  <a:pt x="62" y="7"/>
                </a:lnTo>
                <a:lnTo>
                  <a:pt x="55" y="4"/>
                </a:lnTo>
                <a:lnTo>
                  <a:pt x="46" y="0"/>
                </a:lnTo>
                <a:lnTo>
                  <a:pt x="39" y="0"/>
                </a:lnTo>
                <a:lnTo>
                  <a:pt x="30" y="0"/>
                </a:lnTo>
                <a:lnTo>
                  <a:pt x="23" y="4"/>
                </a:lnTo>
                <a:lnTo>
                  <a:pt x="17" y="7"/>
                </a:lnTo>
                <a:lnTo>
                  <a:pt x="10" y="13"/>
                </a:lnTo>
                <a:lnTo>
                  <a:pt x="7" y="20"/>
                </a:lnTo>
                <a:lnTo>
                  <a:pt x="0" y="27"/>
                </a:lnTo>
                <a:lnTo>
                  <a:pt x="0" y="33"/>
                </a:lnTo>
                <a:lnTo>
                  <a:pt x="0" y="40"/>
                </a:lnTo>
                <a:lnTo>
                  <a:pt x="0" y="49"/>
                </a:lnTo>
                <a:lnTo>
                  <a:pt x="0" y="56"/>
                </a:lnTo>
                <a:lnTo>
                  <a:pt x="7" y="62"/>
                </a:lnTo>
                <a:lnTo>
                  <a:pt x="10" y="69"/>
                </a:lnTo>
                <a:lnTo>
                  <a:pt x="17" y="72"/>
                </a:lnTo>
                <a:lnTo>
                  <a:pt x="23" y="79"/>
                </a:lnTo>
                <a:lnTo>
                  <a:pt x="30" y="79"/>
                </a:lnTo>
                <a:lnTo>
                  <a:pt x="39" y="82"/>
                </a:lnTo>
                <a:lnTo>
                  <a:pt x="46" y="79"/>
                </a:lnTo>
                <a:lnTo>
                  <a:pt x="55" y="79"/>
                </a:lnTo>
                <a:lnTo>
                  <a:pt x="62" y="72"/>
                </a:lnTo>
                <a:lnTo>
                  <a:pt x="65" y="69"/>
                </a:lnTo>
                <a:lnTo>
                  <a:pt x="72" y="62"/>
                </a:lnTo>
                <a:lnTo>
                  <a:pt x="75" y="56"/>
                </a:lnTo>
                <a:lnTo>
                  <a:pt x="78" y="49"/>
                </a:lnTo>
                <a:lnTo>
                  <a:pt x="78" y="40"/>
                </a:lnTo>
              </a:path>
            </a:pathLst>
          </a:custGeom>
          <a:solidFill>
            <a:srgbClr val="3399FF"/>
          </a:solidFill>
          <a:ln w="0">
            <a:solidFill>
              <a:srgbClr val="000000"/>
            </a:solidFill>
            <a:round/>
            <a:headEnd/>
            <a:tailEnd/>
          </a:ln>
        </p:spPr>
        <p:txBody>
          <a:bodyPr/>
          <a:lstStyle/>
          <a:p>
            <a:endParaRPr lang="de-DE"/>
          </a:p>
        </p:txBody>
      </p:sp>
      <p:sp>
        <p:nvSpPr>
          <p:cNvPr id="64541" name="Freeform 42"/>
          <p:cNvSpPr>
            <a:spLocks/>
          </p:cNvSpPr>
          <p:nvPr/>
        </p:nvSpPr>
        <p:spPr bwMode="auto">
          <a:xfrm>
            <a:off x="1376363" y="3557588"/>
            <a:ext cx="128587" cy="123825"/>
          </a:xfrm>
          <a:custGeom>
            <a:avLst/>
            <a:gdLst>
              <a:gd name="T0" fmla="*/ 2147483647 w 81"/>
              <a:gd name="T1" fmla="*/ 2147483647 h 78"/>
              <a:gd name="T2" fmla="*/ 2147483647 w 81"/>
              <a:gd name="T3" fmla="*/ 2147483647 h 78"/>
              <a:gd name="T4" fmla="*/ 2147483647 w 81"/>
              <a:gd name="T5" fmla="*/ 2147483647 h 78"/>
              <a:gd name="T6" fmla="*/ 2147483647 w 81"/>
              <a:gd name="T7" fmla="*/ 2147483647 h 78"/>
              <a:gd name="T8" fmla="*/ 2147483647 w 81"/>
              <a:gd name="T9" fmla="*/ 2147483647 h 78"/>
              <a:gd name="T10" fmla="*/ 2147483647 w 81"/>
              <a:gd name="T11" fmla="*/ 2147483647 h 78"/>
              <a:gd name="T12" fmla="*/ 2147483647 w 81"/>
              <a:gd name="T13" fmla="*/ 2147483647 h 78"/>
              <a:gd name="T14" fmla="*/ 2147483647 w 81"/>
              <a:gd name="T15" fmla="*/ 0 h 78"/>
              <a:gd name="T16" fmla="*/ 2147483647 w 81"/>
              <a:gd name="T17" fmla="*/ 0 h 78"/>
              <a:gd name="T18" fmla="*/ 2147483647 w 81"/>
              <a:gd name="T19" fmla="*/ 0 h 78"/>
              <a:gd name="T20" fmla="*/ 2147483647 w 81"/>
              <a:gd name="T21" fmla="*/ 2147483647 h 78"/>
              <a:gd name="T22" fmla="*/ 2147483647 w 81"/>
              <a:gd name="T23" fmla="*/ 2147483647 h 78"/>
              <a:gd name="T24" fmla="*/ 2147483647 w 81"/>
              <a:gd name="T25" fmla="*/ 2147483647 h 78"/>
              <a:gd name="T26" fmla="*/ 2147483647 w 81"/>
              <a:gd name="T27" fmla="*/ 2147483647 h 78"/>
              <a:gd name="T28" fmla="*/ 2147483647 w 81"/>
              <a:gd name="T29" fmla="*/ 2147483647 h 78"/>
              <a:gd name="T30" fmla="*/ 2147483647 w 81"/>
              <a:gd name="T31" fmla="*/ 2147483647 h 78"/>
              <a:gd name="T32" fmla="*/ 0 w 81"/>
              <a:gd name="T33" fmla="*/ 2147483647 h 78"/>
              <a:gd name="T34" fmla="*/ 2147483647 w 81"/>
              <a:gd name="T35" fmla="*/ 2147483647 h 78"/>
              <a:gd name="T36" fmla="*/ 2147483647 w 81"/>
              <a:gd name="T37" fmla="*/ 2147483647 h 78"/>
              <a:gd name="T38" fmla="*/ 2147483647 w 81"/>
              <a:gd name="T39" fmla="*/ 2147483647 h 78"/>
              <a:gd name="T40" fmla="*/ 2147483647 w 81"/>
              <a:gd name="T41" fmla="*/ 2147483647 h 78"/>
              <a:gd name="T42" fmla="*/ 2147483647 w 81"/>
              <a:gd name="T43" fmla="*/ 2147483647 h 78"/>
              <a:gd name="T44" fmla="*/ 2147483647 w 81"/>
              <a:gd name="T45" fmla="*/ 2147483647 h 78"/>
              <a:gd name="T46" fmla="*/ 2147483647 w 81"/>
              <a:gd name="T47" fmla="*/ 2147483647 h 78"/>
              <a:gd name="T48" fmla="*/ 2147483647 w 81"/>
              <a:gd name="T49" fmla="*/ 2147483647 h 78"/>
              <a:gd name="T50" fmla="*/ 2147483647 w 81"/>
              <a:gd name="T51" fmla="*/ 2147483647 h 78"/>
              <a:gd name="T52" fmla="*/ 2147483647 w 81"/>
              <a:gd name="T53" fmla="*/ 2147483647 h 78"/>
              <a:gd name="T54" fmla="*/ 2147483647 w 81"/>
              <a:gd name="T55" fmla="*/ 2147483647 h 78"/>
              <a:gd name="T56" fmla="*/ 2147483647 w 81"/>
              <a:gd name="T57" fmla="*/ 2147483647 h 78"/>
              <a:gd name="T58" fmla="*/ 2147483647 w 81"/>
              <a:gd name="T59" fmla="*/ 2147483647 h 78"/>
              <a:gd name="T60" fmla="*/ 2147483647 w 81"/>
              <a:gd name="T61" fmla="*/ 2147483647 h 78"/>
              <a:gd name="T62" fmla="*/ 2147483647 w 81"/>
              <a:gd name="T63" fmla="*/ 2147483647 h 78"/>
              <a:gd name="T64" fmla="*/ 2147483647 w 81"/>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78"/>
              <a:gd name="T101" fmla="*/ 81 w 81"/>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78">
                <a:moveTo>
                  <a:pt x="81" y="39"/>
                </a:moveTo>
                <a:lnTo>
                  <a:pt x="78" y="29"/>
                </a:lnTo>
                <a:lnTo>
                  <a:pt x="78" y="22"/>
                </a:lnTo>
                <a:lnTo>
                  <a:pt x="75" y="16"/>
                </a:lnTo>
                <a:lnTo>
                  <a:pt x="68" y="9"/>
                </a:lnTo>
                <a:lnTo>
                  <a:pt x="62" y="6"/>
                </a:lnTo>
                <a:lnTo>
                  <a:pt x="55" y="3"/>
                </a:lnTo>
                <a:lnTo>
                  <a:pt x="49" y="0"/>
                </a:lnTo>
                <a:lnTo>
                  <a:pt x="39" y="0"/>
                </a:lnTo>
                <a:lnTo>
                  <a:pt x="32" y="0"/>
                </a:lnTo>
                <a:lnTo>
                  <a:pt x="26" y="3"/>
                </a:lnTo>
                <a:lnTo>
                  <a:pt x="19" y="6"/>
                </a:lnTo>
                <a:lnTo>
                  <a:pt x="13" y="9"/>
                </a:lnTo>
                <a:lnTo>
                  <a:pt x="7" y="16"/>
                </a:lnTo>
                <a:lnTo>
                  <a:pt x="3" y="22"/>
                </a:lnTo>
                <a:lnTo>
                  <a:pt x="3" y="29"/>
                </a:lnTo>
                <a:lnTo>
                  <a:pt x="0" y="39"/>
                </a:lnTo>
                <a:lnTo>
                  <a:pt x="3" y="45"/>
                </a:lnTo>
                <a:lnTo>
                  <a:pt x="3" y="55"/>
                </a:lnTo>
                <a:lnTo>
                  <a:pt x="7" y="61"/>
                </a:lnTo>
                <a:lnTo>
                  <a:pt x="13" y="68"/>
                </a:lnTo>
                <a:lnTo>
                  <a:pt x="19" y="71"/>
                </a:lnTo>
                <a:lnTo>
                  <a:pt x="26" y="75"/>
                </a:lnTo>
                <a:lnTo>
                  <a:pt x="32" y="78"/>
                </a:lnTo>
                <a:lnTo>
                  <a:pt x="39" y="78"/>
                </a:lnTo>
                <a:lnTo>
                  <a:pt x="49" y="78"/>
                </a:lnTo>
                <a:lnTo>
                  <a:pt x="55" y="75"/>
                </a:lnTo>
                <a:lnTo>
                  <a:pt x="62" y="71"/>
                </a:lnTo>
                <a:lnTo>
                  <a:pt x="68" y="68"/>
                </a:lnTo>
                <a:lnTo>
                  <a:pt x="75" y="61"/>
                </a:lnTo>
                <a:lnTo>
                  <a:pt x="78" y="55"/>
                </a:lnTo>
                <a:lnTo>
                  <a:pt x="78" y="45"/>
                </a:lnTo>
                <a:lnTo>
                  <a:pt x="81" y="39"/>
                </a:lnTo>
              </a:path>
            </a:pathLst>
          </a:custGeom>
          <a:solidFill>
            <a:srgbClr val="3399FF"/>
          </a:solidFill>
          <a:ln w="0">
            <a:solidFill>
              <a:srgbClr val="000000"/>
            </a:solidFill>
            <a:round/>
            <a:headEnd/>
            <a:tailEnd/>
          </a:ln>
        </p:spPr>
        <p:txBody>
          <a:bodyPr/>
          <a:lstStyle/>
          <a:p>
            <a:endParaRPr lang="de-DE"/>
          </a:p>
        </p:txBody>
      </p:sp>
      <p:sp>
        <p:nvSpPr>
          <p:cNvPr id="64542" name="Freeform 43"/>
          <p:cNvSpPr>
            <a:spLocks/>
          </p:cNvSpPr>
          <p:nvPr/>
        </p:nvSpPr>
        <p:spPr bwMode="auto">
          <a:xfrm>
            <a:off x="1463675" y="3784600"/>
            <a:ext cx="128588" cy="123825"/>
          </a:xfrm>
          <a:custGeom>
            <a:avLst/>
            <a:gdLst>
              <a:gd name="T0" fmla="*/ 2147483647 w 81"/>
              <a:gd name="T1" fmla="*/ 2147483647 h 78"/>
              <a:gd name="T2" fmla="*/ 2147483647 w 81"/>
              <a:gd name="T3" fmla="*/ 2147483647 h 78"/>
              <a:gd name="T4" fmla="*/ 2147483647 w 81"/>
              <a:gd name="T5" fmla="*/ 2147483647 h 78"/>
              <a:gd name="T6" fmla="*/ 2147483647 w 81"/>
              <a:gd name="T7" fmla="*/ 2147483647 h 78"/>
              <a:gd name="T8" fmla="*/ 2147483647 w 81"/>
              <a:gd name="T9" fmla="*/ 2147483647 h 78"/>
              <a:gd name="T10" fmla="*/ 2147483647 w 81"/>
              <a:gd name="T11" fmla="*/ 2147483647 h 78"/>
              <a:gd name="T12" fmla="*/ 2147483647 w 81"/>
              <a:gd name="T13" fmla="*/ 2147483647 h 78"/>
              <a:gd name="T14" fmla="*/ 2147483647 w 81"/>
              <a:gd name="T15" fmla="*/ 0 h 78"/>
              <a:gd name="T16" fmla="*/ 2147483647 w 81"/>
              <a:gd name="T17" fmla="*/ 0 h 78"/>
              <a:gd name="T18" fmla="*/ 2147483647 w 81"/>
              <a:gd name="T19" fmla="*/ 0 h 78"/>
              <a:gd name="T20" fmla="*/ 2147483647 w 81"/>
              <a:gd name="T21" fmla="*/ 2147483647 h 78"/>
              <a:gd name="T22" fmla="*/ 2147483647 w 81"/>
              <a:gd name="T23" fmla="*/ 2147483647 h 78"/>
              <a:gd name="T24" fmla="*/ 2147483647 w 81"/>
              <a:gd name="T25" fmla="*/ 2147483647 h 78"/>
              <a:gd name="T26" fmla="*/ 2147483647 w 81"/>
              <a:gd name="T27" fmla="*/ 2147483647 h 78"/>
              <a:gd name="T28" fmla="*/ 2147483647 w 81"/>
              <a:gd name="T29" fmla="*/ 2147483647 h 78"/>
              <a:gd name="T30" fmla="*/ 2147483647 w 81"/>
              <a:gd name="T31" fmla="*/ 2147483647 h 78"/>
              <a:gd name="T32" fmla="*/ 0 w 81"/>
              <a:gd name="T33" fmla="*/ 2147483647 h 78"/>
              <a:gd name="T34" fmla="*/ 2147483647 w 81"/>
              <a:gd name="T35" fmla="*/ 2147483647 h 78"/>
              <a:gd name="T36" fmla="*/ 2147483647 w 81"/>
              <a:gd name="T37" fmla="*/ 2147483647 h 78"/>
              <a:gd name="T38" fmla="*/ 2147483647 w 81"/>
              <a:gd name="T39" fmla="*/ 2147483647 h 78"/>
              <a:gd name="T40" fmla="*/ 2147483647 w 81"/>
              <a:gd name="T41" fmla="*/ 2147483647 h 78"/>
              <a:gd name="T42" fmla="*/ 2147483647 w 81"/>
              <a:gd name="T43" fmla="*/ 2147483647 h 78"/>
              <a:gd name="T44" fmla="*/ 2147483647 w 81"/>
              <a:gd name="T45" fmla="*/ 2147483647 h 78"/>
              <a:gd name="T46" fmla="*/ 2147483647 w 81"/>
              <a:gd name="T47" fmla="*/ 2147483647 h 78"/>
              <a:gd name="T48" fmla="*/ 2147483647 w 81"/>
              <a:gd name="T49" fmla="*/ 2147483647 h 78"/>
              <a:gd name="T50" fmla="*/ 2147483647 w 81"/>
              <a:gd name="T51" fmla="*/ 2147483647 h 78"/>
              <a:gd name="T52" fmla="*/ 2147483647 w 81"/>
              <a:gd name="T53" fmla="*/ 2147483647 h 78"/>
              <a:gd name="T54" fmla="*/ 2147483647 w 81"/>
              <a:gd name="T55" fmla="*/ 2147483647 h 78"/>
              <a:gd name="T56" fmla="*/ 2147483647 w 81"/>
              <a:gd name="T57" fmla="*/ 2147483647 h 78"/>
              <a:gd name="T58" fmla="*/ 2147483647 w 81"/>
              <a:gd name="T59" fmla="*/ 2147483647 h 78"/>
              <a:gd name="T60" fmla="*/ 2147483647 w 81"/>
              <a:gd name="T61" fmla="*/ 2147483647 h 78"/>
              <a:gd name="T62" fmla="*/ 2147483647 w 81"/>
              <a:gd name="T63" fmla="*/ 2147483647 h 78"/>
              <a:gd name="T64" fmla="*/ 2147483647 w 81"/>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78"/>
              <a:gd name="T101" fmla="*/ 81 w 81"/>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78">
                <a:moveTo>
                  <a:pt x="81" y="39"/>
                </a:moveTo>
                <a:lnTo>
                  <a:pt x="81" y="33"/>
                </a:lnTo>
                <a:lnTo>
                  <a:pt x="78" y="23"/>
                </a:lnTo>
                <a:lnTo>
                  <a:pt x="75" y="16"/>
                </a:lnTo>
                <a:lnTo>
                  <a:pt x="68" y="10"/>
                </a:lnTo>
                <a:lnTo>
                  <a:pt x="65" y="7"/>
                </a:lnTo>
                <a:lnTo>
                  <a:pt x="58" y="3"/>
                </a:lnTo>
                <a:lnTo>
                  <a:pt x="49" y="0"/>
                </a:lnTo>
                <a:lnTo>
                  <a:pt x="42" y="0"/>
                </a:lnTo>
                <a:lnTo>
                  <a:pt x="33" y="0"/>
                </a:lnTo>
                <a:lnTo>
                  <a:pt x="26" y="3"/>
                </a:lnTo>
                <a:lnTo>
                  <a:pt x="20" y="7"/>
                </a:lnTo>
                <a:lnTo>
                  <a:pt x="13" y="10"/>
                </a:lnTo>
                <a:lnTo>
                  <a:pt x="7" y="16"/>
                </a:lnTo>
                <a:lnTo>
                  <a:pt x="3" y="23"/>
                </a:lnTo>
                <a:lnTo>
                  <a:pt x="3" y="33"/>
                </a:lnTo>
                <a:lnTo>
                  <a:pt x="0" y="39"/>
                </a:lnTo>
                <a:lnTo>
                  <a:pt x="3" y="46"/>
                </a:lnTo>
                <a:lnTo>
                  <a:pt x="3" y="55"/>
                </a:lnTo>
                <a:lnTo>
                  <a:pt x="7" y="62"/>
                </a:lnTo>
                <a:lnTo>
                  <a:pt x="13" y="65"/>
                </a:lnTo>
                <a:lnTo>
                  <a:pt x="20" y="72"/>
                </a:lnTo>
                <a:lnTo>
                  <a:pt x="26" y="75"/>
                </a:lnTo>
                <a:lnTo>
                  <a:pt x="33" y="78"/>
                </a:lnTo>
                <a:lnTo>
                  <a:pt x="42" y="78"/>
                </a:lnTo>
                <a:lnTo>
                  <a:pt x="49" y="78"/>
                </a:lnTo>
                <a:lnTo>
                  <a:pt x="58" y="75"/>
                </a:lnTo>
                <a:lnTo>
                  <a:pt x="65" y="72"/>
                </a:lnTo>
                <a:lnTo>
                  <a:pt x="68" y="65"/>
                </a:lnTo>
                <a:lnTo>
                  <a:pt x="75" y="62"/>
                </a:lnTo>
                <a:lnTo>
                  <a:pt x="78" y="55"/>
                </a:lnTo>
                <a:lnTo>
                  <a:pt x="81" y="46"/>
                </a:lnTo>
                <a:lnTo>
                  <a:pt x="81" y="39"/>
                </a:lnTo>
              </a:path>
            </a:pathLst>
          </a:custGeom>
          <a:solidFill>
            <a:srgbClr val="3399FF"/>
          </a:solidFill>
          <a:ln w="0">
            <a:solidFill>
              <a:srgbClr val="000000"/>
            </a:solidFill>
            <a:round/>
            <a:headEnd/>
            <a:tailEnd/>
          </a:ln>
        </p:spPr>
        <p:txBody>
          <a:bodyPr/>
          <a:lstStyle/>
          <a:p>
            <a:endParaRPr lang="de-DE"/>
          </a:p>
        </p:txBody>
      </p:sp>
      <p:sp>
        <p:nvSpPr>
          <p:cNvPr id="64543" name="Rectangle 44"/>
          <p:cNvSpPr>
            <a:spLocks noChangeArrowheads="1"/>
          </p:cNvSpPr>
          <p:nvPr/>
        </p:nvSpPr>
        <p:spPr bwMode="auto">
          <a:xfrm>
            <a:off x="1587500" y="2635250"/>
            <a:ext cx="92075" cy="93663"/>
          </a:xfrm>
          <a:prstGeom prst="rect">
            <a:avLst/>
          </a:prstGeom>
          <a:solidFill>
            <a:schemeClr val="accent1"/>
          </a:solidFill>
          <a:ln w="0">
            <a:solidFill>
              <a:srgbClr val="000000"/>
            </a:solidFill>
            <a:miter lim="800000"/>
            <a:headEnd/>
            <a:tailEnd/>
          </a:ln>
        </p:spPr>
        <p:txBody>
          <a:bodyPr/>
          <a:lstStyle/>
          <a:p>
            <a:endParaRPr lang="de-DE"/>
          </a:p>
        </p:txBody>
      </p:sp>
      <p:sp>
        <p:nvSpPr>
          <p:cNvPr id="64544" name="Rectangle 45"/>
          <p:cNvSpPr>
            <a:spLocks noChangeArrowheads="1"/>
          </p:cNvSpPr>
          <p:nvPr/>
        </p:nvSpPr>
        <p:spPr bwMode="auto">
          <a:xfrm>
            <a:off x="1658938" y="2903538"/>
            <a:ext cx="87312" cy="88900"/>
          </a:xfrm>
          <a:prstGeom prst="rect">
            <a:avLst/>
          </a:prstGeom>
          <a:solidFill>
            <a:schemeClr val="accent1"/>
          </a:solidFill>
          <a:ln w="0">
            <a:solidFill>
              <a:srgbClr val="000000"/>
            </a:solidFill>
            <a:miter lim="800000"/>
            <a:headEnd/>
            <a:tailEnd/>
          </a:ln>
        </p:spPr>
        <p:txBody>
          <a:bodyPr/>
          <a:lstStyle/>
          <a:p>
            <a:endParaRPr lang="de-DE"/>
          </a:p>
        </p:txBody>
      </p:sp>
      <p:sp>
        <p:nvSpPr>
          <p:cNvPr id="64545" name="Freeform 46"/>
          <p:cNvSpPr>
            <a:spLocks/>
          </p:cNvSpPr>
          <p:nvPr/>
        </p:nvSpPr>
        <p:spPr bwMode="auto">
          <a:xfrm>
            <a:off x="3484563" y="3795713"/>
            <a:ext cx="112712" cy="87312"/>
          </a:xfrm>
          <a:custGeom>
            <a:avLst/>
            <a:gdLst>
              <a:gd name="T0" fmla="*/ 2147483647 w 71"/>
              <a:gd name="T1" fmla="*/ 0 h 55"/>
              <a:gd name="T2" fmla="*/ 0 w 71"/>
              <a:gd name="T3" fmla="*/ 2147483647 h 55"/>
              <a:gd name="T4" fmla="*/ 2147483647 w 71"/>
              <a:gd name="T5" fmla="*/ 2147483647 h 55"/>
              <a:gd name="T6" fmla="*/ 2147483647 w 71"/>
              <a:gd name="T7" fmla="*/ 0 h 55"/>
              <a:gd name="T8" fmla="*/ 2147483647 w 71"/>
              <a:gd name="T9" fmla="*/ 0 h 55"/>
              <a:gd name="T10" fmla="*/ 0 60000 65536"/>
              <a:gd name="T11" fmla="*/ 0 60000 65536"/>
              <a:gd name="T12" fmla="*/ 0 60000 65536"/>
              <a:gd name="T13" fmla="*/ 0 60000 65536"/>
              <a:gd name="T14" fmla="*/ 0 60000 65536"/>
              <a:gd name="T15" fmla="*/ 0 w 71"/>
              <a:gd name="T16" fmla="*/ 0 h 55"/>
              <a:gd name="T17" fmla="*/ 71 w 71"/>
              <a:gd name="T18" fmla="*/ 55 h 55"/>
            </a:gdLst>
            <a:ahLst/>
            <a:cxnLst>
              <a:cxn ang="T10">
                <a:pos x="T0" y="T1"/>
              </a:cxn>
              <a:cxn ang="T11">
                <a:pos x="T2" y="T3"/>
              </a:cxn>
              <a:cxn ang="T12">
                <a:pos x="T4" y="T5"/>
              </a:cxn>
              <a:cxn ang="T13">
                <a:pos x="T6" y="T7"/>
              </a:cxn>
              <a:cxn ang="T14">
                <a:pos x="T8" y="T9"/>
              </a:cxn>
            </a:cxnLst>
            <a:rect l="T15" t="T16" r="T17" b="T18"/>
            <a:pathLst>
              <a:path w="71" h="55">
                <a:moveTo>
                  <a:pt x="33" y="0"/>
                </a:moveTo>
                <a:lnTo>
                  <a:pt x="0" y="55"/>
                </a:lnTo>
                <a:lnTo>
                  <a:pt x="71" y="55"/>
                </a:lnTo>
                <a:lnTo>
                  <a:pt x="39" y="0"/>
                </a:lnTo>
                <a:lnTo>
                  <a:pt x="33" y="0"/>
                </a:lnTo>
              </a:path>
            </a:pathLst>
          </a:custGeom>
          <a:solidFill>
            <a:srgbClr val="D62900"/>
          </a:solidFill>
          <a:ln w="0">
            <a:solidFill>
              <a:srgbClr val="000000"/>
            </a:solidFill>
            <a:round/>
            <a:headEnd/>
            <a:tailEnd/>
          </a:ln>
        </p:spPr>
        <p:txBody>
          <a:bodyPr/>
          <a:lstStyle/>
          <a:p>
            <a:endParaRPr lang="de-DE"/>
          </a:p>
        </p:txBody>
      </p:sp>
      <p:sp>
        <p:nvSpPr>
          <p:cNvPr id="64546" name="Freeform 47"/>
          <p:cNvSpPr>
            <a:spLocks/>
          </p:cNvSpPr>
          <p:nvPr/>
        </p:nvSpPr>
        <p:spPr bwMode="auto">
          <a:xfrm>
            <a:off x="3794125" y="3686175"/>
            <a:ext cx="107950" cy="88900"/>
          </a:xfrm>
          <a:custGeom>
            <a:avLst/>
            <a:gdLst>
              <a:gd name="T0" fmla="*/ 2147483647 w 68"/>
              <a:gd name="T1" fmla="*/ 0 h 56"/>
              <a:gd name="T2" fmla="*/ 0 w 68"/>
              <a:gd name="T3" fmla="*/ 2147483647 h 56"/>
              <a:gd name="T4" fmla="*/ 2147483647 w 68"/>
              <a:gd name="T5" fmla="*/ 2147483647 h 56"/>
              <a:gd name="T6" fmla="*/ 2147483647 w 68"/>
              <a:gd name="T7" fmla="*/ 0 h 56"/>
              <a:gd name="T8" fmla="*/ 2147483647 w 68"/>
              <a:gd name="T9" fmla="*/ 0 h 56"/>
              <a:gd name="T10" fmla="*/ 0 60000 65536"/>
              <a:gd name="T11" fmla="*/ 0 60000 65536"/>
              <a:gd name="T12" fmla="*/ 0 60000 65536"/>
              <a:gd name="T13" fmla="*/ 0 60000 65536"/>
              <a:gd name="T14" fmla="*/ 0 60000 65536"/>
              <a:gd name="T15" fmla="*/ 0 w 68"/>
              <a:gd name="T16" fmla="*/ 0 h 56"/>
              <a:gd name="T17" fmla="*/ 68 w 68"/>
              <a:gd name="T18" fmla="*/ 56 h 56"/>
            </a:gdLst>
            <a:ahLst/>
            <a:cxnLst>
              <a:cxn ang="T10">
                <a:pos x="T0" y="T1"/>
              </a:cxn>
              <a:cxn ang="T11">
                <a:pos x="T2" y="T3"/>
              </a:cxn>
              <a:cxn ang="T12">
                <a:pos x="T4" y="T5"/>
              </a:cxn>
              <a:cxn ang="T13">
                <a:pos x="T6" y="T7"/>
              </a:cxn>
              <a:cxn ang="T14">
                <a:pos x="T8" y="T9"/>
              </a:cxn>
            </a:cxnLst>
            <a:rect l="T15" t="T16" r="T17" b="T18"/>
            <a:pathLst>
              <a:path w="68" h="56">
                <a:moveTo>
                  <a:pt x="29" y="0"/>
                </a:moveTo>
                <a:lnTo>
                  <a:pt x="0" y="56"/>
                </a:lnTo>
                <a:lnTo>
                  <a:pt x="68" y="56"/>
                </a:lnTo>
                <a:lnTo>
                  <a:pt x="38" y="0"/>
                </a:lnTo>
                <a:lnTo>
                  <a:pt x="29" y="0"/>
                </a:lnTo>
              </a:path>
            </a:pathLst>
          </a:custGeom>
          <a:solidFill>
            <a:srgbClr val="D62900"/>
          </a:solidFill>
          <a:ln w="0">
            <a:solidFill>
              <a:srgbClr val="000000"/>
            </a:solidFill>
            <a:round/>
            <a:headEnd/>
            <a:tailEnd/>
          </a:ln>
        </p:spPr>
        <p:txBody>
          <a:bodyPr/>
          <a:lstStyle/>
          <a:p>
            <a:endParaRPr lang="de-DE"/>
          </a:p>
        </p:txBody>
      </p:sp>
      <p:sp>
        <p:nvSpPr>
          <p:cNvPr id="64547" name="Freeform 48"/>
          <p:cNvSpPr>
            <a:spLocks/>
          </p:cNvSpPr>
          <p:nvPr/>
        </p:nvSpPr>
        <p:spPr bwMode="auto">
          <a:xfrm>
            <a:off x="3716338" y="3494088"/>
            <a:ext cx="107950" cy="93662"/>
          </a:xfrm>
          <a:custGeom>
            <a:avLst/>
            <a:gdLst>
              <a:gd name="T0" fmla="*/ 2147483647 w 68"/>
              <a:gd name="T1" fmla="*/ 0 h 59"/>
              <a:gd name="T2" fmla="*/ 0 w 68"/>
              <a:gd name="T3" fmla="*/ 2147483647 h 59"/>
              <a:gd name="T4" fmla="*/ 2147483647 w 68"/>
              <a:gd name="T5" fmla="*/ 2147483647 h 59"/>
              <a:gd name="T6" fmla="*/ 2147483647 w 68"/>
              <a:gd name="T7" fmla="*/ 0 h 59"/>
              <a:gd name="T8" fmla="*/ 2147483647 w 68"/>
              <a:gd name="T9" fmla="*/ 0 h 59"/>
              <a:gd name="T10" fmla="*/ 0 60000 65536"/>
              <a:gd name="T11" fmla="*/ 0 60000 65536"/>
              <a:gd name="T12" fmla="*/ 0 60000 65536"/>
              <a:gd name="T13" fmla="*/ 0 60000 65536"/>
              <a:gd name="T14" fmla="*/ 0 60000 65536"/>
              <a:gd name="T15" fmla="*/ 0 w 68"/>
              <a:gd name="T16" fmla="*/ 0 h 59"/>
              <a:gd name="T17" fmla="*/ 68 w 68"/>
              <a:gd name="T18" fmla="*/ 59 h 59"/>
            </a:gdLst>
            <a:ahLst/>
            <a:cxnLst>
              <a:cxn ang="T10">
                <a:pos x="T0" y="T1"/>
              </a:cxn>
              <a:cxn ang="T11">
                <a:pos x="T2" y="T3"/>
              </a:cxn>
              <a:cxn ang="T12">
                <a:pos x="T4" y="T5"/>
              </a:cxn>
              <a:cxn ang="T13">
                <a:pos x="T6" y="T7"/>
              </a:cxn>
              <a:cxn ang="T14">
                <a:pos x="T8" y="T9"/>
              </a:cxn>
            </a:cxnLst>
            <a:rect l="T15" t="T16" r="T17" b="T18"/>
            <a:pathLst>
              <a:path w="68" h="59">
                <a:moveTo>
                  <a:pt x="29" y="0"/>
                </a:moveTo>
                <a:lnTo>
                  <a:pt x="0" y="59"/>
                </a:lnTo>
                <a:lnTo>
                  <a:pt x="68" y="59"/>
                </a:lnTo>
                <a:lnTo>
                  <a:pt x="36" y="0"/>
                </a:lnTo>
                <a:lnTo>
                  <a:pt x="29" y="0"/>
                </a:lnTo>
              </a:path>
            </a:pathLst>
          </a:custGeom>
          <a:solidFill>
            <a:srgbClr val="D62900"/>
          </a:solidFill>
          <a:ln w="0">
            <a:solidFill>
              <a:srgbClr val="000000"/>
            </a:solidFill>
            <a:round/>
            <a:headEnd/>
            <a:tailEnd/>
          </a:ln>
        </p:spPr>
        <p:txBody>
          <a:bodyPr/>
          <a:lstStyle/>
          <a:p>
            <a:endParaRPr lang="de-DE"/>
          </a:p>
        </p:txBody>
      </p:sp>
      <p:sp>
        <p:nvSpPr>
          <p:cNvPr id="64548" name="Line 49"/>
          <p:cNvSpPr>
            <a:spLocks noChangeShapeType="1"/>
          </p:cNvSpPr>
          <p:nvPr/>
        </p:nvSpPr>
        <p:spPr bwMode="auto">
          <a:xfrm>
            <a:off x="1684338" y="2713038"/>
            <a:ext cx="2124075" cy="10048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9" name="Rectangle 50"/>
          <p:cNvSpPr>
            <a:spLocks noChangeArrowheads="1"/>
          </p:cNvSpPr>
          <p:nvPr/>
        </p:nvSpPr>
        <p:spPr bwMode="auto">
          <a:xfrm>
            <a:off x="1089025" y="390366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P</a:t>
            </a:r>
            <a:endParaRPr lang="de-DE"/>
          </a:p>
        </p:txBody>
      </p:sp>
      <p:sp>
        <p:nvSpPr>
          <p:cNvPr id="64550" name="Rectangle 51"/>
          <p:cNvSpPr>
            <a:spLocks noChangeArrowheads="1"/>
          </p:cNvSpPr>
          <p:nvPr/>
        </p:nvSpPr>
        <p:spPr bwMode="auto">
          <a:xfrm>
            <a:off x="1206500" y="40116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1</a:t>
            </a:r>
            <a:endParaRPr lang="de-DE"/>
          </a:p>
        </p:txBody>
      </p:sp>
      <p:sp>
        <p:nvSpPr>
          <p:cNvPr id="64551" name="Rectangle 52"/>
          <p:cNvSpPr>
            <a:spLocks noChangeArrowheads="1"/>
          </p:cNvSpPr>
          <p:nvPr/>
        </p:nvSpPr>
        <p:spPr bwMode="auto">
          <a:xfrm>
            <a:off x="1119188" y="33496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P</a:t>
            </a:r>
            <a:endParaRPr lang="de-DE"/>
          </a:p>
        </p:txBody>
      </p:sp>
      <p:sp>
        <p:nvSpPr>
          <p:cNvPr id="64552" name="Rectangle 53"/>
          <p:cNvSpPr>
            <a:spLocks noChangeArrowheads="1"/>
          </p:cNvSpPr>
          <p:nvPr/>
        </p:nvSpPr>
        <p:spPr bwMode="auto">
          <a:xfrm>
            <a:off x="1238250" y="3457575"/>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2</a:t>
            </a:r>
            <a:endParaRPr lang="de-DE"/>
          </a:p>
        </p:txBody>
      </p:sp>
      <p:sp>
        <p:nvSpPr>
          <p:cNvPr id="64553" name="Rectangle 54"/>
          <p:cNvSpPr>
            <a:spLocks noChangeArrowheads="1"/>
          </p:cNvSpPr>
          <p:nvPr/>
        </p:nvSpPr>
        <p:spPr bwMode="auto">
          <a:xfrm>
            <a:off x="1576388" y="36036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P</a:t>
            </a:r>
            <a:endParaRPr lang="de-DE"/>
          </a:p>
        </p:txBody>
      </p:sp>
      <p:sp>
        <p:nvSpPr>
          <p:cNvPr id="64554" name="Rectangle 55"/>
          <p:cNvSpPr>
            <a:spLocks noChangeArrowheads="1"/>
          </p:cNvSpPr>
          <p:nvPr/>
        </p:nvSpPr>
        <p:spPr bwMode="auto">
          <a:xfrm>
            <a:off x="1695450" y="37163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3</a:t>
            </a:r>
            <a:endParaRPr lang="de-DE"/>
          </a:p>
        </p:txBody>
      </p:sp>
      <p:sp>
        <p:nvSpPr>
          <p:cNvPr id="64555" name="Rectangle 56"/>
          <p:cNvSpPr>
            <a:spLocks noChangeArrowheads="1"/>
          </p:cNvSpPr>
          <p:nvPr/>
        </p:nvSpPr>
        <p:spPr bwMode="auto">
          <a:xfrm>
            <a:off x="1550988" y="2355850"/>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P</a:t>
            </a:r>
            <a:endParaRPr lang="de-DE"/>
          </a:p>
        </p:txBody>
      </p:sp>
      <p:sp>
        <p:nvSpPr>
          <p:cNvPr id="64556" name="Rectangle 57"/>
          <p:cNvSpPr>
            <a:spLocks noChangeArrowheads="1"/>
          </p:cNvSpPr>
          <p:nvPr/>
        </p:nvSpPr>
        <p:spPr bwMode="auto">
          <a:xfrm>
            <a:off x="1670050" y="246856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4</a:t>
            </a:r>
            <a:endParaRPr lang="de-DE"/>
          </a:p>
        </p:txBody>
      </p:sp>
      <p:sp>
        <p:nvSpPr>
          <p:cNvPr id="64557" name="Rectangle 58"/>
          <p:cNvSpPr>
            <a:spLocks noChangeArrowheads="1"/>
          </p:cNvSpPr>
          <p:nvPr/>
        </p:nvSpPr>
        <p:spPr bwMode="auto">
          <a:xfrm>
            <a:off x="1766888" y="2960688"/>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P</a:t>
            </a:r>
            <a:endParaRPr lang="de-DE"/>
          </a:p>
        </p:txBody>
      </p:sp>
      <p:sp>
        <p:nvSpPr>
          <p:cNvPr id="64558" name="Rectangle 59"/>
          <p:cNvSpPr>
            <a:spLocks noChangeArrowheads="1"/>
          </p:cNvSpPr>
          <p:nvPr/>
        </p:nvSpPr>
        <p:spPr bwMode="auto">
          <a:xfrm>
            <a:off x="1885950" y="30686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5</a:t>
            </a:r>
            <a:endParaRPr lang="de-DE"/>
          </a:p>
        </p:txBody>
      </p:sp>
      <p:sp>
        <p:nvSpPr>
          <p:cNvPr id="64559" name="Rectangle 60"/>
          <p:cNvSpPr>
            <a:spLocks noChangeArrowheads="1"/>
          </p:cNvSpPr>
          <p:nvPr/>
        </p:nvSpPr>
        <p:spPr bwMode="auto">
          <a:xfrm>
            <a:off x="3438525" y="3892550"/>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P</a:t>
            </a:r>
            <a:endParaRPr lang="de-DE"/>
          </a:p>
        </p:txBody>
      </p:sp>
      <p:sp>
        <p:nvSpPr>
          <p:cNvPr id="64560" name="Rectangle 61"/>
          <p:cNvSpPr>
            <a:spLocks noChangeArrowheads="1"/>
          </p:cNvSpPr>
          <p:nvPr/>
        </p:nvSpPr>
        <p:spPr bwMode="auto">
          <a:xfrm>
            <a:off x="3562350" y="400208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6</a:t>
            </a:r>
            <a:endParaRPr lang="de-DE"/>
          </a:p>
        </p:txBody>
      </p:sp>
      <p:sp>
        <p:nvSpPr>
          <p:cNvPr id="64561" name="Rectangle 62"/>
          <p:cNvSpPr>
            <a:spLocks noChangeArrowheads="1"/>
          </p:cNvSpPr>
          <p:nvPr/>
        </p:nvSpPr>
        <p:spPr bwMode="auto">
          <a:xfrm>
            <a:off x="3895725" y="3752850"/>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P</a:t>
            </a:r>
            <a:endParaRPr lang="de-DE"/>
          </a:p>
        </p:txBody>
      </p:sp>
      <p:sp>
        <p:nvSpPr>
          <p:cNvPr id="64562" name="Rectangle 63"/>
          <p:cNvSpPr>
            <a:spLocks noChangeArrowheads="1"/>
          </p:cNvSpPr>
          <p:nvPr/>
        </p:nvSpPr>
        <p:spPr bwMode="auto">
          <a:xfrm>
            <a:off x="4014788" y="3867150"/>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7</a:t>
            </a:r>
            <a:endParaRPr lang="de-DE"/>
          </a:p>
        </p:txBody>
      </p:sp>
      <p:sp>
        <p:nvSpPr>
          <p:cNvPr id="64563" name="Rectangle 64"/>
          <p:cNvSpPr>
            <a:spLocks noChangeArrowheads="1"/>
          </p:cNvSpPr>
          <p:nvPr/>
        </p:nvSpPr>
        <p:spPr bwMode="auto">
          <a:xfrm>
            <a:off x="3824288" y="331787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P</a:t>
            </a:r>
            <a:endParaRPr lang="de-DE"/>
          </a:p>
        </p:txBody>
      </p:sp>
      <p:sp>
        <p:nvSpPr>
          <p:cNvPr id="64564" name="Rectangle 65"/>
          <p:cNvSpPr>
            <a:spLocks noChangeArrowheads="1"/>
          </p:cNvSpPr>
          <p:nvPr/>
        </p:nvSpPr>
        <p:spPr bwMode="auto">
          <a:xfrm>
            <a:off x="3948113" y="34274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8</a:t>
            </a:r>
            <a:endParaRPr lang="de-DE"/>
          </a:p>
        </p:txBody>
      </p:sp>
      <p:sp>
        <p:nvSpPr>
          <p:cNvPr id="64565" name="Rectangle 66"/>
          <p:cNvSpPr>
            <a:spLocks noChangeArrowheads="1"/>
          </p:cNvSpPr>
          <p:nvPr/>
        </p:nvSpPr>
        <p:spPr bwMode="auto">
          <a:xfrm>
            <a:off x="1279525" y="3022600"/>
            <a:ext cx="952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a:t>
            </a:r>
            <a:endParaRPr lang="de-DE"/>
          </a:p>
        </p:txBody>
      </p:sp>
      <p:sp>
        <p:nvSpPr>
          <p:cNvPr id="64566" name="Rectangle 67"/>
          <p:cNvSpPr>
            <a:spLocks noChangeArrowheads="1"/>
          </p:cNvSpPr>
          <p:nvPr/>
        </p:nvSpPr>
        <p:spPr bwMode="auto">
          <a:xfrm>
            <a:off x="1371600" y="3136900"/>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1</a:t>
            </a:r>
            <a:endParaRPr lang="de-DE"/>
          </a:p>
        </p:txBody>
      </p:sp>
      <p:sp>
        <p:nvSpPr>
          <p:cNvPr id="64567" name="Rectangle 68"/>
          <p:cNvSpPr>
            <a:spLocks noChangeArrowheads="1"/>
          </p:cNvSpPr>
          <p:nvPr/>
        </p:nvSpPr>
        <p:spPr bwMode="auto">
          <a:xfrm>
            <a:off x="2738438" y="2976563"/>
            <a:ext cx="952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a:t>
            </a:r>
            <a:endParaRPr lang="de-DE"/>
          </a:p>
        </p:txBody>
      </p:sp>
      <p:sp>
        <p:nvSpPr>
          <p:cNvPr id="64568" name="Rectangle 69"/>
          <p:cNvSpPr>
            <a:spLocks noChangeArrowheads="1"/>
          </p:cNvSpPr>
          <p:nvPr/>
        </p:nvSpPr>
        <p:spPr bwMode="auto">
          <a:xfrm>
            <a:off x="2832100" y="30845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3</a:t>
            </a:r>
            <a:endParaRPr lang="de-DE"/>
          </a:p>
        </p:txBody>
      </p:sp>
      <p:sp>
        <p:nvSpPr>
          <p:cNvPr id="64569" name="Rectangle 70"/>
          <p:cNvSpPr>
            <a:spLocks noChangeArrowheads="1"/>
          </p:cNvSpPr>
          <p:nvPr/>
        </p:nvSpPr>
        <p:spPr bwMode="auto">
          <a:xfrm>
            <a:off x="2513013" y="3800475"/>
            <a:ext cx="952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a</a:t>
            </a:r>
            <a:endParaRPr lang="de-DE"/>
          </a:p>
        </p:txBody>
      </p:sp>
      <p:sp>
        <p:nvSpPr>
          <p:cNvPr id="64570" name="Rectangle 71"/>
          <p:cNvSpPr>
            <a:spLocks noChangeArrowheads="1"/>
          </p:cNvSpPr>
          <p:nvPr/>
        </p:nvSpPr>
        <p:spPr bwMode="auto">
          <a:xfrm>
            <a:off x="2605088" y="3908425"/>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2</a:t>
            </a:r>
            <a:endParaRPr lang="de-DE"/>
          </a:p>
        </p:txBody>
      </p:sp>
      <p:sp>
        <p:nvSpPr>
          <p:cNvPr id="64571" name="Text Box 162"/>
          <p:cNvSpPr txBox="1">
            <a:spLocks noChangeArrowheads="1"/>
          </p:cNvSpPr>
          <p:nvPr/>
        </p:nvSpPr>
        <p:spPr bwMode="auto">
          <a:xfrm>
            <a:off x="838200" y="5156200"/>
            <a:ext cx="2590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7800" indent="-1778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66"/>
              </a:buClr>
              <a:buSzPct val="130000"/>
              <a:buFontTx/>
              <a:buChar char="•"/>
            </a:pPr>
            <a:r>
              <a:rPr lang="de-DE" sz="1800"/>
              <a:t>d(x,Nachbar) &lt; d</a:t>
            </a:r>
            <a:r>
              <a:rPr lang="de-DE" sz="1800" baseline="-25000"/>
              <a:t>N</a:t>
            </a:r>
            <a:r>
              <a:rPr lang="de-DE" sz="1800"/>
              <a:t> </a:t>
            </a:r>
          </a:p>
          <a:p>
            <a:pPr>
              <a:buClr>
                <a:srgbClr val="FF9966"/>
              </a:buClr>
              <a:buSzPct val="130000"/>
            </a:pPr>
            <a:r>
              <a:rPr lang="de-DE" sz="1800">
                <a:sym typeface="Symbol" pitchFamily="18" charset="2"/>
              </a:rPr>
              <a:t>	gleicher </a:t>
            </a:r>
            <a:r>
              <a:rPr lang="de-DE" sz="1800"/>
              <a:t>Cluster</a:t>
            </a:r>
          </a:p>
        </p:txBody>
      </p:sp>
      <p:grpSp>
        <p:nvGrpSpPr>
          <p:cNvPr id="2" name="Group 166"/>
          <p:cNvGrpSpPr>
            <a:grpSpLocks/>
          </p:cNvGrpSpPr>
          <p:nvPr/>
        </p:nvGrpSpPr>
        <p:grpSpPr bwMode="auto">
          <a:xfrm>
            <a:off x="4673600" y="1384300"/>
            <a:ext cx="4244975" cy="5121275"/>
            <a:chOff x="2944" y="872"/>
            <a:chExt cx="2674" cy="3226"/>
          </a:xfrm>
        </p:grpSpPr>
        <p:sp>
          <p:nvSpPr>
            <p:cNvPr id="64573" name="Freeform 73"/>
            <p:cNvSpPr>
              <a:spLocks/>
            </p:cNvSpPr>
            <p:nvPr/>
          </p:nvSpPr>
          <p:spPr bwMode="auto">
            <a:xfrm>
              <a:off x="3193" y="1388"/>
              <a:ext cx="56" cy="71"/>
            </a:xfrm>
            <a:custGeom>
              <a:avLst/>
              <a:gdLst>
                <a:gd name="T0" fmla="*/ 26 w 56"/>
                <a:gd name="T1" fmla="*/ 71 h 71"/>
                <a:gd name="T2" fmla="*/ 56 w 56"/>
                <a:gd name="T3" fmla="*/ 71 h 71"/>
                <a:gd name="T4" fmla="*/ 26 w 56"/>
                <a:gd name="T5" fmla="*/ 0 h 71"/>
                <a:gd name="T6" fmla="*/ 0 w 56"/>
                <a:gd name="T7" fmla="*/ 71 h 71"/>
                <a:gd name="T8" fmla="*/ 26 w 56"/>
                <a:gd name="T9" fmla="*/ 71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26" y="71"/>
                  </a:moveTo>
                  <a:lnTo>
                    <a:pt x="56" y="71"/>
                  </a:lnTo>
                  <a:lnTo>
                    <a:pt x="26" y="0"/>
                  </a:lnTo>
                  <a:lnTo>
                    <a:pt x="0" y="71"/>
                  </a:lnTo>
                  <a:lnTo>
                    <a:pt x="26"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574" name="Line 74"/>
            <p:cNvSpPr>
              <a:spLocks noChangeShapeType="1"/>
            </p:cNvSpPr>
            <p:nvPr/>
          </p:nvSpPr>
          <p:spPr bwMode="auto">
            <a:xfrm>
              <a:off x="3219" y="1459"/>
              <a:ext cx="1" cy="13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75" name="Line 75"/>
            <p:cNvSpPr>
              <a:spLocks noChangeShapeType="1"/>
            </p:cNvSpPr>
            <p:nvPr/>
          </p:nvSpPr>
          <p:spPr bwMode="auto">
            <a:xfrm>
              <a:off x="3219" y="2836"/>
              <a:ext cx="23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76" name="Rectangle 76"/>
            <p:cNvSpPr>
              <a:spLocks noChangeArrowheads="1"/>
            </p:cNvSpPr>
            <p:nvPr/>
          </p:nvSpPr>
          <p:spPr bwMode="auto">
            <a:xfrm>
              <a:off x="3293" y="2862"/>
              <a:ext cx="2169" cy="2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64577" name="Group 161"/>
            <p:cNvGrpSpPr>
              <a:grpSpLocks/>
            </p:cNvGrpSpPr>
            <p:nvPr/>
          </p:nvGrpSpPr>
          <p:grpSpPr bwMode="auto">
            <a:xfrm>
              <a:off x="3293" y="2888"/>
              <a:ext cx="115" cy="198"/>
              <a:chOff x="3293" y="2888"/>
              <a:chExt cx="115" cy="198"/>
            </a:xfrm>
          </p:grpSpPr>
          <p:sp>
            <p:nvSpPr>
              <p:cNvPr id="64661" name="Rectangle 77"/>
              <p:cNvSpPr>
                <a:spLocks noChangeArrowheads="1"/>
              </p:cNvSpPr>
              <p:nvPr/>
            </p:nvSpPr>
            <p:spPr bwMode="auto">
              <a:xfrm>
                <a:off x="3293" y="2888"/>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3399FF"/>
                    </a:solidFill>
                    <a:latin typeface="Times New Roman" pitchFamily="18" charset="0"/>
                  </a:rPr>
                  <a:t>P</a:t>
                </a:r>
                <a:endParaRPr lang="de-DE" b="1">
                  <a:solidFill>
                    <a:srgbClr val="3399FF"/>
                  </a:solidFill>
                </a:endParaRPr>
              </a:p>
            </p:txBody>
          </p:sp>
          <p:sp>
            <p:nvSpPr>
              <p:cNvPr id="64662" name="Rectangle 78"/>
              <p:cNvSpPr>
                <a:spLocks noChangeArrowheads="1"/>
              </p:cNvSpPr>
              <p:nvPr/>
            </p:nvSpPr>
            <p:spPr bwMode="auto">
              <a:xfrm>
                <a:off x="3360" y="297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rgbClr val="3399FF"/>
                    </a:solidFill>
                    <a:latin typeface="Times New Roman" pitchFamily="18" charset="0"/>
                  </a:rPr>
                  <a:t>1</a:t>
                </a:r>
                <a:endParaRPr lang="de-DE" b="1">
                  <a:solidFill>
                    <a:srgbClr val="3399FF"/>
                  </a:solidFill>
                </a:endParaRPr>
              </a:p>
            </p:txBody>
          </p:sp>
        </p:grpSp>
        <p:sp>
          <p:nvSpPr>
            <p:cNvPr id="64578" name="Rectangle 79"/>
            <p:cNvSpPr>
              <a:spLocks noChangeArrowheads="1"/>
            </p:cNvSpPr>
            <p:nvPr/>
          </p:nvSpPr>
          <p:spPr bwMode="auto">
            <a:xfrm>
              <a:off x="3407"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79" name="Rectangle 80"/>
            <p:cNvSpPr>
              <a:spLocks noChangeArrowheads="1"/>
            </p:cNvSpPr>
            <p:nvPr/>
          </p:nvSpPr>
          <p:spPr bwMode="auto">
            <a:xfrm>
              <a:off x="3439"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80" name="Rectangle 81"/>
            <p:cNvSpPr>
              <a:spLocks noChangeArrowheads="1"/>
            </p:cNvSpPr>
            <p:nvPr/>
          </p:nvSpPr>
          <p:spPr bwMode="auto">
            <a:xfrm>
              <a:off x="3469" y="2888"/>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3399FF"/>
                  </a:solidFill>
                  <a:latin typeface="Times New Roman" pitchFamily="18" charset="0"/>
                </a:rPr>
                <a:t>P</a:t>
              </a:r>
              <a:endParaRPr lang="de-DE" b="1">
                <a:solidFill>
                  <a:srgbClr val="3399FF"/>
                </a:solidFill>
              </a:endParaRPr>
            </a:p>
          </p:txBody>
        </p:sp>
        <p:sp>
          <p:nvSpPr>
            <p:cNvPr id="64581" name="Rectangle 82"/>
            <p:cNvSpPr>
              <a:spLocks noChangeArrowheads="1"/>
            </p:cNvSpPr>
            <p:nvPr/>
          </p:nvSpPr>
          <p:spPr bwMode="auto">
            <a:xfrm>
              <a:off x="3536" y="297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rgbClr val="3399FF"/>
                  </a:solidFill>
                  <a:latin typeface="Times New Roman" pitchFamily="18" charset="0"/>
                </a:rPr>
                <a:t>3</a:t>
              </a:r>
              <a:endParaRPr lang="de-DE" b="1">
                <a:solidFill>
                  <a:srgbClr val="3399FF"/>
                </a:solidFill>
              </a:endParaRPr>
            </a:p>
          </p:txBody>
        </p:sp>
        <p:sp>
          <p:nvSpPr>
            <p:cNvPr id="64582" name="Rectangle 83"/>
            <p:cNvSpPr>
              <a:spLocks noChangeArrowheads="1"/>
            </p:cNvSpPr>
            <p:nvPr/>
          </p:nvSpPr>
          <p:spPr bwMode="auto">
            <a:xfrm>
              <a:off x="3586"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83" name="Rectangle 84"/>
            <p:cNvSpPr>
              <a:spLocks noChangeArrowheads="1"/>
            </p:cNvSpPr>
            <p:nvPr/>
          </p:nvSpPr>
          <p:spPr bwMode="auto">
            <a:xfrm>
              <a:off x="3615"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84" name="Rectangle 85"/>
            <p:cNvSpPr>
              <a:spLocks noChangeArrowheads="1"/>
            </p:cNvSpPr>
            <p:nvPr/>
          </p:nvSpPr>
          <p:spPr bwMode="auto">
            <a:xfrm>
              <a:off x="3647" y="2888"/>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3399FF"/>
                  </a:solidFill>
                  <a:latin typeface="Times New Roman" pitchFamily="18" charset="0"/>
                </a:rPr>
                <a:t>P</a:t>
              </a:r>
              <a:endParaRPr lang="de-DE" b="1">
                <a:solidFill>
                  <a:srgbClr val="3399FF"/>
                </a:solidFill>
              </a:endParaRPr>
            </a:p>
          </p:txBody>
        </p:sp>
        <p:sp>
          <p:nvSpPr>
            <p:cNvPr id="64585" name="Rectangle 86"/>
            <p:cNvSpPr>
              <a:spLocks noChangeArrowheads="1"/>
            </p:cNvSpPr>
            <p:nvPr/>
          </p:nvSpPr>
          <p:spPr bwMode="auto">
            <a:xfrm>
              <a:off x="3715" y="297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rgbClr val="3399FF"/>
                  </a:solidFill>
                  <a:latin typeface="Times New Roman" pitchFamily="18" charset="0"/>
                </a:rPr>
                <a:t>2</a:t>
              </a:r>
              <a:endParaRPr lang="de-DE" b="1">
                <a:solidFill>
                  <a:srgbClr val="3399FF"/>
                </a:solidFill>
              </a:endParaRPr>
            </a:p>
          </p:txBody>
        </p:sp>
        <p:sp>
          <p:nvSpPr>
            <p:cNvPr id="64586" name="Rectangle 88"/>
            <p:cNvSpPr>
              <a:spLocks noChangeArrowheads="1"/>
            </p:cNvSpPr>
            <p:nvPr/>
          </p:nvSpPr>
          <p:spPr bwMode="auto">
            <a:xfrm>
              <a:off x="3794"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87" name="Rectangle 89"/>
            <p:cNvSpPr>
              <a:spLocks noChangeArrowheads="1"/>
            </p:cNvSpPr>
            <p:nvPr/>
          </p:nvSpPr>
          <p:spPr bwMode="auto">
            <a:xfrm>
              <a:off x="3826"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88" name="Rectangle 91"/>
            <p:cNvSpPr>
              <a:spLocks noChangeArrowheads="1"/>
            </p:cNvSpPr>
            <p:nvPr/>
          </p:nvSpPr>
          <p:spPr bwMode="auto">
            <a:xfrm>
              <a:off x="3888"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89" name="Rectangle 92"/>
            <p:cNvSpPr>
              <a:spLocks noChangeArrowheads="1"/>
            </p:cNvSpPr>
            <p:nvPr/>
          </p:nvSpPr>
          <p:spPr bwMode="auto">
            <a:xfrm>
              <a:off x="3917"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90" name="Rectangle 93"/>
            <p:cNvSpPr>
              <a:spLocks noChangeArrowheads="1"/>
            </p:cNvSpPr>
            <p:nvPr/>
          </p:nvSpPr>
          <p:spPr bwMode="auto">
            <a:xfrm>
              <a:off x="3947"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91" name="Rectangle 94"/>
            <p:cNvSpPr>
              <a:spLocks noChangeArrowheads="1"/>
            </p:cNvSpPr>
            <p:nvPr/>
          </p:nvSpPr>
          <p:spPr bwMode="auto">
            <a:xfrm>
              <a:off x="3979"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92" name="Rectangle 95"/>
            <p:cNvSpPr>
              <a:spLocks noChangeArrowheads="1"/>
            </p:cNvSpPr>
            <p:nvPr/>
          </p:nvSpPr>
          <p:spPr bwMode="auto">
            <a:xfrm>
              <a:off x="4008"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93" name="Rectangle 96"/>
            <p:cNvSpPr>
              <a:spLocks noChangeArrowheads="1"/>
            </p:cNvSpPr>
            <p:nvPr/>
          </p:nvSpPr>
          <p:spPr bwMode="auto">
            <a:xfrm>
              <a:off x="4040"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94" name="Rectangle 97"/>
            <p:cNvSpPr>
              <a:spLocks noChangeArrowheads="1"/>
            </p:cNvSpPr>
            <p:nvPr/>
          </p:nvSpPr>
          <p:spPr bwMode="auto">
            <a:xfrm>
              <a:off x="4070"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95" name="Rectangle 98"/>
            <p:cNvSpPr>
              <a:spLocks noChangeArrowheads="1"/>
            </p:cNvSpPr>
            <p:nvPr/>
          </p:nvSpPr>
          <p:spPr bwMode="auto">
            <a:xfrm>
              <a:off x="4102"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96" name="Rectangle 99"/>
            <p:cNvSpPr>
              <a:spLocks noChangeArrowheads="1"/>
            </p:cNvSpPr>
            <p:nvPr/>
          </p:nvSpPr>
          <p:spPr bwMode="auto">
            <a:xfrm>
              <a:off x="4131" y="2888"/>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chemeClr val="accent1"/>
                  </a:solidFill>
                  <a:latin typeface="Times New Roman" pitchFamily="18" charset="0"/>
                </a:rPr>
                <a:t>P</a:t>
              </a:r>
              <a:endParaRPr lang="de-DE" b="1">
                <a:solidFill>
                  <a:schemeClr val="accent1"/>
                </a:solidFill>
              </a:endParaRPr>
            </a:p>
          </p:txBody>
        </p:sp>
        <p:sp>
          <p:nvSpPr>
            <p:cNvPr id="64597" name="Rectangle 100"/>
            <p:cNvSpPr>
              <a:spLocks noChangeArrowheads="1"/>
            </p:cNvSpPr>
            <p:nvPr/>
          </p:nvSpPr>
          <p:spPr bwMode="auto">
            <a:xfrm>
              <a:off x="4199" y="297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chemeClr val="accent1"/>
                  </a:solidFill>
                  <a:latin typeface="Times New Roman" pitchFamily="18" charset="0"/>
                </a:rPr>
                <a:t>4</a:t>
              </a:r>
              <a:endParaRPr lang="de-DE" b="1">
                <a:solidFill>
                  <a:schemeClr val="accent1"/>
                </a:solidFill>
              </a:endParaRPr>
            </a:p>
          </p:txBody>
        </p:sp>
        <p:sp>
          <p:nvSpPr>
            <p:cNvPr id="64598" name="Rectangle 101"/>
            <p:cNvSpPr>
              <a:spLocks noChangeArrowheads="1"/>
            </p:cNvSpPr>
            <p:nvPr/>
          </p:nvSpPr>
          <p:spPr bwMode="auto">
            <a:xfrm>
              <a:off x="4248"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599" name="Rectangle 102"/>
            <p:cNvSpPr>
              <a:spLocks noChangeArrowheads="1"/>
            </p:cNvSpPr>
            <p:nvPr/>
          </p:nvSpPr>
          <p:spPr bwMode="auto">
            <a:xfrm>
              <a:off x="4278"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00" name="Rectangle 103"/>
            <p:cNvSpPr>
              <a:spLocks noChangeArrowheads="1"/>
            </p:cNvSpPr>
            <p:nvPr/>
          </p:nvSpPr>
          <p:spPr bwMode="auto">
            <a:xfrm>
              <a:off x="4310" y="2888"/>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chemeClr val="accent1"/>
                  </a:solidFill>
                  <a:latin typeface="Times New Roman" pitchFamily="18" charset="0"/>
                </a:rPr>
                <a:t>P</a:t>
              </a:r>
              <a:endParaRPr lang="de-DE" b="1">
                <a:solidFill>
                  <a:schemeClr val="accent1"/>
                </a:solidFill>
              </a:endParaRPr>
            </a:p>
          </p:txBody>
        </p:sp>
        <p:sp>
          <p:nvSpPr>
            <p:cNvPr id="64601" name="Rectangle 104"/>
            <p:cNvSpPr>
              <a:spLocks noChangeArrowheads="1"/>
            </p:cNvSpPr>
            <p:nvPr/>
          </p:nvSpPr>
          <p:spPr bwMode="auto">
            <a:xfrm>
              <a:off x="4377" y="297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chemeClr val="accent1"/>
                  </a:solidFill>
                  <a:latin typeface="Times New Roman" pitchFamily="18" charset="0"/>
                </a:rPr>
                <a:t>5</a:t>
              </a:r>
              <a:endParaRPr lang="de-DE" b="1">
                <a:solidFill>
                  <a:schemeClr val="accent1"/>
                </a:solidFill>
              </a:endParaRPr>
            </a:p>
          </p:txBody>
        </p:sp>
        <p:sp>
          <p:nvSpPr>
            <p:cNvPr id="64602" name="Rectangle 106"/>
            <p:cNvSpPr>
              <a:spLocks noChangeArrowheads="1"/>
            </p:cNvSpPr>
            <p:nvPr/>
          </p:nvSpPr>
          <p:spPr bwMode="auto">
            <a:xfrm>
              <a:off x="4457"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03" name="Rectangle 107"/>
            <p:cNvSpPr>
              <a:spLocks noChangeArrowheads="1"/>
            </p:cNvSpPr>
            <p:nvPr/>
          </p:nvSpPr>
          <p:spPr bwMode="auto">
            <a:xfrm>
              <a:off x="4486"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04" name="Rectangle 108"/>
            <p:cNvSpPr>
              <a:spLocks noChangeArrowheads="1"/>
            </p:cNvSpPr>
            <p:nvPr/>
          </p:nvSpPr>
          <p:spPr bwMode="auto">
            <a:xfrm>
              <a:off x="4518"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05" name="Rectangle 109"/>
            <p:cNvSpPr>
              <a:spLocks noChangeArrowheads="1"/>
            </p:cNvSpPr>
            <p:nvPr/>
          </p:nvSpPr>
          <p:spPr bwMode="auto">
            <a:xfrm>
              <a:off x="4548"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06" name="Rectangle 110"/>
            <p:cNvSpPr>
              <a:spLocks noChangeArrowheads="1"/>
            </p:cNvSpPr>
            <p:nvPr/>
          </p:nvSpPr>
          <p:spPr bwMode="auto">
            <a:xfrm>
              <a:off x="4577"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07" name="Rectangle 111"/>
            <p:cNvSpPr>
              <a:spLocks noChangeArrowheads="1"/>
            </p:cNvSpPr>
            <p:nvPr/>
          </p:nvSpPr>
          <p:spPr bwMode="auto">
            <a:xfrm>
              <a:off x="4609"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08" name="Rectangle 112"/>
            <p:cNvSpPr>
              <a:spLocks noChangeArrowheads="1"/>
            </p:cNvSpPr>
            <p:nvPr/>
          </p:nvSpPr>
          <p:spPr bwMode="auto">
            <a:xfrm>
              <a:off x="4638"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09" name="Rectangle 113"/>
            <p:cNvSpPr>
              <a:spLocks noChangeArrowheads="1"/>
            </p:cNvSpPr>
            <p:nvPr/>
          </p:nvSpPr>
          <p:spPr bwMode="auto">
            <a:xfrm>
              <a:off x="4671"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10" name="Rectangle 114"/>
            <p:cNvSpPr>
              <a:spLocks noChangeArrowheads="1"/>
            </p:cNvSpPr>
            <p:nvPr/>
          </p:nvSpPr>
          <p:spPr bwMode="auto">
            <a:xfrm>
              <a:off x="4700"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11" name="Rectangle 115"/>
            <p:cNvSpPr>
              <a:spLocks noChangeArrowheads="1"/>
            </p:cNvSpPr>
            <p:nvPr/>
          </p:nvSpPr>
          <p:spPr bwMode="auto">
            <a:xfrm>
              <a:off x="4732"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12" name="Rectangle 116"/>
            <p:cNvSpPr>
              <a:spLocks noChangeArrowheads="1"/>
            </p:cNvSpPr>
            <p:nvPr/>
          </p:nvSpPr>
          <p:spPr bwMode="auto">
            <a:xfrm>
              <a:off x="4762"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64613" name="Rectangle 117"/>
            <p:cNvSpPr>
              <a:spLocks noChangeArrowheads="1"/>
            </p:cNvSpPr>
            <p:nvPr/>
          </p:nvSpPr>
          <p:spPr bwMode="auto">
            <a:xfrm>
              <a:off x="4791" y="2888"/>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D62900"/>
                  </a:solidFill>
                  <a:latin typeface="Times New Roman" pitchFamily="18" charset="0"/>
                </a:rPr>
                <a:t>P</a:t>
              </a:r>
              <a:endParaRPr lang="de-DE" b="1">
                <a:solidFill>
                  <a:srgbClr val="D62900"/>
                </a:solidFill>
              </a:endParaRPr>
            </a:p>
          </p:txBody>
        </p:sp>
        <p:sp>
          <p:nvSpPr>
            <p:cNvPr id="64614" name="Rectangle 118"/>
            <p:cNvSpPr>
              <a:spLocks noChangeArrowheads="1"/>
            </p:cNvSpPr>
            <p:nvPr/>
          </p:nvSpPr>
          <p:spPr bwMode="auto">
            <a:xfrm>
              <a:off x="4861" y="297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rgbClr val="D62900"/>
                  </a:solidFill>
                  <a:latin typeface="Times New Roman" pitchFamily="18" charset="0"/>
                </a:rPr>
                <a:t>6</a:t>
              </a:r>
              <a:endParaRPr lang="de-DE" b="1">
                <a:solidFill>
                  <a:srgbClr val="D62900"/>
                </a:solidFill>
              </a:endParaRPr>
            </a:p>
          </p:txBody>
        </p:sp>
        <p:sp>
          <p:nvSpPr>
            <p:cNvPr id="64615" name="Rectangle 119"/>
            <p:cNvSpPr>
              <a:spLocks noChangeArrowheads="1"/>
            </p:cNvSpPr>
            <p:nvPr/>
          </p:nvSpPr>
          <p:spPr bwMode="auto">
            <a:xfrm>
              <a:off x="4908"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D62900"/>
                  </a:solidFill>
                  <a:latin typeface="Times New Roman" pitchFamily="18" charset="0"/>
                </a:rPr>
                <a:t> </a:t>
              </a:r>
              <a:endParaRPr lang="de-DE" b="1">
                <a:solidFill>
                  <a:srgbClr val="D62900"/>
                </a:solidFill>
              </a:endParaRPr>
            </a:p>
          </p:txBody>
        </p:sp>
        <p:sp>
          <p:nvSpPr>
            <p:cNvPr id="64616" name="Rectangle 120"/>
            <p:cNvSpPr>
              <a:spLocks noChangeArrowheads="1"/>
            </p:cNvSpPr>
            <p:nvPr/>
          </p:nvSpPr>
          <p:spPr bwMode="auto">
            <a:xfrm>
              <a:off x="4940"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D62900"/>
                  </a:solidFill>
                  <a:latin typeface="Times New Roman" pitchFamily="18" charset="0"/>
                </a:rPr>
                <a:t> </a:t>
              </a:r>
              <a:endParaRPr lang="de-DE" b="1">
                <a:solidFill>
                  <a:srgbClr val="D62900"/>
                </a:solidFill>
              </a:endParaRPr>
            </a:p>
          </p:txBody>
        </p:sp>
        <p:sp>
          <p:nvSpPr>
            <p:cNvPr id="64617" name="Rectangle 121"/>
            <p:cNvSpPr>
              <a:spLocks noChangeArrowheads="1"/>
            </p:cNvSpPr>
            <p:nvPr/>
          </p:nvSpPr>
          <p:spPr bwMode="auto">
            <a:xfrm>
              <a:off x="4970" y="2888"/>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D62900"/>
                  </a:solidFill>
                  <a:latin typeface="Times New Roman" pitchFamily="18" charset="0"/>
                </a:rPr>
                <a:t>P</a:t>
              </a:r>
              <a:endParaRPr lang="de-DE" b="1">
                <a:solidFill>
                  <a:srgbClr val="D62900"/>
                </a:solidFill>
              </a:endParaRPr>
            </a:p>
          </p:txBody>
        </p:sp>
        <p:sp>
          <p:nvSpPr>
            <p:cNvPr id="64618" name="Rectangle 122"/>
            <p:cNvSpPr>
              <a:spLocks noChangeArrowheads="1"/>
            </p:cNvSpPr>
            <p:nvPr/>
          </p:nvSpPr>
          <p:spPr bwMode="auto">
            <a:xfrm>
              <a:off x="5037" y="297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rgbClr val="D62900"/>
                  </a:solidFill>
                  <a:latin typeface="Times New Roman" pitchFamily="18" charset="0"/>
                </a:rPr>
                <a:t>7</a:t>
              </a:r>
              <a:endParaRPr lang="de-DE" b="1">
                <a:solidFill>
                  <a:srgbClr val="D62900"/>
                </a:solidFill>
              </a:endParaRPr>
            </a:p>
          </p:txBody>
        </p:sp>
        <p:sp>
          <p:nvSpPr>
            <p:cNvPr id="64619" name="Rectangle 123"/>
            <p:cNvSpPr>
              <a:spLocks noChangeArrowheads="1"/>
            </p:cNvSpPr>
            <p:nvPr/>
          </p:nvSpPr>
          <p:spPr bwMode="auto">
            <a:xfrm>
              <a:off x="5087"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D62900"/>
                  </a:solidFill>
                  <a:latin typeface="Times New Roman" pitchFamily="18" charset="0"/>
                </a:rPr>
                <a:t> </a:t>
              </a:r>
              <a:endParaRPr lang="de-DE" b="1">
                <a:solidFill>
                  <a:srgbClr val="D62900"/>
                </a:solidFill>
              </a:endParaRPr>
            </a:p>
          </p:txBody>
        </p:sp>
        <p:sp>
          <p:nvSpPr>
            <p:cNvPr id="64620" name="Rectangle 124"/>
            <p:cNvSpPr>
              <a:spLocks noChangeArrowheads="1"/>
            </p:cNvSpPr>
            <p:nvPr/>
          </p:nvSpPr>
          <p:spPr bwMode="auto">
            <a:xfrm>
              <a:off x="5116"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D62900"/>
                  </a:solidFill>
                  <a:latin typeface="Times New Roman" pitchFamily="18" charset="0"/>
                </a:rPr>
                <a:t> </a:t>
              </a:r>
              <a:endParaRPr lang="de-DE" b="1">
                <a:solidFill>
                  <a:srgbClr val="D62900"/>
                </a:solidFill>
              </a:endParaRPr>
            </a:p>
          </p:txBody>
        </p:sp>
        <p:sp>
          <p:nvSpPr>
            <p:cNvPr id="64621" name="Rectangle 125"/>
            <p:cNvSpPr>
              <a:spLocks noChangeArrowheads="1"/>
            </p:cNvSpPr>
            <p:nvPr/>
          </p:nvSpPr>
          <p:spPr bwMode="auto">
            <a:xfrm>
              <a:off x="5149" y="2888"/>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D62900"/>
                  </a:solidFill>
                  <a:latin typeface="Times New Roman" pitchFamily="18" charset="0"/>
                </a:rPr>
                <a:t> </a:t>
              </a:r>
              <a:endParaRPr lang="de-DE" b="1">
                <a:solidFill>
                  <a:srgbClr val="D62900"/>
                </a:solidFill>
              </a:endParaRPr>
            </a:p>
          </p:txBody>
        </p:sp>
        <p:sp>
          <p:nvSpPr>
            <p:cNvPr id="64622" name="Rectangle 126"/>
            <p:cNvSpPr>
              <a:spLocks noChangeArrowheads="1"/>
            </p:cNvSpPr>
            <p:nvPr/>
          </p:nvSpPr>
          <p:spPr bwMode="auto">
            <a:xfrm>
              <a:off x="5178" y="2888"/>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D62900"/>
                  </a:solidFill>
                  <a:latin typeface="Times New Roman" pitchFamily="18" charset="0"/>
                </a:rPr>
                <a:t>P</a:t>
              </a:r>
              <a:endParaRPr lang="de-DE" b="1">
                <a:solidFill>
                  <a:srgbClr val="D62900"/>
                </a:solidFill>
              </a:endParaRPr>
            </a:p>
          </p:txBody>
        </p:sp>
        <p:sp>
          <p:nvSpPr>
            <p:cNvPr id="64623" name="Rectangle 127"/>
            <p:cNvSpPr>
              <a:spLocks noChangeArrowheads="1"/>
            </p:cNvSpPr>
            <p:nvPr/>
          </p:nvSpPr>
          <p:spPr bwMode="auto">
            <a:xfrm>
              <a:off x="5248" y="297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rgbClr val="D62900"/>
                  </a:solidFill>
                  <a:latin typeface="Times New Roman" pitchFamily="18" charset="0"/>
                </a:rPr>
                <a:t>8</a:t>
              </a:r>
              <a:endParaRPr lang="de-DE" b="1">
                <a:solidFill>
                  <a:srgbClr val="D62900"/>
                </a:solidFill>
              </a:endParaRPr>
            </a:p>
          </p:txBody>
        </p:sp>
        <p:sp>
          <p:nvSpPr>
            <p:cNvPr id="64624" name="Line 128"/>
            <p:cNvSpPr>
              <a:spLocks noChangeShapeType="1"/>
            </p:cNvSpPr>
            <p:nvPr/>
          </p:nvSpPr>
          <p:spPr bwMode="auto">
            <a:xfrm flipV="1">
              <a:off x="3337" y="2686"/>
              <a:ext cx="1" cy="1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25" name="Line 129"/>
            <p:cNvSpPr>
              <a:spLocks noChangeShapeType="1"/>
            </p:cNvSpPr>
            <p:nvPr/>
          </p:nvSpPr>
          <p:spPr bwMode="auto">
            <a:xfrm>
              <a:off x="3337" y="2686"/>
              <a:ext cx="1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26" name="Line 130"/>
            <p:cNvSpPr>
              <a:spLocks noChangeShapeType="1"/>
            </p:cNvSpPr>
            <p:nvPr/>
          </p:nvSpPr>
          <p:spPr bwMode="auto">
            <a:xfrm>
              <a:off x="3501" y="2686"/>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27" name="Line 131"/>
            <p:cNvSpPr>
              <a:spLocks noChangeShapeType="1"/>
            </p:cNvSpPr>
            <p:nvPr/>
          </p:nvSpPr>
          <p:spPr bwMode="auto">
            <a:xfrm flipV="1">
              <a:off x="3680" y="2641"/>
              <a:ext cx="1" cy="1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28" name="Line 132"/>
            <p:cNvSpPr>
              <a:spLocks noChangeShapeType="1"/>
            </p:cNvSpPr>
            <p:nvPr/>
          </p:nvSpPr>
          <p:spPr bwMode="auto">
            <a:xfrm flipH="1">
              <a:off x="3422" y="2641"/>
              <a:ext cx="2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29" name="Line 133"/>
            <p:cNvSpPr>
              <a:spLocks noChangeShapeType="1"/>
            </p:cNvSpPr>
            <p:nvPr/>
          </p:nvSpPr>
          <p:spPr bwMode="auto">
            <a:xfrm>
              <a:off x="3422" y="2641"/>
              <a:ext cx="1"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0" name="Line 134"/>
            <p:cNvSpPr>
              <a:spLocks noChangeShapeType="1"/>
            </p:cNvSpPr>
            <p:nvPr/>
          </p:nvSpPr>
          <p:spPr bwMode="auto">
            <a:xfrm flipV="1">
              <a:off x="3557" y="2077"/>
              <a:ext cx="1" cy="5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1" name="Line 135"/>
            <p:cNvSpPr>
              <a:spLocks noChangeShapeType="1"/>
            </p:cNvSpPr>
            <p:nvPr/>
          </p:nvSpPr>
          <p:spPr bwMode="auto">
            <a:xfrm>
              <a:off x="3557" y="2077"/>
              <a:ext cx="70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2" name="Line 136"/>
            <p:cNvSpPr>
              <a:spLocks noChangeShapeType="1"/>
            </p:cNvSpPr>
            <p:nvPr/>
          </p:nvSpPr>
          <p:spPr bwMode="auto">
            <a:xfrm flipV="1">
              <a:off x="4169" y="2662"/>
              <a:ext cx="1" cy="1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3" name="Line 137"/>
            <p:cNvSpPr>
              <a:spLocks noChangeShapeType="1"/>
            </p:cNvSpPr>
            <p:nvPr/>
          </p:nvSpPr>
          <p:spPr bwMode="auto">
            <a:xfrm>
              <a:off x="4163" y="2662"/>
              <a:ext cx="1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4" name="Line 138"/>
            <p:cNvSpPr>
              <a:spLocks noChangeShapeType="1"/>
            </p:cNvSpPr>
            <p:nvPr/>
          </p:nvSpPr>
          <p:spPr bwMode="auto">
            <a:xfrm>
              <a:off x="4354" y="2662"/>
              <a:ext cx="1" cy="1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5" name="Line 139"/>
            <p:cNvSpPr>
              <a:spLocks noChangeShapeType="1"/>
            </p:cNvSpPr>
            <p:nvPr/>
          </p:nvSpPr>
          <p:spPr bwMode="auto">
            <a:xfrm flipV="1">
              <a:off x="4257" y="2077"/>
              <a:ext cx="1" cy="5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6" name="Line 140"/>
            <p:cNvSpPr>
              <a:spLocks noChangeShapeType="1"/>
            </p:cNvSpPr>
            <p:nvPr/>
          </p:nvSpPr>
          <p:spPr bwMode="auto">
            <a:xfrm flipV="1">
              <a:off x="3905" y="1423"/>
              <a:ext cx="1" cy="6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7" name="Line 141"/>
            <p:cNvSpPr>
              <a:spLocks noChangeShapeType="1"/>
            </p:cNvSpPr>
            <p:nvPr/>
          </p:nvSpPr>
          <p:spPr bwMode="auto">
            <a:xfrm>
              <a:off x="3905" y="1423"/>
              <a:ext cx="11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8" name="Line 142"/>
            <p:cNvSpPr>
              <a:spLocks noChangeShapeType="1"/>
            </p:cNvSpPr>
            <p:nvPr/>
          </p:nvSpPr>
          <p:spPr bwMode="auto">
            <a:xfrm flipV="1">
              <a:off x="4850" y="2721"/>
              <a:ext cx="1" cy="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39" name="Line 143"/>
            <p:cNvSpPr>
              <a:spLocks noChangeShapeType="1"/>
            </p:cNvSpPr>
            <p:nvPr/>
          </p:nvSpPr>
          <p:spPr bwMode="auto">
            <a:xfrm>
              <a:off x="4850" y="2721"/>
              <a:ext cx="19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40" name="Line 144"/>
            <p:cNvSpPr>
              <a:spLocks noChangeShapeType="1"/>
            </p:cNvSpPr>
            <p:nvPr/>
          </p:nvSpPr>
          <p:spPr bwMode="auto">
            <a:xfrm>
              <a:off x="5040" y="2721"/>
              <a:ext cx="1" cy="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41" name="Line 145"/>
            <p:cNvSpPr>
              <a:spLocks noChangeShapeType="1"/>
            </p:cNvSpPr>
            <p:nvPr/>
          </p:nvSpPr>
          <p:spPr bwMode="auto">
            <a:xfrm flipV="1">
              <a:off x="5248" y="2612"/>
              <a:ext cx="1" cy="2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42" name="Line 146"/>
            <p:cNvSpPr>
              <a:spLocks noChangeShapeType="1"/>
            </p:cNvSpPr>
            <p:nvPr/>
          </p:nvSpPr>
          <p:spPr bwMode="auto">
            <a:xfrm flipH="1">
              <a:off x="4943" y="2612"/>
              <a:ext cx="30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43" name="Line 147"/>
            <p:cNvSpPr>
              <a:spLocks noChangeShapeType="1"/>
            </p:cNvSpPr>
            <p:nvPr/>
          </p:nvSpPr>
          <p:spPr bwMode="auto">
            <a:xfrm>
              <a:off x="4943" y="2612"/>
              <a:ext cx="1"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44" name="Line 148"/>
            <p:cNvSpPr>
              <a:spLocks noChangeShapeType="1"/>
            </p:cNvSpPr>
            <p:nvPr/>
          </p:nvSpPr>
          <p:spPr bwMode="auto">
            <a:xfrm flipV="1">
              <a:off x="5090" y="1423"/>
              <a:ext cx="1" cy="118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45" name="Rectangle 149"/>
            <p:cNvSpPr>
              <a:spLocks noChangeArrowheads="1"/>
            </p:cNvSpPr>
            <p:nvPr/>
          </p:nvSpPr>
          <p:spPr bwMode="auto">
            <a:xfrm>
              <a:off x="3724" y="25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d</a:t>
              </a:r>
              <a:endParaRPr lang="de-DE"/>
            </a:p>
          </p:txBody>
        </p:sp>
        <p:sp>
          <p:nvSpPr>
            <p:cNvPr id="64646" name="Rectangle 150"/>
            <p:cNvSpPr>
              <a:spLocks noChangeArrowheads="1"/>
            </p:cNvSpPr>
            <p:nvPr/>
          </p:nvSpPr>
          <p:spPr bwMode="auto">
            <a:xfrm>
              <a:off x="3785" y="2654"/>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a:solidFill>
                    <a:srgbClr val="000000"/>
                  </a:solidFill>
                  <a:latin typeface="Times New Roman" pitchFamily="18" charset="0"/>
                </a:rPr>
                <a:t>1</a:t>
              </a:r>
              <a:endParaRPr lang="de-DE"/>
            </a:p>
          </p:txBody>
        </p:sp>
        <p:sp>
          <p:nvSpPr>
            <p:cNvPr id="64647" name="Rectangle 151"/>
            <p:cNvSpPr>
              <a:spLocks noChangeArrowheads="1"/>
            </p:cNvSpPr>
            <p:nvPr/>
          </p:nvSpPr>
          <p:spPr bwMode="auto">
            <a:xfrm>
              <a:off x="4392" y="257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d</a:t>
              </a:r>
              <a:endParaRPr lang="de-DE"/>
            </a:p>
          </p:txBody>
        </p:sp>
        <p:sp>
          <p:nvSpPr>
            <p:cNvPr id="64648" name="Rectangle 152"/>
            <p:cNvSpPr>
              <a:spLocks noChangeArrowheads="1"/>
            </p:cNvSpPr>
            <p:nvPr/>
          </p:nvSpPr>
          <p:spPr bwMode="auto">
            <a:xfrm>
              <a:off x="4454" y="263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a:solidFill>
                    <a:srgbClr val="000000"/>
                  </a:solidFill>
                  <a:latin typeface="Times New Roman" pitchFamily="18" charset="0"/>
                </a:rPr>
                <a:t>2</a:t>
              </a:r>
              <a:endParaRPr lang="de-DE"/>
            </a:p>
          </p:txBody>
        </p:sp>
        <p:sp>
          <p:nvSpPr>
            <p:cNvPr id="64649" name="Rectangle 153"/>
            <p:cNvSpPr>
              <a:spLocks noChangeArrowheads="1"/>
            </p:cNvSpPr>
            <p:nvPr/>
          </p:nvSpPr>
          <p:spPr bwMode="auto">
            <a:xfrm>
              <a:off x="5298" y="253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d</a:t>
              </a:r>
              <a:endParaRPr lang="de-DE"/>
            </a:p>
          </p:txBody>
        </p:sp>
        <p:sp>
          <p:nvSpPr>
            <p:cNvPr id="64650" name="Rectangle 154"/>
            <p:cNvSpPr>
              <a:spLocks noChangeArrowheads="1"/>
            </p:cNvSpPr>
            <p:nvPr/>
          </p:nvSpPr>
          <p:spPr bwMode="auto">
            <a:xfrm>
              <a:off x="5360" y="259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a:solidFill>
                    <a:srgbClr val="000000"/>
                  </a:solidFill>
                  <a:latin typeface="Times New Roman" pitchFamily="18" charset="0"/>
                </a:rPr>
                <a:t>3</a:t>
              </a:r>
              <a:endParaRPr lang="de-DE"/>
            </a:p>
          </p:txBody>
        </p:sp>
        <p:sp>
          <p:nvSpPr>
            <p:cNvPr id="64651" name="Rectangle 155"/>
            <p:cNvSpPr>
              <a:spLocks noChangeArrowheads="1"/>
            </p:cNvSpPr>
            <p:nvPr/>
          </p:nvSpPr>
          <p:spPr bwMode="auto">
            <a:xfrm>
              <a:off x="4313" y="2003"/>
              <a:ext cx="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a:t>
              </a:r>
              <a:endParaRPr lang="de-DE"/>
            </a:p>
          </p:txBody>
        </p:sp>
        <p:sp>
          <p:nvSpPr>
            <p:cNvPr id="64652" name="Rectangle 156"/>
            <p:cNvSpPr>
              <a:spLocks noChangeArrowheads="1"/>
            </p:cNvSpPr>
            <p:nvPr/>
          </p:nvSpPr>
          <p:spPr bwMode="auto">
            <a:xfrm>
              <a:off x="4369" y="206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a:solidFill>
                    <a:srgbClr val="000000"/>
                  </a:solidFill>
                  <a:latin typeface="Times New Roman" pitchFamily="18" charset="0"/>
                </a:rPr>
                <a:t>1</a:t>
              </a:r>
              <a:endParaRPr lang="de-DE"/>
            </a:p>
          </p:txBody>
        </p:sp>
        <p:sp>
          <p:nvSpPr>
            <p:cNvPr id="64653" name="Rectangle 157"/>
            <p:cNvSpPr>
              <a:spLocks noChangeArrowheads="1"/>
            </p:cNvSpPr>
            <p:nvPr/>
          </p:nvSpPr>
          <p:spPr bwMode="auto">
            <a:xfrm>
              <a:off x="5175" y="1358"/>
              <a:ext cx="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a:t>
              </a:r>
              <a:endParaRPr lang="de-DE"/>
            </a:p>
          </p:txBody>
        </p:sp>
        <p:sp>
          <p:nvSpPr>
            <p:cNvPr id="64654" name="Rectangle 158"/>
            <p:cNvSpPr>
              <a:spLocks noChangeArrowheads="1"/>
            </p:cNvSpPr>
            <p:nvPr/>
          </p:nvSpPr>
          <p:spPr bwMode="auto">
            <a:xfrm>
              <a:off x="5231" y="1424"/>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a:solidFill>
                    <a:srgbClr val="000000"/>
                  </a:solidFill>
                  <a:latin typeface="Times New Roman" pitchFamily="18" charset="0"/>
                </a:rPr>
                <a:t>3</a:t>
              </a:r>
              <a:endParaRPr lang="de-DE"/>
            </a:p>
          </p:txBody>
        </p:sp>
        <p:sp>
          <p:nvSpPr>
            <p:cNvPr id="64655" name="Rectangle 32"/>
            <p:cNvSpPr>
              <a:spLocks noChangeArrowheads="1"/>
            </p:cNvSpPr>
            <p:nvPr/>
          </p:nvSpPr>
          <p:spPr bwMode="auto">
            <a:xfrm>
              <a:off x="3007" y="1288"/>
              <a:ext cx="162"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4656" name="Rectangle 33"/>
            <p:cNvSpPr>
              <a:spLocks noChangeArrowheads="1"/>
            </p:cNvSpPr>
            <p:nvPr/>
          </p:nvSpPr>
          <p:spPr bwMode="auto">
            <a:xfrm rot="-5400000">
              <a:off x="2223" y="2001"/>
              <a:ext cx="1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a:solidFill>
                    <a:srgbClr val="000000"/>
                  </a:solidFill>
                </a:rPr>
                <a:t>Maximaler Nachbarabstand</a:t>
              </a:r>
              <a:endParaRPr lang="de-DE"/>
            </a:p>
          </p:txBody>
        </p:sp>
        <p:sp>
          <p:nvSpPr>
            <p:cNvPr id="64657" name="Rectangle 34"/>
            <p:cNvSpPr>
              <a:spLocks noChangeArrowheads="1"/>
            </p:cNvSpPr>
            <p:nvPr/>
          </p:nvSpPr>
          <p:spPr bwMode="auto">
            <a:xfrm rot="-5400000">
              <a:off x="3086" y="1266"/>
              <a:ext cx="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a:solidFill>
                    <a:srgbClr val="000000"/>
                  </a:solidFill>
                  <a:latin typeface="Times New Roman" pitchFamily="18" charset="0"/>
                </a:rPr>
                <a:t> </a:t>
              </a:r>
              <a:endParaRPr lang="de-DE"/>
            </a:p>
          </p:txBody>
        </p:sp>
        <p:sp>
          <p:nvSpPr>
            <p:cNvPr id="64658" name="Text Box 160"/>
            <p:cNvSpPr txBox="1">
              <a:spLocks noChangeArrowheads="1"/>
            </p:cNvSpPr>
            <p:nvPr/>
          </p:nvSpPr>
          <p:spPr bwMode="auto">
            <a:xfrm>
              <a:off x="2944" y="872"/>
              <a:ext cx="25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Hierarchische Clusteranalyse</a:t>
              </a:r>
            </a:p>
          </p:txBody>
        </p:sp>
        <p:sp>
          <p:nvSpPr>
            <p:cNvPr id="64659" name="Text Box 164"/>
            <p:cNvSpPr txBox="1">
              <a:spLocks noChangeArrowheads="1"/>
            </p:cNvSpPr>
            <p:nvPr/>
          </p:nvSpPr>
          <p:spPr bwMode="auto">
            <a:xfrm>
              <a:off x="3072" y="3104"/>
              <a:ext cx="25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Dendrogramm</a:t>
              </a:r>
            </a:p>
          </p:txBody>
        </p:sp>
        <p:sp>
          <p:nvSpPr>
            <p:cNvPr id="64660" name="Text Box 165"/>
            <p:cNvSpPr txBox="1">
              <a:spLocks noChangeArrowheads="1"/>
            </p:cNvSpPr>
            <p:nvPr/>
          </p:nvSpPr>
          <p:spPr bwMode="auto">
            <a:xfrm>
              <a:off x="3016" y="3368"/>
              <a:ext cx="2568"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7800" indent="-1778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66"/>
                </a:buClr>
                <a:buSzPct val="130000"/>
                <a:buFontTx/>
                <a:buChar char="•"/>
              </a:pPr>
              <a:r>
                <a:rPr lang="de-DE"/>
                <a:t>Sukzessives Zusammenfassung</a:t>
              </a:r>
            </a:p>
            <a:p>
              <a:pPr>
                <a:buClr>
                  <a:srgbClr val="FF9966"/>
                </a:buClr>
                <a:buSzPct val="130000"/>
                <a:buFontTx/>
                <a:buChar char="•"/>
              </a:pPr>
              <a:r>
                <a:rPr lang="de-DE"/>
                <a:t>Reihenfolge durch Cluster-Abstandsmaß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r>
              <a:rPr lang="de-DE" smtClean="0"/>
              <a:t>Analyse der Neuronengewichte</a:t>
            </a:r>
          </a:p>
        </p:txBody>
      </p:sp>
      <p:sp>
        <p:nvSpPr>
          <p:cNvPr id="65541" name="Rectangle 3"/>
          <p:cNvSpPr>
            <a:spLocks noGrp="1" noChangeArrowheads="1"/>
          </p:cNvSpPr>
          <p:nvPr>
            <p:ph type="body" idx="1"/>
          </p:nvPr>
        </p:nvSpPr>
        <p:spPr>
          <a:xfrm>
            <a:off x="611188" y="1268413"/>
            <a:ext cx="8532812" cy="561975"/>
          </a:xfrm>
        </p:spPr>
        <p:txBody>
          <a:bodyPr/>
          <a:lstStyle/>
          <a:p>
            <a:pPr marL="0" indent="0">
              <a:buFontTx/>
              <a:buNone/>
            </a:pPr>
            <a:r>
              <a:rPr lang="de-DE" smtClean="0"/>
              <a:t>Clusteranalyse 		</a:t>
            </a:r>
          </a:p>
        </p:txBody>
      </p:sp>
      <p:sp>
        <p:nvSpPr>
          <p:cNvPr id="65542" name="Rectangle 4"/>
          <p:cNvSpPr>
            <a:spLocks noChangeArrowheads="1"/>
          </p:cNvSpPr>
          <p:nvPr/>
        </p:nvSpPr>
        <p:spPr bwMode="auto">
          <a:xfrm>
            <a:off x="0" y="2495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37573" name="Text Box 5"/>
          <p:cNvSpPr txBox="1">
            <a:spLocks noChangeArrowheads="1"/>
          </p:cNvSpPr>
          <p:nvPr/>
        </p:nvSpPr>
        <p:spPr bwMode="auto">
          <a:xfrm>
            <a:off x="698500" y="1930400"/>
            <a:ext cx="81661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indent="-2667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FontTx/>
              <a:buBlip>
                <a:blip r:embed="rId2"/>
              </a:buBlip>
            </a:pPr>
            <a:r>
              <a:rPr lang="de-DE" sz="2400"/>
              <a:t>Clusterung der Muster im Eingaberaum („in vitro“)</a:t>
            </a:r>
          </a:p>
          <a:p>
            <a:pPr>
              <a:buFontTx/>
              <a:buBlip>
                <a:blip r:embed="rId2"/>
              </a:buBlip>
            </a:pPr>
            <a:r>
              <a:rPr lang="de-DE" sz="2400"/>
              <a:t>Clusterung der Ausgabewerte bei äquidistanten Testmustern („in vivo“)</a:t>
            </a:r>
          </a:p>
        </p:txBody>
      </p:sp>
      <p:sp>
        <p:nvSpPr>
          <p:cNvPr id="237574" name="Text Box 6"/>
          <p:cNvSpPr txBox="1">
            <a:spLocks noChangeArrowheads="1"/>
          </p:cNvSpPr>
          <p:nvPr/>
        </p:nvSpPr>
        <p:spPr bwMode="auto">
          <a:xfrm>
            <a:off x="749300" y="3873500"/>
            <a:ext cx="537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sym typeface="Wingdings" pitchFamily="2" charset="2"/>
              </a:rPr>
              <a:t> </a:t>
            </a:r>
            <a:r>
              <a:rPr lang="de-DE" sz="2400"/>
              <a:t>Funktionsgruppen von Neuronen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75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75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7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r>
              <a:rPr lang="de-DE" smtClean="0"/>
              <a:t>Analyse der Neuronengewichte</a:t>
            </a:r>
          </a:p>
        </p:txBody>
      </p:sp>
      <p:sp>
        <p:nvSpPr>
          <p:cNvPr id="66565" name="Rectangle 3"/>
          <p:cNvSpPr>
            <a:spLocks noGrp="1" noChangeArrowheads="1"/>
          </p:cNvSpPr>
          <p:nvPr>
            <p:ph type="body" idx="1"/>
          </p:nvPr>
        </p:nvSpPr>
        <p:spPr>
          <a:xfrm>
            <a:off x="611188" y="1268413"/>
            <a:ext cx="8532812" cy="561975"/>
          </a:xfrm>
        </p:spPr>
        <p:txBody>
          <a:bodyPr/>
          <a:lstStyle/>
          <a:p>
            <a:pPr marL="0" indent="0">
              <a:buFontTx/>
              <a:buNone/>
            </a:pPr>
            <a:r>
              <a:rPr lang="de-DE" smtClean="0"/>
              <a:t>Sensitivitätsanalyse		</a:t>
            </a:r>
            <a:endParaRPr lang="de-DE" b="0" i="1" smtClean="0">
              <a:solidFill>
                <a:schemeClr val="folHlink"/>
              </a:solidFill>
            </a:endParaRPr>
          </a:p>
        </p:txBody>
      </p:sp>
      <p:sp>
        <p:nvSpPr>
          <p:cNvPr id="232453" name="Text Box 5"/>
          <p:cNvSpPr txBox="1">
            <a:spLocks noChangeArrowheads="1"/>
          </p:cNvSpPr>
          <p:nvPr/>
        </p:nvSpPr>
        <p:spPr bwMode="auto">
          <a:xfrm>
            <a:off x="660400" y="1778000"/>
            <a:ext cx="6553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Aufstellen der Abhängigkeit des Fehlers des Netzes von der Eingabe bzw. den Gewichten.</a:t>
            </a:r>
          </a:p>
          <a:p>
            <a:r>
              <a:rPr lang="de-DE">
                <a:sym typeface="Wingdings" pitchFamily="2" charset="2"/>
              </a:rPr>
              <a:t> </a:t>
            </a:r>
            <a:r>
              <a:rPr lang="de-DE"/>
              <a:t>Wichtigkeitsliste der Eingabevariablen</a:t>
            </a:r>
          </a:p>
        </p:txBody>
      </p:sp>
      <p:sp>
        <p:nvSpPr>
          <p:cNvPr id="66567" name="Text Box 6"/>
          <p:cNvSpPr txBox="1">
            <a:spLocks noChangeArrowheads="1"/>
          </p:cNvSpPr>
          <p:nvPr/>
        </p:nvSpPr>
        <p:spPr bwMode="auto">
          <a:xfrm>
            <a:off x="5283200" y="3213100"/>
            <a:ext cx="2438400" cy="16637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endParaRPr lang="de-DE"/>
          </a:p>
          <a:p>
            <a:r>
              <a:rPr lang="de-DE" sz="2800" b="1"/>
              <a:t>     System</a:t>
            </a:r>
          </a:p>
        </p:txBody>
      </p:sp>
      <p:sp>
        <p:nvSpPr>
          <p:cNvPr id="66568" name="Line 7"/>
          <p:cNvSpPr>
            <a:spLocks noChangeShapeType="1"/>
          </p:cNvSpPr>
          <p:nvPr/>
        </p:nvSpPr>
        <p:spPr bwMode="auto">
          <a:xfrm>
            <a:off x="7721600" y="4025900"/>
            <a:ext cx="609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de-DE"/>
          </a:p>
        </p:txBody>
      </p:sp>
      <p:sp>
        <p:nvSpPr>
          <p:cNvPr id="232456" name="Text Box 8"/>
          <p:cNvSpPr txBox="1">
            <a:spLocks noChangeArrowheads="1"/>
          </p:cNvSpPr>
          <p:nvPr/>
        </p:nvSpPr>
        <p:spPr bwMode="auto">
          <a:xfrm>
            <a:off x="8331200" y="3670300"/>
            <a:ext cx="546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3600" b="1">
                <a:solidFill>
                  <a:srgbClr val="D62900"/>
                </a:solidFill>
              </a:rPr>
              <a:t>?</a:t>
            </a:r>
          </a:p>
        </p:txBody>
      </p:sp>
      <p:sp>
        <p:nvSpPr>
          <p:cNvPr id="66570" name="Line 9"/>
          <p:cNvSpPr>
            <a:spLocks noChangeShapeType="1"/>
          </p:cNvSpPr>
          <p:nvPr/>
        </p:nvSpPr>
        <p:spPr bwMode="auto">
          <a:xfrm>
            <a:off x="3911600" y="3441700"/>
            <a:ext cx="1346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de-DE"/>
          </a:p>
        </p:txBody>
      </p:sp>
      <p:sp>
        <p:nvSpPr>
          <p:cNvPr id="66571" name="Line 10"/>
          <p:cNvSpPr>
            <a:spLocks noChangeShapeType="1"/>
          </p:cNvSpPr>
          <p:nvPr/>
        </p:nvSpPr>
        <p:spPr bwMode="auto">
          <a:xfrm>
            <a:off x="3911600" y="3873500"/>
            <a:ext cx="1346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de-DE"/>
          </a:p>
        </p:txBody>
      </p:sp>
      <p:sp>
        <p:nvSpPr>
          <p:cNvPr id="66572" name="Line 11"/>
          <p:cNvSpPr>
            <a:spLocks noChangeShapeType="1"/>
          </p:cNvSpPr>
          <p:nvPr/>
        </p:nvSpPr>
        <p:spPr bwMode="auto">
          <a:xfrm>
            <a:off x="3924300" y="4279900"/>
            <a:ext cx="1346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de-DE"/>
          </a:p>
        </p:txBody>
      </p:sp>
      <p:sp>
        <p:nvSpPr>
          <p:cNvPr id="66573" name="Line 12"/>
          <p:cNvSpPr>
            <a:spLocks noChangeShapeType="1"/>
          </p:cNvSpPr>
          <p:nvPr/>
        </p:nvSpPr>
        <p:spPr bwMode="auto">
          <a:xfrm>
            <a:off x="3924300" y="4724400"/>
            <a:ext cx="1346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de-DE"/>
          </a:p>
        </p:txBody>
      </p:sp>
      <p:sp>
        <p:nvSpPr>
          <p:cNvPr id="232461" name="Text Box 13"/>
          <p:cNvSpPr txBox="1">
            <a:spLocks noChangeArrowheads="1"/>
          </p:cNvSpPr>
          <p:nvPr/>
        </p:nvSpPr>
        <p:spPr bwMode="auto">
          <a:xfrm>
            <a:off x="736600" y="3136900"/>
            <a:ext cx="33147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7800" indent="-1778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Aber:</a:t>
            </a:r>
          </a:p>
          <a:p>
            <a:pPr>
              <a:lnSpc>
                <a:spcPct val="80000"/>
              </a:lnSpc>
              <a:buFontTx/>
              <a:buBlip>
                <a:blip r:embed="rId2"/>
              </a:buBlip>
            </a:pPr>
            <a:r>
              <a:rPr lang="de-DE"/>
              <a:t>Fehler hängt ab von Signalgrösse</a:t>
            </a:r>
          </a:p>
          <a:p>
            <a:r>
              <a:rPr lang="de-DE">
                <a:sym typeface="Wingdings" pitchFamily="2" charset="2"/>
              </a:rPr>
              <a:t>Normierung d. Signale</a:t>
            </a:r>
          </a:p>
          <a:p>
            <a:pPr>
              <a:lnSpc>
                <a:spcPct val="80000"/>
              </a:lnSpc>
              <a:buFontTx/>
              <a:buBlip>
                <a:blip r:embed="rId2"/>
              </a:buBlip>
            </a:pPr>
            <a:r>
              <a:rPr lang="de-DE"/>
              <a:t>Grosse Gewichte auch bei </a:t>
            </a:r>
            <a:r>
              <a:rPr lang="de-DE" i="1"/>
              <a:t>random</a:t>
            </a:r>
            <a:r>
              <a:rPr lang="de-DE"/>
              <a:t>-Eingabe</a:t>
            </a:r>
          </a:p>
          <a:p>
            <a:pPr>
              <a:lnSpc>
                <a:spcPct val="80000"/>
              </a:lnSpc>
              <a:buFontTx/>
              <a:buBlip>
                <a:blip r:embed="rId2"/>
              </a:buBlip>
            </a:pPr>
            <a:r>
              <a:rPr lang="de-DE"/>
              <a:t>Abhängigkeit von Eingabevar. nicht erfasst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2000" fill="hold" grpId="0" nodeType="afterEffect">
                                  <p:stCondLst>
                                    <p:cond delay="0"/>
                                  </p:stCondLst>
                                  <p:childTnLst>
                                    <p:animEffect transition="out" filter="fade">
                                      <p:cBhvr>
                                        <p:cTn id="6" dur="500" tmFilter="0, 0; .2, .5; .8, .5; 1, 0"/>
                                        <p:tgtEl>
                                          <p:spTgt spid="232456"/>
                                        </p:tgtEl>
                                      </p:cBhvr>
                                    </p:animEffect>
                                    <p:animScale>
                                      <p:cBhvr>
                                        <p:cTn id="7" dur="250" autoRev="1" fill="hold"/>
                                        <p:tgtEl>
                                          <p:spTgt spid="232456"/>
                                        </p:tgtEl>
                                      </p:cBhvr>
                                      <p:by x="105000" y="105000"/>
                                    </p:animScale>
                                  </p:childTnLst>
                                </p:cTn>
                              </p:par>
                            </p:childTnLst>
                          </p:cTn>
                        </p:par>
                        <p:par>
                          <p:cTn id="8" fill="hold" nodeType="afterGroup">
                            <p:stCondLst>
                              <p:cond delay="1000"/>
                            </p:stCondLst>
                            <p:childTnLst>
                              <p:par>
                                <p:cTn id="9" presetID="26" presetClass="emph" presetSubtype="0" repeatCount="2000" fill="hold" grpId="1" nodeType="afterEffect">
                                  <p:stCondLst>
                                    <p:cond delay="0"/>
                                  </p:stCondLst>
                                  <p:childTnLst>
                                    <p:animEffect transition="out" filter="fade">
                                      <p:cBhvr>
                                        <p:cTn id="10" dur="500" tmFilter="0, 0; .2, .5; .8, .5; 1, 0"/>
                                        <p:tgtEl>
                                          <p:spTgt spid="232456"/>
                                        </p:tgtEl>
                                      </p:cBhvr>
                                    </p:animEffect>
                                    <p:animScale>
                                      <p:cBhvr>
                                        <p:cTn id="11" dur="250" autoRev="1" fill="hold"/>
                                        <p:tgtEl>
                                          <p:spTgt spid="232456"/>
                                        </p:tgtEl>
                                      </p:cBhvr>
                                      <p:by x="105000" y="105000"/>
                                    </p:animScale>
                                  </p:childTnLst>
                                </p:cTn>
                              </p:par>
                            </p:childTnLst>
                          </p:cTn>
                        </p:par>
                        <p:par>
                          <p:cTn id="12" fill="hold" nodeType="afterGroup">
                            <p:stCondLst>
                              <p:cond delay="2000"/>
                            </p:stCondLst>
                            <p:childTnLst>
                              <p:par>
                                <p:cTn id="13" presetID="26" presetClass="emph" presetSubtype="0" repeatCount="2000" fill="hold" grpId="2" nodeType="afterEffect">
                                  <p:stCondLst>
                                    <p:cond delay="0"/>
                                  </p:stCondLst>
                                  <p:childTnLst>
                                    <p:animEffect transition="out" filter="fade">
                                      <p:cBhvr>
                                        <p:cTn id="14" dur="500" tmFilter="0, 0; .2, .5; .8, .5; 1, 0"/>
                                        <p:tgtEl>
                                          <p:spTgt spid="232456"/>
                                        </p:tgtEl>
                                      </p:cBhvr>
                                    </p:animEffect>
                                    <p:animScale>
                                      <p:cBhvr>
                                        <p:cTn id="15" dur="250" autoRev="1" fill="hold"/>
                                        <p:tgtEl>
                                          <p:spTgt spid="232456"/>
                                        </p:tgtEl>
                                      </p:cBhvr>
                                      <p:by x="105000" y="105000"/>
                                    </p:animScale>
                                  </p:childTnLst>
                                </p:cTn>
                              </p:par>
                            </p:childTnLst>
                          </p:cTn>
                        </p:par>
                        <p:par>
                          <p:cTn id="16" fill="hold" nodeType="afterGroup">
                            <p:stCondLst>
                              <p:cond delay="3000"/>
                            </p:stCondLst>
                            <p:childTnLst>
                              <p:par>
                                <p:cTn id="17" presetID="26" presetClass="emph" presetSubtype="0" repeatCount="2000" fill="hold" grpId="3" nodeType="afterEffect">
                                  <p:stCondLst>
                                    <p:cond delay="0"/>
                                  </p:stCondLst>
                                  <p:childTnLst>
                                    <p:animEffect transition="out" filter="fade">
                                      <p:cBhvr>
                                        <p:cTn id="18" dur="500" tmFilter="0, 0; .2, .5; .8, .5; 1, 0"/>
                                        <p:tgtEl>
                                          <p:spTgt spid="232456"/>
                                        </p:tgtEl>
                                      </p:cBhvr>
                                    </p:animEffect>
                                    <p:animScale>
                                      <p:cBhvr>
                                        <p:cTn id="19" dur="250" autoRev="1" fill="hold"/>
                                        <p:tgtEl>
                                          <p:spTgt spid="232456"/>
                                        </p:tgtEl>
                                      </p:cBhvr>
                                      <p:by x="105000" y="105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32453">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32461">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32461">
                                            <p:txEl>
                                              <p:pRg st="1" end="1"/>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32461">
                                            <p:txEl>
                                              <p:pRg st="2" end="2"/>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32461">
                                            <p:txEl>
                                              <p:pRg st="3" end="3"/>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32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6" grpId="0"/>
      <p:bldP spid="232456" grpId="1"/>
      <p:bldP spid="232456" grpId="2"/>
      <p:bldP spid="232456" grpId="3"/>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r>
              <a:rPr lang="de-DE" smtClean="0"/>
              <a:t>Verbesserungen des BP-Algorithmus</a:t>
            </a:r>
          </a:p>
        </p:txBody>
      </p:sp>
      <p:sp>
        <p:nvSpPr>
          <p:cNvPr id="240643" name="Rectangle 3"/>
          <p:cNvSpPr>
            <a:spLocks noGrp="1" noChangeArrowheads="1"/>
          </p:cNvSpPr>
          <p:nvPr>
            <p:ph type="body" idx="1"/>
          </p:nvPr>
        </p:nvSpPr>
        <p:spPr>
          <a:xfrm>
            <a:off x="547688" y="1268413"/>
            <a:ext cx="8215312" cy="5273675"/>
          </a:xfrm>
        </p:spPr>
        <p:txBody>
          <a:bodyPr/>
          <a:lstStyle/>
          <a:p>
            <a:pPr marL="355600" indent="-355600">
              <a:buFontTx/>
              <a:buNone/>
            </a:pPr>
            <a:r>
              <a:rPr lang="de-DE" smtClean="0"/>
              <a:t>Problem</a:t>
            </a:r>
          </a:p>
          <a:p>
            <a:pPr marL="355600" indent="-355600" algn="just">
              <a:buClr>
                <a:schemeClr val="tx1"/>
              </a:buClr>
              <a:buFont typeface="Symbol" pitchFamily="18" charset="2"/>
              <a:buNone/>
            </a:pPr>
            <a:r>
              <a:rPr lang="de-DE" b="0" smtClean="0">
                <a:solidFill>
                  <a:srgbClr val="000000"/>
                </a:solidFill>
                <a:cs typeface="Times New Roman" pitchFamily="18" charset="0"/>
              </a:rPr>
              <a:t>	Das System kann in einem </a:t>
            </a:r>
            <a:r>
              <a:rPr lang="de-DE" i="1" smtClean="0">
                <a:solidFill>
                  <a:srgbClr val="000000"/>
                </a:solidFill>
                <a:cs typeface="Times New Roman" pitchFamily="18" charset="0"/>
              </a:rPr>
              <a:t>lokalen</a:t>
            </a:r>
            <a:r>
              <a:rPr lang="de-DE" b="0" smtClean="0">
                <a:solidFill>
                  <a:srgbClr val="000000"/>
                </a:solidFill>
                <a:cs typeface="Times New Roman" pitchFamily="18" charset="0"/>
              </a:rPr>
              <a:t> Optimum "stecken" bleiben</a:t>
            </a:r>
          </a:p>
          <a:p>
            <a:pPr marL="355600" indent="-355600" algn="just">
              <a:buClr>
                <a:schemeClr val="tx1"/>
              </a:buClr>
              <a:buFont typeface="Symbol" pitchFamily="18" charset="2"/>
              <a:buNone/>
            </a:pPr>
            <a:r>
              <a:rPr lang="de-DE" smtClean="0">
                <a:solidFill>
                  <a:srgbClr val="000000"/>
                </a:solidFill>
                <a:cs typeface="Times New Roman" pitchFamily="18" charset="0"/>
              </a:rPr>
              <a:t>Lösung</a:t>
            </a:r>
          </a:p>
          <a:p>
            <a:pPr marL="355600" indent="-355600" algn="just">
              <a:buClr>
                <a:schemeClr val="tx1"/>
              </a:buClr>
              <a:buFont typeface="Symbol" pitchFamily="18" charset="2"/>
              <a:buChar char="¨"/>
            </a:pPr>
            <a:r>
              <a:rPr lang="de-DE" b="0" smtClean="0">
                <a:solidFill>
                  <a:srgbClr val="000000"/>
                </a:solidFill>
                <a:cs typeface="Times New Roman" pitchFamily="18" charset="0"/>
              </a:rPr>
              <a:t>Gewichte der </a:t>
            </a:r>
            <a:r>
              <a:rPr lang="de-DE" b="0" i="1" smtClean="0">
                <a:solidFill>
                  <a:srgbClr val="000000"/>
                </a:solidFill>
                <a:cs typeface="Times New Roman" pitchFamily="18" charset="0"/>
              </a:rPr>
              <a:t>hidden units</a:t>
            </a:r>
            <a:r>
              <a:rPr lang="de-DE" b="0" smtClean="0">
                <a:solidFill>
                  <a:srgbClr val="000000"/>
                </a:solidFill>
                <a:cs typeface="Times New Roman" pitchFamily="18" charset="0"/>
              </a:rPr>
              <a:t> als Eigenvektoren initialisieren</a:t>
            </a:r>
          </a:p>
          <a:p>
            <a:pPr marL="355600" indent="-355600" algn="just">
              <a:buClr>
                <a:schemeClr val="tx1"/>
              </a:buClr>
              <a:buFont typeface="Symbol" pitchFamily="18" charset="2"/>
              <a:buChar char="¨"/>
            </a:pPr>
            <a:r>
              <a:rPr lang="de-DE" b="0" smtClean="0">
                <a:solidFill>
                  <a:srgbClr val="000000"/>
                </a:solidFill>
                <a:cs typeface="Times New Roman" pitchFamily="18" charset="0"/>
              </a:rPr>
              <a:t>Mehrere Durchgänge mit zufallsveränderten Gewichten</a:t>
            </a:r>
          </a:p>
          <a:p>
            <a:pPr marL="355600" indent="-355600" algn="just">
              <a:buClr>
                <a:schemeClr val="tx1"/>
              </a:buClr>
              <a:buFont typeface="Symbol" pitchFamily="18" charset="2"/>
              <a:buChar char="¨"/>
            </a:pPr>
            <a:r>
              <a:rPr lang="de-DE" b="0" smtClean="0">
                <a:solidFill>
                  <a:srgbClr val="000000"/>
                </a:solidFill>
                <a:cs typeface="Times New Roman" pitchFamily="18" charset="0"/>
              </a:rPr>
              <a:t>Regelmässige Störung der Gewichte &amp; Neulernen</a:t>
            </a:r>
          </a:p>
          <a:p>
            <a:pPr marL="355600" indent="-355600" algn="just">
              <a:buClr>
                <a:schemeClr val="tx1"/>
              </a:buClr>
              <a:buFont typeface="Symbol" pitchFamily="18" charset="2"/>
              <a:buChar char="¨"/>
            </a:pPr>
            <a:r>
              <a:rPr lang="de-DE" b="0" smtClean="0">
                <a:solidFill>
                  <a:srgbClr val="000000"/>
                </a:solidFill>
                <a:cs typeface="Times New Roman" pitchFamily="18" charset="0"/>
              </a:rPr>
              <a:t>Mit kleiner Wahrscheinlichkeit auch gegen das Optimum verändern</a:t>
            </a:r>
          </a:p>
          <a:p>
            <a:pPr marL="355600" indent="-355600" algn="just">
              <a:buClr>
                <a:schemeClr val="tx1"/>
              </a:buClr>
              <a:buFont typeface="Symbol" pitchFamily="18" charset="2"/>
              <a:buChar char="¨"/>
            </a:pPr>
            <a:r>
              <a:rPr lang="de-DE" b="0" smtClean="0">
                <a:solidFill>
                  <a:srgbClr val="000000"/>
                </a:solidFill>
                <a:cs typeface="Times New Roman" pitchFamily="18" charset="0"/>
              </a:rPr>
              <a:t>Sequentieller Netzaufbau, gesteuert durch Kriterium (Ausgabeentropie, Fehler,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064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06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064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064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06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r>
              <a:rPr lang="de-DE" smtClean="0"/>
              <a:t>Verbesserungen des BP-Algorithmus</a:t>
            </a:r>
          </a:p>
        </p:txBody>
      </p:sp>
      <p:sp>
        <p:nvSpPr>
          <p:cNvPr id="68613" name="Rectangle 3"/>
          <p:cNvSpPr>
            <a:spLocks noGrp="1" noChangeArrowheads="1"/>
          </p:cNvSpPr>
          <p:nvPr>
            <p:ph type="body" idx="1"/>
          </p:nvPr>
        </p:nvSpPr>
        <p:spPr>
          <a:xfrm>
            <a:off x="611188" y="1268413"/>
            <a:ext cx="8151812" cy="5184775"/>
          </a:xfrm>
        </p:spPr>
        <p:txBody>
          <a:bodyPr/>
          <a:lstStyle/>
          <a:p>
            <a:pPr marL="355600" indent="-355600">
              <a:buFontTx/>
              <a:buNone/>
            </a:pPr>
            <a:r>
              <a:rPr lang="de-DE" smtClean="0"/>
              <a:t>Problem</a:t>
            </a:r>
          </a:p>
          <a:p>
            <a:pPr marL="355600" indent="-355600" algn="just">
              <a:buClr>
                <a:schemeClr val="tx1"/>
              </a:buClr>
              <a:buFont typeface="Symbol" pitchFamily="18" charset="2"/>
              <a:buBlip>
                <a:blip r:embed="rId2"/>
              </a:buBlip>
            </a:pPr>
            <a:r>
              <a:rPr lang="de-DE" b="0" smtClean="0">
                <a:solidFill>
                  <a:srgbClr val="000000"/>
                </a:solidFill>
                <a:cs typeface="Times New Roman" pitchFamily="18" charset="0"/>
              </a:rPr>
              <a:t>Trotz guter Trainingsleistung zeigt der Test </a:t>
            </a:r>
            <a:r>
              <a:rPr lang="de-DE" i="1" smtClean="0">
                <a:solidFill>
                  <a:srgbClr val="000000"/>
                </a:solidFill>
                <a:cs typeface="Times New Roman" pitchFamily="18" charset="0"/>
              </a:rPr>
              <a:t>schlechte</a:t>
            </a:r>
            <a:r>
              <a:rPr lang="de-DE" b="0" i="1" smtClean="0">
                <a:solidFill>
                  <a:srgbClr val="000000"/>
                </a:solidFill>
                <a:cs typeface="Times New Roman" pitchFamily="18" charset="0"/>
              </a:rPr>
              <a:t> </a:t>
            </a:r>
            <a:r>
              <a:rPr lang="de-DE" i="1" smtClean="0">
                <a:solidFill>
                  <a:srgbClr val="000000"/>
                </a:solidFill>
                <a:cs typeface="Times New Roman" pitchFamily="18" charset="0"/>
              </a:rPr>
              <a:t>Ergebnisse</a:t>
            </a:r>
          </a:p>
        </p:txBody>
      </p:sp>
      <p:sp>
        <p:nvSpPr>
          <p:cNvPr id="68614" name="Rectangle 5"/>
          <p:cNvSpPr>
            <a:spLocks noChangeArrowheads="1"/>
          </p:cNvSpPr>
          <p:nvPr/>
        </p:nvSpPr>
        <p:spPr bwMode="auto">
          <a:xfrm>
            <a:off x="1541463" y="2697163"/>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2100">
                <a:solidFill>
                  <a:srgbClr val="000000"/>
                </a:solidFill>
                <a:latin typeface="Times New Roman" pitchFamily="18" charset="0"/>
              </a:rPr>
              <a:t>f(x)</a:t>
            </a:r>
            <a:endParaRPr lang="de-DE" sz="3600">
              <a:latin typeface="Times New Roman" pitchFamily="18" charset="0"/>
            </a:endParaRPr>
          </a:p>
        </p:txBody>
      </p:sp>
      <p:sp>
        <p:nvSpPr>
          <p:cNvPr id="68615" name="Rectangle 6"/>
          <p:cNvSpPr>
            <a:spLocks noChangeArrowheads="1"/>
          </p:cNvSpPr>
          <p:nvPr/>
        </p:nvSpPr>
        <p:spPr bwMode="auto">
          <a:xfrm>
            <a:off x="6535738" y="6064250"/>
            <a:ext cx="133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2100">
                <a:solidFill>
                  <a:srgbClr val="000000"/>
                </a:solidFill>
                <a:latin typeface="Times New Roman" pitchFamily="18" charset="0"/>
              </a:rPr>
              <a:t>x</a:t>
            </a:r>
            <a:endParaRPr lang="de-DE" sz="3600">
              <a:latin typeface="Times New Roman" pitchFamily="18" charset="0"/>
            </a:endParaRPr>
          </a:p>
        </p:txBody>
      </p:sp>
      <p:grpSp>
        <p:nvGrpSpPr>
          <p:cNvPr id="68616" name="Group 7"/>
          <p:cNvGrpSpPr>
            <a:grpSpLocks/>
          </p:cNvGrpSpPr>
          <p:nvPr/>
        </p:nvGrpSpPr>
        <p:grpSpPr bwMode="auto">
          <a:xfrm>
            <a:off x="933450" y="5999163"/>
            <a:ext cx="6032500" cy="146050"/>
            <a:chOff x="188" y="2900"/>
            <a:chExt cx="2512" cy="65"/>
          </a:xfrm>
        </p:grpSpPr>
        <p:sp>
          <p:nvSpPr>
            <p:cNvPr id="68680" name="Line 8"/>
            <p:cNvSpPr>
              <a:spLocks noChangeShapeType="1"/>
            </p:cNvSpPr>
            <p:nvPr/>
          </p:nvSpPr>
          <p:spPr bwMode="auto">
            <a:xfrm>
              <a:off x="188" y="2932"/>
              <a:ext cx="24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8681" name="Freeform 9"/>
            <p:cNvSpPr>
              <a:spLocks/>
            </p:cNvSpPr>
            <p:nvPr/>
          </p:nvSpPr>
          <p:spPr bwMode="auto">
            <a:xfrm>
              <a:off x="2635" y="2900"/>
              <a:ext cx="65" cy="65"/>
            </a:xfrm>
            <a:custGeom>
              <a:avLst/>
              <a:gdLst>
                <a:gd name="T0" fmla="*/ 0 w 65"/>
                <a:gd name="T1" fmla="*/ 65 h 65"/>
                <a:gd name="T2" fmla="*/ 65 w 65"/>
                <a:gd name="T3" fmla="*/ 32 h 65"/>
                <a:gd name="T4" fmla="*/ 0 w 65"/>
                <a:gd name="T5" fmla="*/ 0 h 65"/>
                <a:gd name="T6" fmla="*/ 0 w 65"/>
                <a:gd name="T7" fmla="*/ 65 h 65"/>
                <a:gd name="T8" fmla="*/ 0 60000 65536"/>
                <a:gd name="T9" fmla="*/ 0 60000 65536"/>
                <a:gd name="T10" fmla="*/ 0 60000 65536"/>
                <a:gd name="T11" fmla="*/ 0 60000 65536"/>
                <a:gd name="T12" fmla="*/ 0 w 65"/>
                <a:gd name="T13" fmla="*/ 0 h 65"/>
                <a:gd name="T14" fmla="*/ 65 w 65"/>
                <a:gd name="T15" fmla="*/ 65 h 65"/>
              </a:gdLst>
              <a:ahLst/>
              <a:cxnLst>
                <a:cxn ang="T8">
                  <a:pos x="T0" y="T1"/>
                </a:cxn>
                <a:cxn ang="T9">
                  <a:pos x="T2" y="T3"/>
                </a:cxn>
                <a:cxn ang="T10">
                  <a:pos x="T4" y="T5"/>
                </a:cxn>
                <a:cxn ang="T11">
                  <a:pos x="T6" y="T7"/>
                </a:cxn>
              </a:cxnLst>
              <a:rect l="T12" t="T13" r="T14" b="T15"/>
              <a:pathLst>
                <a:path w="65" h="65">
                  <a:moveTo>
                    <a:pt x="0" y="65"/>
                  </a:moveTo>
                  <a:lnTo>
                    <a:pt x="65" y="32"/>
                  </a:lnTo>
                  <a:lnTo>
                    <a:pt x="0" y="0"/>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8617" name="Group 10"/>
          <p:cNvGrpSpPr>
            <a:grpSpLocks/>
          </p:cNvGrpSpPr>
          <p:nvPr/>
        </p:nvGrpSpPr>
        <p:grpSpPr bwMode="auto">
          <a:xfrm>
            <a:off x="1173163" y="2692400"/>
            <a:ext cx="158750" cy="3579813"/>
            <a:chOff x="288" y="1440"/>
            <a:chExt cx="66" cy="1581"/>
          </a:xfrm>
        </p:grpSpPr>
        <p:sp>
          <p:nvSpPr>
            <p:cNvPr id="68678" name="Line 11"/>
            <p:cNvSpPr>
              <a:spLocks noChangeShapeType="1"/>
            </p:cNvSpPr>
            <p:nvPr/>
          </p:nvSpPr>
          <p:spPr bwMode="auto">
            <a:xfrm flipV="1">
              <a:off x="320" y="1503"/>
              <a:ext cx="1" cy="15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8679" name="Freeform 12"/>
            <p:cNvSpPr>
              <a:spLocks/>
            </p:cNvSpPr>
            <p:nvPr/>
          </p:nvSpPr>
          <p:spPr bwMode="auto">
            <a:xfrm>
              <a:off x="288" y="1440"/>
              <a:ext cx="66" cy="65"/>
            </a:xfrm>
            <a:custGeom>
              <a:avLst/>
              <a:gdLst>
                <a:gd name="T0" fmla="*/ 66 w 66"/>
                <a:gd name="T1" fmla="*/ 65 h 65"/>
                <a:gd name="T2" fmla="*/ 32 w 66"/>
                <a:gd name="T3" fmla="*/ 0 h 65"/>
                <a:gd name="T4" fmla="*/ 0 w 66"/>
                <a:gd name="T5" fmla="*/ 65 h 65"/>
                <a:gd name="T6" fmla="*/ 66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66" y="65"/>
                  </a:moveTo>
                  <a:lnTo>
                    <a:pt x="32" y="0"/>
                  </a:lnTo>
                  <a:lnTo>
                    <a:pt x="0" y="65"/>
                  </a:lnTo>
                  <a:lnTo>
                    <a:pt x="6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41677" name="Freeform 13"/>
          <p:cNvSpPr>
            <a:spLocks/>
          </p:cNvSpPr>
          <p:nvPr/>
        </p:nvSpPr>
        <p:spPr bwMode="auto">
          <a:xfrm>
            <a:off x="1443038" y="3906838"/>
            <a:ext cx="5213350" cy="989012"/>
          </a:xfrm>
          <a:custGeom>
            <a:avLst/>
            <a:gdLst>
              <a:gd name="T0" fmla="*/ 2147483647 w 2171"/>
              <a:gd name="T1" fmla="*/ 2147483647 h 437"/>
              <a:gd name="T2" fmla="*/ 2147483647 w 2171"/>
              <a:gd name="T3" fmla="*/ 2147483647 h 437"/>
              <a:gd name="T4" fmla="*/ 2147483647 w 2171"/>
              <a:gd name="T5" fmla="*/ 2147483647 h 437"/>
              <a:gd name="T6" fmla="*/ 2147483647 w 2171"/>
              <a:gd name="T7" fmla="*/ 2147483647 h 437"/>
              <a:gd name="T8" fmla="*/ 2147483647 w 2171"/>
              <a:gd name="T9" fmla="*/ 2147483647 h 437"/>
              <a:gd name="T10" fmla="*/ 2147483647 w 2171"/>
              <a:gd name="T11" fmla="*/ 2147483647 h 437"/>
              <a:gd name="T12" fmla="*/ 2147483647 w 2171"/>
              <a:gd name="T13" fmla="*/ 2147483647 h 437"/>
              <a:gd name="T14" fmla="*/ 2147483647 w 2171"/>
              <a:gd name="T15" fmla="*/ 2147483647 h 437"/>
              <a:gd name="T16" fmla="*/ 2147483647 w 2171"/>
              <a:gd name="T17" fmla="*/ 2147483647 h 437"/>
              <a:gd name="T18" fmla="*/ 2147483647 w 2171"/>
              <a:gd name="T19" fmla="*/ 2147483647 h 437"/>
              <a:gd name="T20" fmla="*/ 2147483647 w 2171"/>
              <a:gd name="T21" fmla="*/ 2147483647 h 437"/>
              <a:gd name="T22" fmla="*/ 2147483647 w 2171"/>
              <a:gd name="T23" fmla="*/ 2147483647 h 437"/>
              <a:gd name="T24" fmla="*/ 2147483647 w 2171"/>
              <a:gd name="T25" fmla="*/ 2147483647 h 437"/>
              <a:gd name="T26" fmla="*/ 2147483647 w 2171"/>
              <a:gd name="T27" fmla="*/ 2147483647 h 437"/>
              <a:gd name="T28" fmla="*/ 2147483647 w 2171"/>
              <a:gd name="T29" fmla="*/ 2147483647 h 437"/>
              <a:gd name="T30" fmla="*/ 2147483647 w 2171"/>
              <a:gd name="T31" fmla="*/ 2147483647 h 437"/>
              <a:gd name="T32" fmla="*/ 2147483647 w 2171"/>
              <a:gd name="T33" fmla="*/ 2147483647 h 437"/>
              <a:gd name="T34" fmla="*/ 2147483647 w 2171"/>
              <a:gd name="T35" fmla="*/ 2147483647 h 437"/>
              <a:gd name="T36" fmla="*/ 2147483647 w 2171"/>
              <a:gd name="T37" fmla="*/ 2147483647 h 437"/>
              <a:gd name="T38" fmla="*/ 2147483647 w 2171"/>
              <a:gd name="T39" fmla="*/ 2147483647 h 437"/>
              <a:gd name="T40" fmla="*/ 2147483647 w 2171"/>
              <a:gd name="T41" fmla="*/ 2147483647 h 437"/>
              <a:gd name="T42" fmla="*/ 2147483647 w 2171"/>
              <a:gd name="T43" fmla="*/ 2147483647 h 437"/>
              <a:gd name="T44" fmla="*/ 2147483647 w 2171"/>
              <a:gd name="T45" fmla="*/ 2147483647 h 437"/>
              <a:gd name="T46" fmla="*/ 2147483647 w 2171"/>
              <a:gd name="T47" fmla="*/ 2147483647 h 437"/>
              <a:gd name="T48" fmla="*/ 2147483647 w 2171"/>
              <a:gd name="T49" fmla="*/ 2147483647 h 437"/>
              <a:gd name="T50" fmla="*/ 2147483647 w 2171"/>
              <a:gd name="T51" fmla="*/ 2147483647 h 437"/>
              <a:gd name="T52" fmla="*/ 2147483647 w 2171"/>
              <a:gd name="T53" fmla="*/ 2147483647 h 437"/>
              <a:gd name="T54" fmla="*/ 2147483647 w 2171"/>
              <a:gd name="T55" fmla="*/ 2147483647 h 437"/>
              <a:gd name="T56" fmla="*/ 2147483647 w 2171"/>
              <a:gd name="T57" fmla="*/ 2147483647 h 437"/>
              <a:gd name="T58" fmla="*/ 2147483647 w 2171"/>
              <a:gd name="T59" fmla="*/ 2147483647 h 437"/>
              <a:gd name="T60" fmla="*/ 2147483647 w 2171"/>
              <a:gd name="T61" fmla="*/ 2147483647 h 437"/>
              <a:gd name="T62" fmla="*/ 2147483647 w 2171"/>
              <a:gd name="T63" fmla="*/ 2147483647 h 437"/>
              <a:gd name="T64" fmla="*/ 2147483647 w 2171"/>
              <a:gd name="T65" fmla="*/ 2147483647 h 437"/>
              <a:gd name="T66" fmla="*/ 2147483647 w 2171"/>
              <a:gd name="T67" fmla="*/ 2147483647 h 437"/>
              <a:gd name="T68" fmla="*/ 2147483647 w 2171"/>
              <a:gd name="T69" fmla="*/ 2147483647 h 437"/>
              <a:gd name="T70" fmla="*/ 2147483647 w 2171"/>
              <a:gd name="T71" fmla="*/ 2147483647 h 437"/>
              <a:gd name="T72" fmla="*/ 2147483647 w 2171"/>
              <a:gd name="T73" fmla="*/ 2147483647 h 437"/>
              <a:gd name="T74" fmla="*/ 2147483647 w 2171"/>
              <a:gd name="T75" fmla="*/ 2147483647 h 437"/>
              <a:gd name="T76" fmla="*/ 2147483647 w 2171"/>
              <a:gd name="T77" fmla="*/ 2147483647 h 437"/>
              <a:gd name="T78" fmla="*/ 2147483647 w 2171"/>
              <a:gd name="T79" fmla="*/ 2147483647 h 437"/>
              <a:gd name="T80" fmla="*/ 2147483647 w 2171"/>
              <a:gd name="T81" fmla="*/ 2147483647 h 437"/>
              <a:gd name="T82" fmla="*/ 2147483647 w 2171"/>
              <a:gd name="T83" fmla="*/ 2147483647 h 437"/>
              <a:gd name="T84" fmla="*/ 2147483647 w 2171"/>
              <a:gd name="T85" fmla="*/ 2147483647 h 437"/>
              <a:gd name="T86" fmla="*/ 2147483647 w 2171"/>
              <a:gd name="T87" fmla="*/ 2147483647 h 437"/>
              <a:gd name="T88" fmla="*/ 2147483647 w 2171"/>
              <a:gd name="T89" fmla="*/ 2147483647 h 437"/>
              <a:gd name="T90" fmla="*/ 2147483647 w 2171"/>
              <a:gd name="T91" fmla="*/ 2147483647 h 437"/>
              <a:gd name="T92" fmla="*/ 2147483647 w 2171"/>
              <a:gd name="T93" fmla="*/ 2147483647 h 437"/>
              <a:gd name="T94" fmla="*/ 2147483647 w 2171"/>
              <a:gd name="T95" fmla="*/ 2147483647 h 437"/>
              <a:gd name="T96" fmla="*/ 2147483647 w 2171"/>
              <a:gd name="T97" fmla="*/ 2147483647 h 437"/>
              <a:gd name="T98" fmla="*/ 2147483647 w 2171"/>
              <a:gd name="T99" fmla="*/ 2147483647 h 437"/>
              <a:gd name="T100" fmla="*/ 2147483647 w 2171"/>
              <a:gd name="T101" fmla="*/ 2147483647 h 437"/>
              <a:gd name="T102" fmla="*/ 2147483647 w 2171"/>
              <a:gd name="T103" fmla="*/ 2147483647 h 437"/>
              <a:gd name="T104" fmla="*/ 0 w 2171"/>
              <a:gd name="T105" fmla="*/ 2147483647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71"/>
              <a:gd name="T160" fmla="*/ 0 h 437"/>
              <a:gd name="T161" fmla="*/ 2171 w 2171"/>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71" h="437">
                <a:moveTo>
                  <a:pt x="0" y="91"/>
                </a:moveTo>
                <a:lnTo>
                  <a:pt x="6" y="109"/>
                </a:lnTo>
                <a:lnTo>
                  <a:pt x="45" y="95"/>
                </a:lnTo>
                <a:lnTo>
                  <a:pt x="84" y="82"/>
                </a:lnTo>
                <a:lnTo>
                  <a:pt x="123" y="69"/>
                </a:lnTo>
                <a:lnTo>
                  <a:pt x="160" y="59"/>
                </a:lnTo>
                <a:lnTo>
                  <a:pt x="195" y="51"/>
                </a:lnTo>
                <a:lnTo>
                  <a:pt x="191" y="42"/>
                </a:lnTo>
                <a:lnTo>
                  <a:pt x="191" y="51"/>
                </a:lnTo>
                <a:lnTo>
                  <a:pt x="225" y="46"/>
                </a:lnTo>
                <a:lnTo>
                  <a:pt x="242" y="45"/>
                </a:lnTo>
                <a:lnTo>
                  <a:pt x="257" y="44"/>
                </a:lnTo>
                <a:lnTo>
                  <a:pt x="272" y="45"/>
                </a:lnTo>
                <a:lnTo>
                  <a:pt x="285" y="46"/>
                </a:lnTo>
                <a:lnTo>
                  <a:pt x="285" y="47"/>
                </a:lnTo>
                <a:lnTo>
                  <a:pt x="299" y="49"/>
                </a:lnTo>
                <a:lnTo>
                  <a:pt x="299" y="40"/>
                </a:lnTo>
                <a:lnTo>
                  <a:pt x="296" y="49"/>
                </a:lnTo>
                <a:lnTo>
                  <a:pt x="307" y="52"/>
                </a:lnTo>
                <a:lnTo>
                  <a:pt x="318" y="57"/>
                </a:lnTo>
                <a:lnTo>
                  <a:pt x="328" y="63"/>
                </a:lnTo>
                <a:lnTo>
                  <a:pt x="332" y="54"/>
                </a:lnTo>
                <a:lnTo>
                  <a:pt x="325" y="60"/>
                </a:lnTo>
                <a:lnTo>
                  <a:pt x="342" y="75"/>
                </a:lnTo>
                <a:lnTo>
                  <a:pt x="359" y="92"/>
                </a:lnTo>
                <a:lnTo>
                  <a:pt x="376" y="111"/>
                </a:lnTo>
                <a:lnTo>
                  <a:pt x="393" y="131"/>
                </a:lnTo>
                <a:lnTo>
                  <a:pt x="413" y="153"/>
                </a:lnTo>
                <a:lnTo>
                  <a:pt x="424" y="164"/>
                </a:lnTo>
                <a:lnTo>
                  <a:pt x="437" y="176"/>
                </a:lnTo>
                <a:lnTo>
                  <a:pt x="449" y="188"/>
                </a:lnTo>
                <a:lnTo>
                  <a:pt x="460" y="201"/>
                </a:lnTo>
                <a:lnTo>
                  <a:pt x="472" y="217"/>
                </a:lnTo>
                <a:lnTo>
                  <a:pt x="483" y="233"/>
                </a:lnTo>
                <a:lnTo>
                  <a:pt x="505" y="267"/>
                </a:lnTo>
                <a:lnTo>
                  <a:pt x="518" y="284"/>
                </a:lnTo>
                <a:lnTo>
                  <a:pt x="531" y="302"/>
                </a:lnTo>
                <a:lnTo>
                  <a:pt x="545" y="319"/>
                </a:lnTo>
                <a:lnTo>
                  <a:pt x="560" y="335"/>
                </a:lnTo>
                <a:lnTo>
                  <a:pt x="577" y="352"/>
                </a:lnTo>
                <a:lnTo>
                  <a:pt x="596" y="367"/>
                </a:lnTo>
                <a:lnTo>
                  <a:pt x="599" y="369"/>
                </a:lnTo>
                <a:lnTo>
                  <a:pt x="620" y="382"/>
                </a:lnTo>
                <a:lnTo>
                  <a:pt x="643" y="394"/>
                </a:lnTo>
                <a:lnTo>
                  <a:pt x="669" y="403"/>
                </a:lnTo>
                <a:lnTo>
                  <a:pt x="699" y="411"/>
                </a:lnTo>
                <a:lnTo>
                  <a:pt x="713" y="414"/>
                </a:lnTo>
                <a:lnTo>
                  <a:pt x="717" y="415"/>
                </a:lnTo>
                <a:lnTo>
                  <a:pt x="733" y="418"/>
                </a:lnTo>
                <a:lnTo>
                  <a:pt x="769" y="423"/>
                </a:lnTo>
                <a:lnTo>
                  <a:pt x="810" y="428"/>
                </a:lnTo>
                <a:lnTo>
                  <a:pt x="852" y="431"/>
                </a:lnTo>
                <a:lnTo>
                  <a:pt x="897" y="434"/>
                </a:lnTo>
                <a:lnTo>
                  <a:pt x="945" y="436"/>
                </a:lnTo>
                <a:lnTo>
                  <a:pt x="993" y="437"/>
                </a:lnTo>
                <a:lnTo>
                  <a:pt x="1042" y="436"/>
                </a:lnTo>
                <a:lnTo>
                  <a:pt x="1092" y="435"/>
                </a:lnTo>
                <a:lnTo>
                  <a:pt x="1141" y="432"/>
                </a:lnTo>
                <a:lnTo>
                  <a:pt x="1190" y="428"/>
                </a:lnTo>
                <a:lnTo>
                  <a:pt x="1238" y="422"/>
                </a:lnTo>
                <a:lnTo>
                  <a:pt x="1284" y="416"/>
                </a:lnTo>
                <a:lnTo>
                  <a:pt x="1327" y="407"/>
                </a:lnTo>
                <a:lnTo>
                  <a:pt x="1330" y="407"/>
                </a:lnTo>
                <a:lnTo>
                  <a:pt x="1372" y="397"/>
                </a:lnTo>
                <a:lnTo>
                  <a:pt x="1409" y="386"/>
                </a:lnTo>
                <a:lnTo>
                  <a:pt x="1427" y="379"/>
                </a:lnTo>
                <a:lnTo>
                  <a:pt x="1445" y="372"/>
                </a:lnTo>
                <a:lnTo>
                  <a:pt x="1478" y="354"/>
                </a:lnTo>
                <a:lnTo>
                  <a:pt x="1512" y="332"/>
                </a:lnTo>
                <a:lnTo>
                  <a:pt x="1515" y="330"/>
                </a:lnTo>
                <a:lnTo>
                  <a:pt x="1546" y="306"/>
                </a:lnTo>
                <a:lnTo>
                  <a:pt x="1576" y="280"/>
                </a:lnTo>
                <a:lnTo>
                  <a:pt x="1605" y="253"/>
                </a:lnTo>
                <a:lnTo>
                  <a:pt x="1661" y="195"/>
                </a:lnTo>
                <a:lnTo>
                  <a:pt x="1687" y="167"/>
                </a:lnTo>
                <a:lnTo>
                  <a:pt x="1713" y="140"/>
                </a:lnTo>
                <a:lnTo>
                  <a:pt x="1738" y="114"/>
                </a:lnTo>
                <a:lnTo>
                  <a:pt x="1764" y="90"/>
                </a:lnTo>
                <a:lnTo>
                  <a:pt x="1788" y="67"/>
                </a:lnTo>
                <a:lnTo>
                  <a:pt x="1812" y="49"/>
                </a:lnTo>
                <a:lnTo>
                  <a:pt x="1806" y="43"/>
                </a:lnTo>
                <a:lnTo>
                  <a:pt x="1809" y="52"/>
                </a:lnTo>
                <a:lnTo>
                  <a:pt x="1821" y="44"/>
                </a:lnTo>
                <a:lnTo>
                  <a:pt x="1833" y="37"/>
                </a:lnTo>
                <a:lnTo>
                  <a:pt x="1845" y="32"/>
                </a:lnTo>
                <a:lnTo>
                  <a:pt x="1856" y="27"/>
                </a:lnTo>
                <a:lnTo>
                  <a:pt x="1868" y="24"/>
                </a:lnTo>
                <a:lnTo>
                  <a:pt x="1880" y="21"/>
                </a:lnTo>
                <a:lnTo>
                  <a:pt x="1877" y="12"/>
                </a:lnTo>
                <a:lnTo>
                  <a:pt x="1877" y="22"/>
                </a:lnTo>
                <a:lnTo>
                  <a:pt x="1901" y="19"/>
                </a:lnTo>
                <a:lnTo>
                  <a:pt x="1925" y="20"/>
                </a:lnTo>
                <a:lnTo>
                  <a:pt x="1948" y="24"/>
                </a:lnTo>
                <a:lnTo>
                  <a:pt x="1948" y="14"/>
                </a:lnTo>
                <a:lnTo>
                  <a:pt x="1945" y="23"/>
                </a:lnTo>
                <a:lnTo>
                  <a:pt x="1968" y="29"/>
                </a:lnTo>
                <a:lnTo>
                  <a:pt x="1990" y="37"/>
                </a:lnTo>
                <a:lnTo>
                  <a:pt x="2012" y="47"/>
                </a:lnTo>
                <a:lnTo>
                  <a:pt x="2034" y="57"/>
                </a:lnTo>
                <a:lnTo>
                  <a:pt x="2055" y="68"/>
                </a:lnTo>
                <a:lnTo>
                  <a:pt x="2075" y="81"/>
                </a:lnTo>
                <a:lnTo>
                  <a:pt x="2093" y="93"/>
                </a:lnTo>
                <a:lnTo>
                  <a:pt x="2110" y="104"/>
                </a:lnTo>
                <a:lnTo>
                  <a:pt x="2126" y="114"/>
                </a:lnTo>
                <a:lnTo>
                  <a:pt x="2140" y="122"/>
                </a:lnTo>
                <a:lnTo>
                  <a:pt x="2153" y="129"/>
                </a:lnTo>
                <a:lnTo>
                  <a:pt x="2165" y="134"/>
                </a:lnTo>
                <a:lnTo>
                  <a:pt x="2171" y="116"/>
                </a:lnTo>
                <a:lnTo>
                  <a:pt x="2160" y="111"/>
                </a:lnTo>
                <a:lnTo>
                  <a:pt x="2147" y="104"/>
                </a:lnTo>
                <a:lnTo>
                  <a:pt x="2133" y="96"/>
                </a:lnTo>
                <a:lnTo>
                  <a:pt x="2117" y="86"/>
                </a:lnTo>
                <a:lnTo>
                  <a:pt x="2100" y="75"/>
                </a:lnTo>
                <a:lnTo>
                  <a:pt x="2082" y="62"/>
                </a:lnTo>
                <a:lnTo>
                  <a:pt x="2062" y="50"/>
                </a:lnTo>
                <a:lnTo>
                  <a:pt x="2042" y="39"/>
                </a:lnTo>
                <a:lnTo>
                  <a:pt x="2019" y="29"/>
                </a:lnTo>
                <a:lnTo>
                  <a:pt x="1997" y="19"/>
                </a:lnTo>
                <a:lnTo>
                  <a:pt x="1975" y="11"/>
                </a:lnTo>
                <a:lnTo>
                  <a:pt x="1952" y="5"/>
                </a:lnTo>
                <a:lnTo>
                  <a:pt x="1948" y="5"/>
                </a:lnTo>
                <a:lnTo>
                  <a:pt x="1925" y="1"/>
                </a:lnTo>
                <a:lnTo>
                  <a:pt x="1901" y="0"/>
                </a:lnTo>
                <a:lnTo>
                  <a:pt x="1877" y="3"/>
                </a:lnTo>
                <a:lnTo>
                  <a:pt x="1873" y="3"/>
                </a:lnTo>
                <a:lnTo>
                  <a:pt x="1861" y="6"/>
                </a:lnTo>
                <a:lnTo>
                  <a:pt x="1850" y="9"/>
                </a:lnTo>
                <a:lnTo>
                  <a:pt x="1838" y="14"/>
                </a:lnTo>
                <a:lnTo>
                  <a:pt x="1826" y="19"/>
                </a:lnTo>
                <a:lnTo>
                  <a:pt x="1814" y="26"/>
                </a:lnTo>
                <a:lnTo>
                  <a:pt x="1802" y="34"/>
                </a:lnTo>
                <a:lnTo>
                  <a:pt x="1799" y="36"/>
                </a:lnTo>
                <a:lnTo>
                  <a:pt x="1775" y="54"/>
                </a:lnTo>
                <a:lnTo>
                  <a:pt x="1750" y="77"/>
                </a:lnTo>
                <a:lnTo>
                  <a:pt x="1725" y="101"/>
                </a:lnTo>
                <a:lnTo>
                  <a:pt x="1700" y="127"/>
                </a:lnTo>
                <a:lnTo>
                  <a:pt x="1674" y="154"/>
                </a:lnTo>
                <a:lnTo>
                  <a:pt x="1648" y="182"/>
                </a:lnTo>
                <a:lnTo>
                  <a:pt x="1592" y="240"/>
                </a:lnTo>
                <a:lnTo>
                  <a:pt x="1563" y="267"/>
                </a:lnTo>
                <a:lnTo>
                  <a:pt x="1533" y="293"/>
                </a:lnTo>
                <a:lnTo>
                  <a:pt x="1502" y="317"/>
                </a:lnTo>
                <a:lnTo>
                  <a:pt x="1508" y="323"/>
                </a:lnTo>
                <a:lnTo>
                  <a:pt x="1505" y="314"/>
                </a:lnTo>
                <a:lnTo>
                  <a:pt x="1471" y="335"/>
                </a:lnTo>
                <a:lnTo>
                  <a:pt x="1438" y="354"/>
                </a:lnTo>
                <a:lnTo>
                  <a:pt x="1420" y="361"/>
                </a:lnTo>
                <a:lnTo>
                  <a:pt x="1403" y="368"/>
                </a:lnTo>
                <a:lnTo>
                  <a:pt x="1365" y="379"/>
                </a:lnTo>
                <a:lnTo>
                  <a:pt x="1323" y="389"/>
                </a:lnTo>
                <a:lnTo>
                  <a:pt x="1327" y="398"/>
                </a:lnTo>
                <a:lnTo>
                  <a:pt x="1327" y="388"/>
                </a:lnTo>
                <a:lnTo>
                  <a:pt x="1284" y="397"/>
                </a:lnTo>
                <a:lnTo>
                  <a:pt x="1238" y="403"/>
                </a:lnTo>
                <a:lnTo>
                  <a:pt x="1190" y="409"/>
                </a:lnTo>
                <a:lnTo>
                  <a:pt x="1141" y="413"/>
                </a:lnTo>
                <a:lnTo>
                  <a:pt x="1092" y="416"/>
                </a:lnTo>
                <a:lnTo>
                  <a:pt x="1042" y="417"/>
                </a:lnTo>
                <a:lnTo>
                  <a:pt x="993" y="418"/>
                </a:lnTo>
                <a:lnTo>
                  <a:pt x="945" y="417"/>
                </a:lnTo>
                <a:lnTo>
                  <a:pt x="897" y="415"/>
                </a:lnTo>
                <a:lnTo>
                  <a:pt x="852" y="412"/>
                </a:lnTo>
                <a:lnTo>
                  <a:pt x="810" y="409"/>
                </a:lnTo>
                <a:lnTo>
                  <a:pt x="769" y="404"/>
                </a:lnTo>
                <a:lnTo>
                  <a:pt x="733" y="399"/>
                </a:lnTo>
                <a:lnTo>
                  <a:pt x="717" y="396"/>
                </a:lnTo>
                <a:lnTo>
                  <a:pt x="717" y="405"/>
                </a:lnTo>
                <a:lnTo>
                  <a:pt x="720" y="396"/>
                </a:lnTo>
                <a:lnTo>
                  <a:pt x="703" y="393"/>
                </a:lnTo>
                <a:lnTo>
                  <a:pt x="676" y="385"/>
                </a:lnTo>
                <a:lnTo>
                  <a:pt x="651" y="376"/>
                </a:lnTo>
                <a:lnTo>
                  <a:pt x="627" y="364"/>
                </a:lnTo>
                <a:lnTo>
                  <a:pt x="606" y="351"/>
                </a:lnTo>
                <a:lnTo>
                  <a:pt x="603" y="360"/>
                </a:lnTo>
                <a:lnTo>
                  <a:pt x="610" y="354"/>
                </a:lnTo>
                <a:lnTo>
                  <a:pt x="591" y="338"/>
                </a:lnTo>
                <a:lnTo>
                  <a:pt x="574" y="322"/>
                </a:lnTo>
                <a:lnTo>
                  <a:pt x="559" y="306"/>
                </a:lnTo>
                <a:lnTo>
                  <a:pt x="545" y="289"/>
                </a:lnTo>
                <a:lnTo>
                  <a:pt x="532" y="271"/>
                </a:lnTo>
                <a:lnTo>
                  <a:pt x="520" y="254"/>
                </a:lnTo>
                <a:lnTo>
                  <a:pt x="497" y="220"/>
                </a:lnTo>
                <a:lnTo>
                  <a:pt x="486" y="203"/>
                </a:lnTo>
                <a:lnTo>
                  <a:pt x="474" y="188"/>
                </a:lnTo>
                <a:lnTo>
                  <a:pt x="463" y="175"/>
                </a:lnTo>
                <a:lnTo>
                  <a:pt x="449" y="162"/>
                </a:lnTo>
                <a:lnTo>
                  <a:pt x="438" y="151"/>
                </a:lnTo>
                <a:lnTo>
                  <a:pt x="427" y="140"/>
                </a:lnTo>
                <a:lnTo>
                  <a:pt x="407" y="118"/>
                </a:lnTo>
                <a:lnTo>
                  <a:pt x="390" y="98"/>
                </a:lnTo>
                <a:lnTo>
                  <a:pt x="374" y="79"/>
                </a:lnTo>
                <a:lnTo>
                  <a:pt x="356" y="61"/>
                </a:lnTo>
                <a:lnTo>
                  <a:pt x="339" y="47"/>
                </a:lnTo>
                <a:lnTo>
                  <a:pt x="335" y="45"/>
                </a:lnTo>
                <a:lnTo>
                  <a:pt x="325" y="39"/>
                </a:lnTo>
                <a:lnTo>
                  <a:pt x="314" y="34"/>
                </a:lnTo>
                <a:lnTo>
                  <a:pt x="303" y="31"/>
                </a:lnTo>
                <a:lnTo>
                  <a:pt x="299" y="30"/>
                </a:lnTo>
                <a:lnTo>
                  <a:pt x="288" y="28"/>
                </a:lnTo>
                <a:lnTo>
                  <a:pt x="286" y="37"/>
                </a:lnTo>
                <a:lnTo>
                  <a:pt x="288" y="28"/>
                </a:lnTo>
                <a:lnTo>
                  <a:pt x="272" y="26"/>
                </a:lnTo>
                <a:lnTo>
                  <a:pt x="257" y="25"/>
                </a:lnTo>
                <a:lnTo>
                  <a:pt x="242" y="26"/>
                </a:lnTo>
                <a:lnTo>
                  <a:pt x="225" y="27"/>
                </a:lnTo>
                <a:lnTo>
                  <a:pt x="191" y="32"/>
                </a:lnTo>
                <a:lnTo>
                  <a:pt x="188" y="33"/>
                </a:lnTo>
                <a:lnTo>
                  <a:pt x="153" y="41"/>
                </a:lnTo>
                <a:lnTo>
                  <a:pt x="116" y="51"/>
                </a:lnTo>
                <a:lnTo>
                  <a:pt x="77" y="63"/>
                </a:lnTo>
                <a:lnTo>
                  <a:pt x="38" y="77"/>
                </a:lnTo>
                <a:lnTo>
                  <a:pt x="0" y="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19" name="Oval 14"/>
          <p:cNvSpPr>
            <a:spLocks noChangeArrowheads="1"/>
          </p:cNvSpPr>
          <p:nvPr/>
        </p:nvSpPr>
        <p:spPr bwMode="auto">
          <a:xfrm>
            <a:off x="2779713" y="4168775"/>
            <a:ext cx="144462" cy="136525"/>
          </a:xfrm>
          <a:prstGeom prst="ellipse">
            <a:avLst/>
          </a:prstGeom>
          <a:solidFill>
            <a:srgbClr val="FF0000"/>
          </a:solidFill>
          <a:ln w="19050">
            <a:solidFill>
              <a:srgbClr val="000000"/>
            </a:solidFill>
            <a:round/>
            <a:headEnd/>
            <a:tailEnd/>
          </a:ln>
        </p:spPr>
        <p:txBody>
          <a:bodyPr/>
          <a:lstStyle/>
          <a:p>
            <a:endParaRPr lang="de-DE"/>
          </a:p>
        </p:txBody>
      </p:sp>
      <p:sp>
        <p:nvSpPr>
          <p:cNvPr id="68620" name="Oval 15"/>
          <p:cNvSpPr>
            <a:spLocks noChangeArrowheads="1"/>
          </p:cNvSpPr>
          <p:nvPr/>
        </p:nvSpPr>
        <p:spPr bwMode="auto">
          <a:xfrm>
            <a:off x="2943225" y="4759325"/>
            <a:ext cx="149225" cy="138113"/>
          </a:xfrm>
          <a:prstGeom prst="ellipse">
            <a:avLst/>
          </a:prstGeom>
          <a:solidFill>
            <a:srgbClr val="FF0000"/>
          </a:solidFill>
          <a:ln w="19050">
            <a:solidFill>
              <a:srgbClr val="000000"/>
            </a:solidFill>
            <a:round/>
            <a:headEnd/>
            <a:tailEnd/>
          </a:ln>
        </p:spPr>
        <p:txBody>
          <a:bodyPr/>
          <a:lstStyle/>
          <a:p>
            <a:endParaRPr lang="de-DE"/>
          </a:p>
        </p:txBody>
      </p:sp>
      <p:sp>
        <p:nvSpPr>
          <p:cNvPr id="68621" name="Oval 16"/>
          <p:cNvSpPr>
            <a:spLocks noChangeArrowheads="1"/>
          </p:cNvSpPr>
          <p:nvPr/>
        </p:nvSpPr>
        <p:spPr bwMode="auto">
          <a:xfrm>
            <a:off x="3608388" y="4972050"/>
            <a:ext cx="149225" cy="141288"/>
          </a:xfrm>
          <a:prstGeom prst="ellipse">
            <a:avLst/>
          </a:prstGeom>
          <a:solidFill>
            <a:srgbClr val="FF0000"/>
          </a:solidFill>
          <a:ln w="19050">
            <a:solidFill>
              <a:srgbClr val="000000"/>
            </a:solidFill>
            <a:round/>
            <a:headEnd/>
            <a:tailEnd/>
          </a:ln>
        </p:spPr>
        <p:txBody>
          <a:bodyPr/>
          <a:lstStyle/>
          <a:p>
            <a:endParaRPr lang="de-DE"/>
          </a:p>
        </p:txBody>
      </p:sp>
      <p:sp>
        <p:nvSpPr>
          <p:cNvPr id="68622" name="Oval 17"/>
          <p:cNvSpPr>
            <a:spLocks noChangeArrowheads="1"/>
          </p:cNvSpPr>
          <p:nvPr/>
        </p:nvSpPr>
        <p:spPr bwMode="auto">
          <a:xfrm>
            <a:off x="4071938" y="4616450"/>
            <a:ext cx="146050" cy="138113"/>
          </a:xfrm>
          <a:prstGeom prst="ellipse">
            <a:avLst/>
          </a:prstGeom>
          <a:solidFill>
            <a:srgbClr val="FF0000"/>
          </a:solidFill>
          <a:ln w="19050">
            <a:solidFill>
              <a:srgbClr val="000000"/>
            </a:solidFill>
            <a:round/>
            <a:headEnd/>
            <a:tailEnd/>
          </a:ln>
        </p:spPr>
        <p:txBody>
          <a:bodyPr/>
          <a:lstStyle/>
          <a:p>
            <a:endParaRPr lang="de-DE"/>
          </a:p>
        </p:txBody>
      </p:sp>
      <p:sp>
        <p:nvSpPr>
          <p:cNvPr id="68623" name="Oval 18"/>
          <p:cNvSpPr>
            <a:spLocks noChangeArrowheads="1"/>
          </p:cNvSpPr>
          <p:nvPr/>
        </p:nvSpPr>
        <p:spPr bwMode="auto">
          <a:xfrm>
            <a:off x="4797425" y="5402263"/>
            <a:ext cx="146050" cy="136525"/>
          </a:xfrm>
          <a:prstGeom prst="ellipse">
            <a:avLst/>
          </a:prstGeom>
          <a:solidFill>
            <a:srgbClr val="FF0000"/>
          </a:solidFill>
          <a:ln w="19050">
            <a:solidFill>
              <a:srgbClr val="000000"/>
            </a:solidFill>
            <a:round/>
            <a:headEnd/>
            <a:tailEnd/>
          </a:ln>
        </p:spPr>
        <p:txBody>
          <a:bodyPr/>
          <a:lstStyle/>
          <a:p>
            <a:endParaRPr lang="de-DE"/>
          </a:p>
        </p:txBody>
      </p:sp>
      <p:sp>
        <p:nvSpPr>
          <p:cNvPr id="68624" name="Oval 19"/>
          <p:cNvSpPr>
            <a:spLocks noChangeArrowheads="1"/>
          </p:cNvSpPr>
          <p:nvPr/>
        </p:nvSpPr>
        <p:spPr bwMode="auto">
          <a:xfrm>
            <a:off x="5257800" y="3968750"/>
            <a:ext cx="147638" cy="139700"/>
          </a:xfrm>
          <a:prstGeom prst="ellipse">
            <a:avLst/>
          </a:prstGeom>
          <a:solidFill>
            <a:srgbClr val="FF0000"/>
          </a:solidFill>
          <a:ln w="19050">
            <a:solidFill>
              <a:srgbClr val="000000"/>
            </a:solidFill>
            <a:round/>
            <a:headEnd/>
            <a:tailEnd/>
          </a:ln>
        </p:spPr>
        <p:txBody>
          <a:bodyPr/>
          <a:lstStyle/>
          <a:p>
            <a:endParaRPr lang="de-DE"/>
          </a:p>
        </p:txBody>
      </p:sp>
      <p:sp>
        <p:nvSpPr>
          <p:cNvPr id="68625" name="Oval 20"/>
          <p:cNvSpPr>
            <a:spLocks noChangeArrowheads="1"/>
          </p:cNvSpPr>
          <p:nvPr/>
        </p:nvSpPr>
        <p:spPr bwMode="auto">
          <a:xfrm>
            <a:off x="6075363" y="4238625"/>
            <a:ext cx="146050" cy="141288"/>
          </a:xfrm>
          <a:prstGeom prst="ellipse">
            <a:avLst/>
          </a:prstGeom>
          <a:solidFill>
            <a:srgbClr val="FF0000"/>
          </a:solidFill>
          <a:ln w="19050">
            <a:solidFill>
              <a:srgbClr val="000000"/>
            </a:solidFill>
            <a:round/>
            <a:headEnd/>
            <a:tailEnd/>
          </a:ln>
        </p:spPr>
        <p:txBody>
          <a:bodyPr/>
          <a:lstStyle/>
          <a:p>
            <a:endParaRPr lang="de-DE"/>
          </a:p>
        </p:txBody>
      </p:sp>
      <p:sp>
        <p:nvSpPr>
          <p:cNvPr id="68626" name="Oval 21"/>
          <p:cNvSpPr>
            <a:spLocks noChangeArrowheads="1"/>
          </p:cNvSpPr>
          <p:nvPr/>
        </p:nvSpPr>
        <p:spPr bwMode="auto">
          <a:xfrm>
            <a:off x="6618288" y="3933825"/>
            <a:ext cx="147637" cy="138113"/>
          </a:xfrm>
          <a:prstGeom prst="ellipse">
            <a:avLst/>
          </a:prstGeom>
          <a:solidFill>
            <a:srgbClr val="FF0000"/>
          </a:solidFill>
          <a:ln w="19050">
            <a:solidFill>
              <a:srgbClr val="000000"/>
            </a:solidFill>
            <a:round/>
            <a:headEnd/>
            <a:tailEnd/>
          </a:ln>
        </p:spPr>
        <p:txBody>
          <a:bodyPr/>
          <a:lstStyle/>
          <a:p>
            <a:endParaRPr lang="de-DE"/>
          </a:p>
        </p:txBody>
      </p:sp>
      <p:sp>
        <p:nvSpPr>
          <p:cNvPr id="68627" name="Oval 22"/>
          <p:cNvSpPr>
            <a:spLocks noChangeArrowheads="1"/>
          </p:cNvSpPr>
          <p:nvPr/>
        </p:nvSpPr>
        <p:spPr bwMode="auto">
          <a:xfrm>
            <a:off x="1509713" y="4092575"/>
            <a:ext cx="144462" cy="134938"/>
          </a:xfrm>
          <a:prstGeom prst="ellipse">
            <a:avLst/>
          </a:prstGeom>
          <a:solidFill>
            <a:srgbClr val="FF0000"/>
          </a:solidFill>
          <a:ln w="19050">
            <a:solidFill>
              <a:srgbClr val="000000"/>
            </a:solidFill>
            <a:round/>
            <a:headEnd/>
            <a:tailEnd/>
          </a:ln>
        </p:spPr>
        <p:txBody>
          <a:bodyPr/>
          <a:lstStyle/>
          <a:p>
            <a:endParaRPr lang="de-DE"/>
          </a:p>
        </p:txBody>
      </p:sp>
      <p:sp>
        <p:nvSpPr>
          <p:cNvPr id="68628" name="Oval 23"/>
          <p:cNvSpPr>
            <a:spLocks noChangeArrowheads="1"/>
          </p:cNvSpPr>
          <p:nvPr/>
        </p:nvSpPr>
        <p:spPr bwMode="auto">
          <a:xfrm>
            <a:off x="2108200" y="4254500"/>
            <a:ext cx="142875" cy="138113"/>
          </a:xfrm>
          <a:prstGeom prst="ellipse">
            <a:avLst/>
          </a:prstGeom>
          <a:solidFill>
            <a:srgbClr val="FF0000"/>
          </a:solidFill>
          <a:ln w="19050">
            <a:solidFill>
              <a:srgbClr val="000000"/>
            </a:solidFill>
            <a:round/>
            <a:headEnd/>
            <a:tailEnd/>
          </a:ln>
        </p:spPr>
        <p:txBody>
          <a:bodyPr/>
          <a:lstStyle/>
          <a:p>
            <a:endParaRPr lang="de-DE"/>
          </a:p>
        </p:txBody>
      </p:sp>
      <p:grpSp>
        <p:nvGrpSpPr>
          <p:cNvPr id="4" name="Group 24"/>
          <p:cNvGrpSpPr>
            <a:grpSpLocks/>
          </p:cNvGrpSpPr>
          <p:nvPr/>
        </p:nvGrpSpPr>
        <p:grpSpPr bwMode="auto">
          <a:xfrm>
            <a:off x="1368425" y="3941763"/>
            <a:ext cx="5564188" cy="1598612"/>
            <a:chOff x="369" y="1992"/>
            <a:chExt cx="2317" cy="706"/>
          </a:xfrm>
        </p:grpSpPr>
        <p:sp>
          <p:nvSpPr>
            <p:cNvPr id="68652" name="Freeform 25"/>
            <p:cNvSpPr>
              <a:spLocks/>
            </p:cNvSpPr>
            <p:nvPr/>
          </p:nvSpPr>
          <p:spPr bwMode="auto">
            <a:xfrm>
              <a:off x="369" y="2019"/>
              <a:ext cx="65" cy="64"/>
            </a:xfrm>
            <a:custGeom>
              <a:avLst/>
              <a:gdLst>
                <a:gd name="T0" fmla="*/ 18 w 65"/>
                <a:gd name="T1" fmla="*/ 0 h 64"/>
                <a:gd name="T2" fmla="*/ 0 w 65"/>
                <a:gd name="T3" fmla="*/ 6 h 64"/>
                <a:gd name="T4" fmla="*/ 2 w 65"/>
                <a:gd name="T5" fmla="*/ 14 h 64"/>
                <a:gd name="T6" fmla="*/ 5 w 65"/>
                <a:gd name="T7" fmla="*/ 21 h 64"/>
                <a:gd name="T8" fmla="*/ 10 w 65"/>
                <a:gd name="T9" fmla="*/ 28 h 64"/>
                <a:gd name="T10" fmla="*/ 12 w 65"/>
                <a:gd name="T11" fmla="*/ 32 h 64"/>
                <a:gd name="T12" fmla="*/ 18 w 65"/>
                <a:gd name="T13" fmla="*/ 39 h 64"/>
                <a:gd name="T14" fmla="*/ 26 w 65"/>
                <a:gd name="T15" fmla="*/ 46 h 64"/>
                <a:gd name="T16" fmla="*/ 37 w 65"/>
                <a:gd name="T17" fmla="*/ 54 h 64"/>
                <a:gd name="T18" fmla="*/ 41 w 65"/>
                <a:gd name="T19" fmla="*/ 56 h 64"/>
                <a:gd name="T20" fmla="*/ 55 w 65"/>
                <a:gd name="T21" fmla="*/ 64 h 64"/>
                <a:gd name="T22" fmla="*/ 57 w 65"/>
                <a:gd name="T23" fmla="*/ 64 h 64"/>
                <a:gd name="T24" fmla="*/ 65 w 65"/>
                <a:gd name="T25" fmla="*/ 47 h 64"/>
                <a:gd name="T26" fmla="*/ 62 w 65"/>
                <a:gd name="T27" fmla="*/ 46 h 64"/>
                <a:gd name="T28" fmla="*/ 48 w 65"/>
                <a:gd name="T29" fmla="*/ 38 h 64"/>
                <a:gd name="T30" fmla="*/ 44 w 65"/>
                <a:gd name="T31" fmla="*/ 47 h 64"/>
                <a:gd name="T32" fmla="*/ 51 w 65"/>
                <a:gd name="T33" fmla="*/ 41 h 64"/>
                <a:gd name="T34" fmla="*/ 40 w 65"/>
                <a:gd name="T35" fmla="*/ 33 h 64"/>
                <a:gd name="T36" fmla="*/ 32 w 65"/>
                <a:gd name="T37" fmla="*/ 25 h 64"/>
                <a:gd name="T38" fmla="*/ 26 w 65"/>
                <a:gd name="T39" fmla="*/ 18 h 64"/>
                <a:gd name="T40" fmla="*/ 19 w 65"/>
                <a:gd name="T41" fmla="*/ 24 h 64"/>
                <a:gd name="T42" fmla="*/ 28 w 65"/>
                <a:gd name="T43" fmla="*/ 21 h 64"/>
                <a:gd name="T44" fmla="*/ 23 w 65"/>
                <a:gd name="T45" fmla="*/ 14 h 64"/>
                <a:gd name="T46" fmla="*/ 20 w 65"/>
                <a:gd name="T47" fmla="*/ 7 h 64"/>
                <a:gd name="T48" fmla="*/ 18 w 65"/>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4"/>
                <a:gd name="T77" fmla="*/ 65 w 65"/>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4">
                  <a:moveTo>
                    <a:pt x="18" y="0"/>
                  </a:moveTo>
                  <a:lnTo>
                    <a:pt x="0" y="6"/>
                  </a:lnTo>
                  <a:lnTo>
                    <a:pt x="2" y="14"/>
                  </a:lnTo>
                  <a:lnTo>
                    <a:pt x="5" y="21"/>
                  </a:lnTo>
                  <a:lnTo>
                    <a:pt x="10" y="28"/>
                  </a:lnTo>
                  <a:lnTo>
                    <a:pt x="12" y="32"/>
                  </a:lnTo>
                  <a:lnTo>
                    <a:pt x="18" y="39"/>
                  </a:lnTo>
                  <a:lnTo>
                    <a:pt x="26" y="46"/>
                  </a:lnTo>
                  <a:lnTo>
                    <a:pt x="37" y="54"/>
                  </a:lnTo>
                  <a:lnTo>
                    <a:pt x="41" y="56"/>
                  </a:lnTo>
                  <a:lnTo>
                    <a:pt x="55" y="64"/>
                  </a:lnTo>
                  <a:lnTo>
                    <a:pt x="57" y="64"/>
                  </a:lnTo>
                  <a:lnTo>
                    <a:pt x="65" y="47"/>
                  </a:lnTo>
                  <a:lnTo>
                    <a:pt x="62" y="46"/>
                  </a:lnTo>
                  <a:lnTo>
                    <a:pt x="48" y="38"/>
                  </a:lnTo>
                  <a:lnTo>
                    <a:pt x="44" y="47"/>
                  </a:lnTo>
                  <a:lnTo>
                    <a:pt x="51" y="41"/>
                  </a:lnTo>
                  <a:lnTo>
                    <a:pt x="40" y="33"/>
                  </a:lnTo>
                  <a:lnTo>
                    <a:pt x="32" y="25"/>
                  </a:lnTo>
                  <a:lnTo>
                    <a:pt x="26" y="18"/>
                  </a:lnTo>
                  <a:lnTo>
                    <a:pt x="19" y="24"/>
                  </a:lnTo>
                  <a:lnTo>
                    <a:pt x="28" y="21"/>
                  </a:lnTo>
                  <a:lnTo>
                    <a:pt x="23" y="14"/>
                  </a:lnTo>
                  <a:lnTo>
                    <a:pt x="20" y="7"/>
                  </a:lnTo>
                  <a:lnTo>
                    <a:pt x="1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53" name="Freeform 26"/>
            <p:cNvSpPr>
              <a:spLocks/>
            </p:cNvSpPr>
            <p:nvPr/>
          </p:nvSpPr>
          <p:spPr bwMode="auto">
            <a:xfrm>
              <a:off x="479" y="2088"/>
              <a:ext cx="79" cy="43"/>
            </a:xfrm>
            <a:custGeom>
              <a:avLst/>
              <a:gdLst>
                <a:gd name="T0" fmla="*/ 7 w 79"/>
                <a:gd name="T1" fmla="*/ 0 h 43"/>
                <a:gd name="T2" fmla="*/ 0 w 79"/>
                <a:gd name="T3" fmla="*/ 18 h 43"/>
                <a:gd name="T4" fmla="*/ 0 w 79"/>
                <a:gd name="T5" fmla="*/ 18 h 43"/>
                <a:gd name="T6" fmla="*/ 16 w 79"/>
                <a:gd name="T7" fmla="*/ 23 h 43"/>
                <a:gd name="T8" fmla="*/ 48 w 79"/>
                <a:gd name="T9" fmla="*/ 35 h 43"/>
                <a:gd name="T10" fmla="*/ 73 w 79"/>
                <a:gd name="T11" fmla="*/ 43 h 43"/>
                <a:gd name="T12" fmla="*/ 79 w 79"/>
                <a:gd name="T13" fmla="*/ 25 h 43"/>
                <a:gd name="T14" fmla="*/ 55 w 79"/>
                <a:gd name="T15" fmla="*/ 17 h 43"/>
                <a:gd name="T16" fmla="*/ 23 w 79"/>
                <a:gd name="T17" fmla="*/ 5 h 43"/>
                <a:gd name="T18" fmla="*/ 7 w 79"/>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43"/>
                <a:gd name="T32" fmla="*/ 79 w 79"/>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43">
                  <a:moveTo>
                    <a:pt x="7" y="0"/>
                  </a:moveTo>
                  <a:lnTo>
                    <a:pt x="0" y="18"/>
                  </a:lnTo>
                  <a:lnTo>
                    <a:pt x="16" y="23"/>
                  </a:lnTo>
                  <a:lnTo>
                    <a:pt x="48" y="35"/>
                  </a:lnTo>
                  <a:lnTo>
                    <a:pt x="73" y="43"/>
                  </a:lnTo>
                  <a:lnTo>
                    <a:pt x="79" y="25"/>
                  </a:lnTo>
                  <a:lnTo>
                    <a:pt x="55" y="17"/>
                  </a:lnTo>
                  <a:lnTo>
                    <a:pt x="23"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54" name="Freeform 27"/>
            <p:cNvSpPr>
              <a:spLocks/>
            </p:cNvSpPr>
            <p:nvPr/>
          </p:nvSpPr>
          <p:spPr bwMode="auto">
            <a:xfrm>
              <a:off x="607" y="2129"/>
              <a:ext cx="78" cy="34"/>
            </a:xfrm>
            <a:custGeom>
              <a:avLst/>
              <a:gdLst>
                <a:gd name="T0" fmla="*/ 5 w 78"/>
                <a:gd name="T1" fmla="*/ 0 h 34"/>
                <a:gd name="T2" fmla="*/ 0 w 78"/>
                <a:gd name="T3" fmla="*/ 18 h 34"/>
                <a:gd name="T4" fmla="*/ 28 w 78"/>
                <a:gd name="T5" fmla="*/ 26 h 34"/>
                <a:gd name="T6" fmla="*/ 32 w 78"/>
                <a:gd name="T7" fmla="*/ 26 h 34"/>
                <a:gd name="T8" fmla="*/ 69 w 78"/>
                <a:gd name="T9" fmla="*/ 33 h 34"/>
                <a:gd name="T10" fmla="*/ 77 w 78"/>
                <a:gd name="T11" fmla="*/ 34 h 34"/>
                <a:gd name="T12" fmla="*/ 78 w 78"/>
                <a:gd name="T13" fmla="*/ 15 h 34"/>
                <a:gd name="T14" fmla="*/ 69 w 78"/>
                <a:gd name="T15" fmla="*/ 14 h 34"/>
                <a:gd name="T16" fmla="*/ 32 w 78"/>
                <a:gd name="T17" fmla="*/ 7 h 34"/>
                <a:gd name="T18" fmla="*/ 32 w 78"/>
                <a:gd name="T19" fmla="*/ 17 h 34"/>
                <a:gd name="T20" fmla="*/ 35 w 78"/>
                <a:gd name="T21" fmla="*/ 8 h 34"/>
                <a:gd name="T22" fmla="*/ 5 w 78"/>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34"/>
                <a:gd name="T38" fmla="*/ 78 w 7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34">
                  <a:moveTo>
                    <a:pt x="5" y="0"/>
                  </a:moveTo>
                  <a:lnTo>
                    <a:pt x="0" y="18"/>
                  </a:lnTo>
                  <a:lnTo>
                    <a:pt x="28" y="26"/>
                  </a:lnTo>
                  <a:lnTo>
                    <a:pt x="32" y="26"/>
                  </a:lnTo>
                  <a:lnTo>
                    <a:pt x="69" y="33"/>
                  </a:lnTo>
                  <a:lnTo>
                    <a:pt x="77" y="34"/>
                  </a:lnTo>
                  <a:lnTo>
                    <a:pt x="78" y="15"/>
                  </a:lnTo>
                  <a:lnTo>
                    <a:pt x="69" y="14"/>
                  </a:lnTo>
                  <a:lnTo>
                    <a:pt x="32" y="7"/>
                  </a:lnTo>
                  <a:lnTo>
                    <a:pt x="32" y="17"/>
                  </a:lnTo>
                  <a:lnTo>
                    <a:pt x="35" y="8"/>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55" name="Freeform 28"/>
            <p:cNvSpPr>
              <a:spLocks/>
            </p:cNvSpPr>
            <p:nvPr/>
          </p:nvSpPr>
          <p:spPr bwMode="auto">
            <a:xfrm>
              <a:off x="741" y="2134"/>
              <a:ext cx="78" cy="32"/>
            </a:xfrm>
            <a:custGeom>
              <a:avLst/>
              <a:gdLst>
                <a:gd name="T0" fmla="*/ 0 w 78"/>
                <a:gd name="T1" fmla="*/ 13 h 32"/>
                <a:gd name="T2" fmla="*/ 1 w 78"/>
                <a:gd name="T3" fmla="*/ 32 h 32"/>
                <a:gd name="T4" fmla="*/ 6 w 78"/>
                <a:gd name="T5" fmla="*/ 32 h 32"/>
                <a:gd name="T6" fmla="*/ 26 w 78"/>
                <a:gd name="T7" fmla="*/ 29 h 32"/>
                <a:gd name="T8" fmla="*/ 47 w 78"/>
                <a:gd name="T9" fmla="*/ 26 h 32"/>
                <a:gd name="T10" fmla="*/ 50 w 78"/>
                <a:gd name="T11" fmla="*/ 25 h 32"/>
                <a:gd name="T12" fmla="*/ 78 w 78"/>
                <a:gd name="T13" fmla="*/ 18 h 32"/>
                <a:gd name="T14" fmla="*/ 74 w 78"/>
                <a:gd name="T15" fmla="*/ 0 h 32"/>
                <a:gd name="T16" fmla="*/ 43 w 78"/>
                <a:gd name="T17" fmla="*/ 7 h 32"/>
                <a:gd name="T18" fmla="*/ 47 w 78"/>
                <a:gd name="T19" fmla="*/ 16 h 32"/>
                <a:gd name="T20" fmla="*/ 47 w 78"/>
                <a:gd name="T21" fmla="*/ 7 h 32"/>
                <a:gd name="T22" fmla="*/ 26 w 78"/>
                <a:gd name="T23" fmla="*/ 10 h 32"/>
                <a:gd name="T24" fmla="*/ 6 w 78"/>
                <a:gd name="T25" fmla="*/ 13 h 32"/>
                <a:gd name="T26" fmla="*/ 0 w 78"/>
                <a:gd name="T27" fmla="*/ 13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32"/>
                <a:gd name="T44" fmla="*/ 78 w 78"/>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32">
                  <a:moveTo>
                    <a:pt x="0" y="13"/>
                  </a:moveTo>
                  <a:lnTo>
                    <a:pt x="1" y="32"/>
                  </a:lnTo>
                  <a:lnTo>
                    <a:pt x="6" y="32"/>
                  </a:lnTo>
                  <a:lnTo>
                    <a:pt x="26" y="29"/>
                  </a:lnTo>
                  <a:lnTo>
                    <a:pt x="47" y="26"/>
                  </a:lnTo>
                  <a:lnTo>
                    <a:pt x="50" y="25"/>
                  </a:lnTo>
                  <a:lnTo>
                    <a:pt x="78" y="18"/>
                  </a:lnTo>
                  <a:lnTo>
                    <a:pt x="74" y="0"/>
                  </a:lnTo>
                  <a:lnTo>
                    <a:pt x="43" y="7"/>
                  </a:lnTo>
                  <a:lnTo>
                    <a:pt x="47" y="16"/>
                  </a:lnTo>
                  <a:lnTo>
                    <a:pt x="47" y="7"/>
                  </a:lnTo>
                  <a:lnTo>
                    <a:pt x="26" y="10"/>
                  </a:lnTo>
                  <a:lnTo>
                    <a:pt x="6" y="13"/>
                  </a:lnTo>
                  <a:lnTo>
                    <a:pt x="0" y="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56" name="Freeform 29"/>
            <p:cNvSpPr>
              <a:spLocks/>
            </p:cNvSpPr>
            <p:nvPr/>
          </p:nvSpPr>
          <p:spPr bwMode="auto">
            <a:xfrm>
              <a:off x="871" y="2107"/>
              <a:ext cx="78" cy="32"/>
            </a:xfrm>
            <a:custGeom>
              <a:avLst/>
              <a:gdLst>
                <a:gd name="T0" fmla="*/ 0 w 78"/>
                <a:gd name="T1" fmla="*/ 14 h 32"/>
                <a:gd name="T2" fmla="*/ 4 w 78"/>
                <a:gd name="T3" fmla="*/ 32 h 32"/>
                <a:gd name="T4" fmla="*/ 41 w 78"/>
                <a:gd name="T5" fmla="*/ 24 h 32"/>
                <a:gd name="T6" fmla="*/ 38 w 78"/>
                <a:gd name="T7" fmla="*/ 15 h 32"/>
                <a:gd name="T8" fmla="*/ 38 w 78"/>
                <a:gd name="T9" fmla="*/ 24 h 32"/>
                <a:gd name="T10" fmla="*/ 56 w 78"/>
                <a:gd name="T11" fmla="*/ 21 h 32"/>
                <a:gd name="T12" fmla="*/ 74 w 78"/>
                <a:gd name="T13" fmla="*/ 19 h 32"/>
                <a:gd name="T14" fmla="*/ 78 w 78"/>
                <a:gd name="T15" fmla="*/ 19 h 32"/>
                <a:gd name="T16" fmla="*/ 77 w 78"/>
                <a:gd name="T17" fmla="*/ 0 h 32"/>
                <a:gd name="T18" fmla="*/ 74 w 78"/>
                <a:gd name="T19" fmla="*/ 0 h 32"/>
                <a:gd name="T20" fmla="*/ 56 w 78"/>
                <a:gd name="T21" fmla="*/ 2 h 32"/>
                <a:gd name="T22" fmla="*/ 38 w 78"/>
                <a:gd name="T23" fmla="*/ 5 h 32"/>
                <a:gd name="T24" fmla="*/ 33 w 78"/>
                <a:gd name="T25" fmla="*/ 6 h 32"/>
                <a:gd name="T26" fmla="*/ 0 w 78"/>
                <a:gd name="T27" fmla="*/ 14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32"/>
                <a:gd name="T44" fmla="*/ 78 w 78"/>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32">
                  <a:moveTo>
                    <a:pt x="0" y="14"/>
                  </a:moveTo>
                  <a:lnTo>
                    <a:pt x="4" y="32"/>
                  </a:lnTo>
                  <a:lnTo>
                    <a:pt x="41" y="24"/>
                  </a:lnTo>
                  <a:lnTo>
                    <a:pt x="38" y="15"/>
                  </a:lnTo>
                  <a:lnTo>
                    <a:pt x="38" y="24"/>
                  </a:lnTo>
                  <a:lnTo>
                    <a:pt x="56" y="21"/>
                  </a:lnTo>
                  <a:lnTo>
                    <a:pt x="74" y="19"/>
                  </a:lnTo>
                  <a:lnTo>
                    <a:pt x="78" y="19"/>
                  </a:lnTo>
                  <a:lnTo>
                    <a:pt x="77" y="0"/>
                  </a:lnTo>
                  <a:lnTo>
                    <a:pt x="74" y="0"/>
                  </a:lnTo>
                  <a:lnTo>
                    <a:pt x="56" y="2"/>
                  </a:lnTo>
                  <a:lnTo>
                    <a:pt x="38" y="5"/>
                  </a:lnTo>
                  <a:lnTo>
                    <a:pt x="33" y="6"/>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57" name="Freeform 30"/>
            <p:cNvSpPr>
              <a:spLocks/>
            </p:cNvSpPr>
            <p:nvPr/>
          </p:nvSpPr>
          <p:spPr bwMode="auto">
            <a:xfrm>
              <a:off x="998" y="2121"/>
              <a:ext cx="39" cy="78"/>
            </a:xfrm>
            <a:custGeom>
              <a:avLst/>
              <a:gdLst>
                <a:gd name="T0" fmla="*/ 10 w 39"/>
                <a:gd name="T1" fmla="*/ 0 h 78"/>
                <a:gd name="T2" fmla="*/ 0 w 39"/>
                <a:gd name="T3" fmla="*/ 15 h 78"/>
                <a:gd name="T4" fmla="*/ 8 w 39"/>
                <a:gd name="T5" fmla="*/ 23 h 78"/>
                <a:gd name="T6" fmla="*/ 11 w 39"/>
                <a:gd name="T7" fmla="*/ 14 h 78"/>
                <a:gd name="T8" fmla="*/ 5 w 39"/>
                <a:gd name="T9" fmla="*/ 20 h 78"/>
                <a:gd name="T10" fmla="*/ 2 w 39"/>
                <a:gd name="T11" fmla="*/ 17 h 78"/>
                <a:gd name="T12" fmla="*/ 10 w 39"/>
                <a:gd name="T13" fmla="*/ 28 h 78"/>
                <a:gd name="T14" fmla="*/ 15 w 39"/>
                <a:gd name="T15" fmla="*/ 41 h 78"/>
                <a:gd name="T16" fmla="*/ 18 w 39"/>
                <a:gd name="T17" fmla="*/ 57 h 78"/>
                <a:gd name="T18" fmla="*/ 27 w 39"/>
                <a:gd name="T19" fmla="*/ 53 h 78"/>
                <a:gd name="T20" fmla="*/ 17 w 39"/>
                <a:gd name="T21" fmla="*/ 53 h 78"/>
                <a:gd name="T22" fmla="*/ 19 w 39"/>
                <a:gd name="T23" fmla="*/ 71 h 78"/>
                <a:gd name="T24" fmla="*/ 20 w 39"/>
                <a:gd name="T25" fmla="*/ 78 h 78"/>
                <a:gd name="T26" fmla="*/ 39 w 39"/>
                <a:gd name="T27" fmla="*/ 77 h 78"/>
                <a:gd name="T28" fmla="*/ 38 w 39"/>
                <a:gd name="T29" fmla="*/ 71 h 78"/>
                <a:gd name="T30" fmla="*/ 36 w 39"/>
                <a:gd name="T31" fmla="*/ 53 h 78"/>
                <a:gd name="T32" fmla="*/ 36 w 39"/>
                <a:gd name="T33" fmla="*/ 50 h 78"/>
                <a:gd name="T34" fmla="*/ 33 w 39"/>
                <a:gd name="T35" fmla="*/ 34 h 78"/>
                <a:gd name="T36" fmla="*/ 28 w 39"/>
                <a:gd name="T37" fmla="*/ 21 h 78"/>
                <a:gd name="T38" fmla="*/ 20 w 39"/>
                <a:gd name="T39" fmla="*/ 10 h 78"/>
                <a:gd name="T40" fmla="*/ 18 w 39"/>
                <a:gd name="T41" fmla="*/ 7 h 78"/>
                <a:gd name="T42" fmla="*/ 15 w 39"/>
                <a:gd name="T43" fmla="*/ 5 h 78"/>
                <a:gd name="T44" fmla="*/ 10 w 39"/>
                <a:gd name="T45" fmla="*/ 0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8"/>
                <a:gd name="T71" fmla="*/ 39 w 39"/>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8">
                  <a:moveTo>
                    <a:pt x="10" y="0"/>
                  </a:moveTo>
                  <a:lnTo>
                    <a:pt x="0" y="15"/>
                  </a:lnTo>
                  <a:lnTo>
                    <a:pt x="8" y="23"/>
                  </a:lnTo>
                  <a:lnTo>
                    <a:pt x="11" y="14"/>
                  </a:lnTo>
                  <a:lnTo>
                    <a:pt x="5" y="20"/>
                  </a:lnTo>
                  <a:lnTo>
                    <a:pt x="2" y="17"/>
                  </a:lnTo>
                  <a:lnTo>
                    <a:pt x="10" y="28"/>
                  </a:lnTo>
                  <a:lnTo>
                    <a:pt x="15" y="41"/>
                  </a:lnTo>
                  <a:lnTo>
                    <a:pt x="18" y="57"/>
                  </a:lnTo>
                  <a:lnTo>
                    <a:pt x="27" y="53"/>
                  </a:lnTo>
                  <a:lnTo>
                    <a:pt x="17" y="53"/>
                  </a:lnTo>
                  <a:lnTo>
                    <a:pt x="19" y="71"/>
                  </a:lnTo>
                  <a:lnTo>
                    <a:pt x="20" y="78"/>
                  </a:lnTo>
                  <a:lnTo>
                    <a:pt x="39" y="77"/>
                  </a:lnTo>
                  <a:lnTo>
                    <a:pt x="38" y="71"/>
                  </a:lnTo>
                  <a:lnTo>
                    <a:pt x="36" y="53"/>
                  </a:lnTo>
                  <a:lnTo>
                    <a:pt x="36" y="50"/>
                  </a:lnTo>
                  <a:lnTo>
                    <a:pt x="33" y="34"/>
                  </a:lnTo>
                  <a:lnTo>
                    <a:pt x="28" y="21"/>
                  </a:lnTo>
                  <a:lnTo>
                    <a:pt x="20" y="10"/>
                  </a:lnTo>
                  <a:lnTo>
                    <a:pt x="18" y="7"/>
                  </a:lnTo>
                  <a:lnTo>
                    <a:pt x="15" y="5"/>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58" name="Freeform 31"/>
            <p:cNvSpPr>
              <a:spLocks/>
            </p:cNvSpPr>
            <p:nvPr/>
          </p:nvSpPr>
          <p:spPr bwMode="auto">
            <a:xfrm>
              <a:off x="1019" y="2256"/>
              <a:ext cx="22" cy="78"/>
            </a:xfrm>
            <a:custGeom>
              <a:avLst/>
              <a:gdLst>
                <a:gd name="T0" fmla="*/ 19 w 22"/>
                <a:gd name="T1" fmla="*/ 0 h 78"/>
                <a:gd name="T2" fmla="*/ 0 w 22"/>
                <a:gd name="T3" fmla="*/ 0 h 78"/>
                <a:gd name="T4" fmla="*/ 0 w 22"/>
                <a:gd name="T5" fmla="*/ 31 h 78"/>
                <a:gd name="T6" fmla="*/ 1 w 22"/>
                <a:gd name="T7" fmla="*/ 50 h 78"/>
                <a:gd name="T8" fmla="*/ 2 w 22"/>
                <a:gd name="T9" fmla="*/ 69 h 78"/>
                <a:gd name="T10" fmla="*/ 4 w 22"/>
                <a:gd name="T11" fmla="*/ 78 h 78"/>
                <a:gd name="T12" fmla="*/ 22 w 22"/>
                <a:gd name="T13" fmla="*/ 75 h 78"/>
                <a:gd name="T14" fmla="*/ 21 w 22"/>
                <a:gd name="T15" fmla="*/ 69 h 78"/>
                <a:gd name="T16" fmla="*/ 20 w 22"/>
                <a:gd name="T17" fmla="*/ 50 h 78"/>
                <a:gd name="T18" fmla="*/ 19 w 22"/>
                <a:gd name="T19" fmla="*/ 31 h 78"/>
                <a:gd name="T20" fmla="*/ 19 w 22"/>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78"/>
                <a:gd name="T35" fmla="*/ 22 w 2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78">
                  <a:moveTo>
                    <a:pt x="19" y="0"/>
                  </a:moveTo>
                  <a:lnTo>
                    <a:pt x="0" y="0"/>
                  </a:lnTo>
                  <a:lnTo>
                    <a:pt x="0" y="31"/>
                  </a:lnTo>
                  <a:lnTo>
                    <a:pt x="1" y="50"/>
                  </a:lnTo>
                  <a:lnTo>
                    <a:pt x="2" y="69"/>
                  </a:lnTo>
                  <a:lnTo>
                    <a:pt x="4" y="78"/>
                  </a:lnTo>
                  <a:lnTo>
                    <a:pt x="22" y="75"/>
                  </a:lnTo>
                  <a:lnTo>
                    <a:pt x="21" y="69"/>
                  </a:lnTo>
                  <a:lnTo>
                    <a:pt x="20" y="50"/>
                  </a:lnTo>
                  <a:lnTo>
                    <a:pt x="19" y="3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59" name="Freeform 32"/>
            <p:cNvSpPr>
              <a:spLocks/>
            </p:cNvSpPr>
            <p:nvPr/>
          </p:nvSpPr>
          <p:spPr bwMode="auto">
            <a:xfrm>
              <a:off x="1048" y="2378"/>
              <a:ext cx="73" cy="58"/>
            </a:xfrm>
            <a:custGeom>
              <a:avLst/>
              <a:gdLst>
                <a:gd name="T0" fmla="*/ 14 w 73"/>
                <a:gd name="T1" fmla="*/ 0 h 58"/>
                <a:gd name="T2" fmla="*/ 0 w 73"/>
                <a:gd name="T3" fmla="*/ 13 h 58"/>
                <a:gd name="T4" fmla="*/ 11 w 73"/>
                <a:gd name="T5" fmla="*/ 23 h 58"/>
                <a:gd name="T6" fmla="*/ 24 w 73"/>
                <a:gd name="T7" fmla="*/ 33 h 58"/>
                <a:gd name="T8" fmla="*/ 27 w 73"/>
                <a:gd name="T9" fmla="*/ 36 h 58"/>
                <a:gd name="T10" fmla="*/ 42 w 73"/>
                <a:gd name="T11" fmla="*/ 46 h 58"/>
                <a:gd name="T12" fmla="*/ 58 w 73"/>
                <a:gd name="T13" fmla="*/ 55 h 58"/>
                <a:gd name="T14" fmla="*/ 65 w 73"/>
                <a:gd name="T15" fmla="*/ 58 h 58"/>
                <a:gd name="T16" fmla="*/ 73 w 73"/>
                <a:gd name="T17" fmla="*/ 41 h 58"/>
                <a:gd name="T18" fmla="*/ 65 w 73"/>
                <a:gd name="T19" fmla="*/ 37 h 58"/>
                <a:gd name="T20" fmla="*/ 49 w 73"/>
                <a:gd name="T21" fmla="*/ 28 h 58"/>
                <a:gd name="T22" fmla="*/ 34 w 73"/>
                <a:gd name="T23" fmla="*/ 18 h 58"/>
                <a:gd name="T24" fmla="*/ 31 w 73"/>
                <a:gd name="T25" fmla="*/ 27 h 58"/>
                <a:gd name="T26" fmla="*/ 38 w 73"/>
                <a:gd name="T27" fmla="*/ 20 h 58"/>
                <a:gd name="T28" fmla="*/ 25 w 73"/>
                <a:gd name="T29" fmla="*/ 10 h 58"/>
                <a:gd name="T30" fmla="*/ 14 w 73"/>
                <a:gd name="T31" fmla="*/ 0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58"/>
                <a:gd name="T50" fmla="*/ 73 w 73"/>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58">
                  <a:moveTo>
                    <a:pt x="14" y="0"/>
                  </a:moveTo>
                  <a:lnTo>
                    <a:pt x="0" y="13"/>
                  </a:lnTo>
                  <a:lnTo>
                    <a:pt x="11" y="23"/>
                  </a:lnTo>
                  <a:lnTo>
                    <a:pt x="24" y="33"/>
                  </a:lnTo>
                  <a:lnTo>
                    <a:pt x="27" y="36"/>
                  </a:lnTo>
                  <a:lnTo>
                    <a:pt x="42" y="46"/>
                  </a:lnTo>
                  <a:lnTo>
                    <a:pt x="58" y="55"/>
                  </a:lnTo>
                  <a:lnTo>
                    <a:pt x="65" y="58"/>
                  </a:lnTo>
                  <a:lnTo>
                    <a:pt x="73" y="41"/>
                  </a:lnTo>
                  <a:lnTo>
                    <a:pt x="65" y="37"/>
                  </a:lnTo>
                  <a:lnTo>
                    <a:pt x="49" y="28"/>
                  </a:lnTo>
                  <a:lnTo>
                    <a:pt x="34" y="18"/>
                  </a:lnTo>
                  <a:lnTo>
                    <a:pt x="31" y="27"/>
                  </a:lnTo>
                  <a:lnTo>
                    <a:pt x="38" y="20"/>
                  </a:lnTo>
                  <a:lnTo>
                    <a:pt x="25" y="10"/>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0" name="Freeform 33"/>
            <p:cNvSpPr>
              <a:spLocks/>
            </p:cNvSpPr>
            <p:nvPr/>
          </p:nvSpPr>
          <p:spPr bwMode="auto">
            <a:xfrm>
              <a:off x="1167" y="2440"/>
              <a:ext cx="79" cy="38"/>
            </a:xfrm>
            <a:custGeom>
              <a:avLst/>
              <a:gdLst>
                <a:gd name="T0" fmla="*/ 6 w 79"/>
                <a:gd name="T1" fmla="*/ 0 h 38"/>
                <a:gd name="T2" fmla="*/ 0 w 79"/>
                <a:gd name="T3" fmla="*/ 19 h 38"/>
                <a:gd name="T4" fmla="*/ 11 w 79"/>
                <a:gd name="T5" fmla="*/ 24 h 38"/>
                <a:gd name="T6" fmla="*/ 51 w 79"/>
                <a:gd name="T7" fmla="*/ 34 h 38"/>
                <a:gd name="T8" fmla="*/ 54 w 79"/>
                <a:gd name="T9" fmla="*/ 34 h 38"/>
                <a:gd name="T10" fmla="*/ 76 w 79"/>
                <a:gd name="T11" fmla="*/ 38 h 38"/>
                <a:gd name="T12" fmla="*/ 79 w 79"/>
                <a:gd name="T13" fmla="*/ 20 h 38"/>
                <a:gd name="T14" fmla="*/ 54 w 79"/>
                <a:gd name="T15" fmla="*/ 15 h 38"/>
                <a:gd name="T16" fmla="*/ 54 w 79"/>
                <a:gd name="T17" fmla="*/ 25 h 38"/>
                <a:gd name="T18" fmla="*/ 58 w 79"/>
                <a:gd name="T19" fmla="*/ 16 h 38"/>
                <a:gd name="T20" fmla="*/ 18 w 79"/>
                <a:gd name="T21" fmla="*/ 5 h 38"/>
                <a:gd name="T22" fmla="*/ 6 w 79"/>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38"/>
                <a:gd name="T38" fmla="*/ 79 w 79"/>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38">
                  <a:moveTo>
                    <a:pt x="6" y="0"/>
                  </a:moveTo>
                  <a:lnTo>
                    <a:pt x="0" y="19"/>
                  </a:lnTo>
                  <a:lnTo>
                    <a:pt x="11" y="24"/>
                  </a:lnTo>
                  <a:lnTo>
                    <a:pt x="51" y="34"/>
                  </a:lnTo>
                  <a:lnTo>
                    <a:pt x="54" y="34"/>
                  </a:lnTo>
                  <a:lnTo>
                    <a:pt x="76" y="38"/>
                  </a:lnTo>
                  <a:lnTo>
                    <a:pt x="79" y="20"/>
                  </a:lnTo>
                  <a:lnTo>
                    <a:pt x="54" y="15"/>
                  </a:lnTo>
                  <a:lnTo>
                    <a:pt x="54" y="25"/>
                  </a:lnTo>
                  <a:lnTo>
                    <a:pt x="58" y="16"/>
                  </a:lnTo>
                  <a:lnTo>
                    <a:pt x="18" y="5"/>
                  </a:lnTo>
                  <a:lnTo>
                    <a:pt x="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1" name="Freeform 34"/>
            <p:cNvSpPr>
              <a:spLocks/>
            </p:cNvSpPr>
            <p:nvPr/>
          </p:nvSpPr>
          <p:spPr bwMode="auto">
            <a:xfrm>
              <a:off x="1301" y="2442"/>
              <a:ext cx="77" cy="42"/>
            </a:xfrm>
            <a:custGeom>
              <a:avLst/>
              <a:gdLst>
                <a:gd name="T0" fmla="*/ 0 w 77"/>
                <a:gd name="T1" fmla="*/ 23 h 42"/>
                <a:gd name="T2" fmla="*/ 0 w 77"/>
                <a:gd name="T3" fmla="*/ 42 h 42"/>
                <a:gd name="T4" fmla="*/ 11 w 77"/>
                <a:gd name="T5" fmla="*/ 42 h 42"/>
                <a:gd name="T6" fmla="*/ 28 w 77"/>
                <a:gd name="T7" fmla="*/ 41 h 42"/>
                <a:gd name="T8" fmla="*/ 41 w 77"/>
                <a:gd name="T9" fmla="*/ 37 h 42"/>
                <a:gd name="T10" fmla="*/ 45 w 77"/>
                <a:gd name="T11" fmla="*/ 36 h 42"/>
                <a:gd name="T12" fmla="*/ 58 w 77"/>
                <a:gd name="T13" fmla="*/ 29 h 42"/>
                <a:gd name="T14" fmla="*/ 61 w 77"/>
                <a:gd name="T15" fmla="*/ 27 h 42"/>
                <a:gd name="T16" fmla="*/ 74 w 77"/>
                <a:gd name="T17" fmla="*/ 17 h 42"/>
                <a:gd name="T18" fmla="*/ 77 w 77"/>
                <a:gd name="T19" fmla="*/ 14 h 42"/>
                <a:gd name="T20" fmla="*/ 64 w 77"/>
                <a:gd name="T21" fmla="*/ 0 h 42"/>
                <a:gd name="T22" fmla="*/ 61 w 77"/>
                <a:gd name="T23" fmla="*/ 3 h 42"/>
                <a:gd name="T24" fmla="*/ 48 w 77"/>
                <a:gd name="T25" fmla="*/ 14 h 42"/>
                <a:gd name="T26" fmla="*/ 55 w 77"/>
                <a:gd name="T27" fmla="*/ 20 h 42"/>
                <a:gd name="T28" fmla="*/ 51 w 77"/>
                <a:gd name="T29" fmla="*/ 10 h 42"/>
                <a:gd name="T30" fmla="*/ 38 w 77"/>
                <a:gd name="T31" fmla="*/ 18 h 42"/>
                <a:gd name="T32" fmla="*/ 41 w 77"/>
                <a:gd name="T33" fmla="*/ 27 h 42"/>
                <a:gd name="T34" fmla="*/ 41 w 77"/>
                <a:gd name="T35" fmla="*/ 18 h 42"/>
                <a:gd name="T36" fmla="*/ 26 w 77"/>
                <a:gd name="T37" fmla="*/ 22 h 42"/>
                <a:gd name="T38" fmla="*/ 11 w 77"/>
                <a:gd name="T39" fmla="*/ 23 h 42"/>
                <a:gd name="T40" fmla="*/ 0 w 77"/>
                <a:gd name="T41" fmla="*/ 23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42"/>
                <a:gd name="T65" fmla="*/ 77 w 77"/>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42">
                  <a:moveTo>
                    <a:pt x="0" y="23"/>
                  </a:moveTo>
                  <a:lnTo>
                    <a:pt x="0" y="42"/>
                  </a:lnTo>
                  <a:lnTo>
                    <a:pt x="11" y="42"/>
                  </a:lnTo>
                  <a:lnTo>
                    <a:pt x="28" y="41"/>
                  </a:lnTo>
                  <a:lnTo>
                    <a:pt x="41" y="37"/>
                  </a:lnTo>
                  <a:lnTo>
                    <a:pt x="45" y="36"/>
                  </a:lnTo>
                  <a:lnTo>
                    <a:pt x="58" y="29"/>
                  </a:lnTo>
                  <a:lnTo>
                    <a:pt x="61" y="27"/>
                  </a:lnTo>
                  <a:lnTo>
                    <a:pt x="74" y="17"/>
                  </a:lnTo>
                  <a:lnTo>
                    <a:pt x="77" y="14"/>
                  </a:lnTo>
                  <a:lnTo>
                    <a:pt x="64" y="0"/>
                  </a:lnTo>
                  <a:lnTo>
                    <a:pt x="61" y="3"/>
                  </a:lnTo>
                  <a:lnTo>
                    <a:pt x="48" y="14"/>
                  </a:lnTo>
                  <a:lnTo>
                    <a:pt x="55" y="20"/>
                  </a:lnTo>
                  <a:lnTo>
                    <a:pt x="51" y="10"/>
                  </a:lnTo>
                  <a:lnTo>
                    <a:pt x="38" y="18"/>
                  </a:lnTo>
                  <a:lnTo>
                    <a:pt x="41" y="27"/>
                  </a:lnTo>
                  <a:lnTo>
                    <a:pt x="41" y="18"/>
                  </a:lnTo>
                  <a:lnTo>
                    <a:pt x="26" y="22"/>
                  </a:lnTo>
                  <a:lnTo>
                    <a:pt x="11" y="23"/>
                  </a:lnTo>
                  <a:lnTo>
                    <a:pt x="0"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2" name="Freeform 35"/>
            <p:cNvSpPr>
              <a:spLocks/>
            </p:cNvSpPr>
            <p:nvPr/>
          </p:nvSpPr>
          <p:spPr bwMode="auto">
            <a:xfrm>
              <a:off x="1401" y="2339"/>
              <a:ext cx="61" cy="72"/>
            </a:xfrm>
            <a:custGeom>
              <a:avLst/>
              <a:gdLst>
                <a:gd name="T0" fmla="*/ 0 w 61"/>
                <a:gd name="T1" fmla="*/ 61 h 72"/>
                <a:gd name="T2" fmla="*/ 15 w 61"/>
                <a:gd name="T3" fmla="*/ 72 h 72"/>
                <a:gd name="T4" fmla="*/ 31 w 61"/>
                <a:gd name="T5" fmla="*/ 49 h 72"/>
                <a:gd name="T6" fmla="*/ 42 w 61"/>
                <a:gd name="T7" fmla="*/ 35 h 72"/>
                <a:gd name="T8" fmla="*/ 53 w 61"/>
                <a:gd name="T9" fmla="*/ 21 h 72"/>
                <a:gd name="T10" fmla="*/ 61 w 61"/>
                <a:gd name="T11" fmla="*/ 13 h 72"/>
                <a:gd name="T12" fmla="*/ 48 w 61"/>
                <a:gd name="T13" fmla="*/ 0 h 72"/>
                <a:gd name="T14" fmla="*/ 40 w 61"/>
                <a:gd name="T15" fmla="*/ 8 h 72"/>
                <a:gd name="T16" fmla="*/ 29 w 61"/>
                <a:gd name="T17" fmla="*/ 22 h 72"/>
                <a:gd name="T18" fmla="*/ 18 w 61"/>
                <a:gd name="T19" fmla="*/ 36 h 72"/>
                <a:gd name="T20" fmla="*/ 0 w 61"/>
                <a:gd name="T21" fmla="*/ 61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2"/>
                <a:gd name="T35" fmla="*/ 61 w 61"/>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2">
                  <a:moveTo>
                    <a:pt x="0" y="61"/>
                  </a:moveTo>
                  <a:lnTo>
                    <a:pt x="15" y="72"/>
                  </a:lnTo>
                  <a:lnTo>
                    <a:pt x="31" y="49"/>
                  </a:lnTo>
                  <a:lnTo>
                    <a:pt x="42" y="35"/>
                  </a:lnTo>
                  <a:lnTo>
                    <a:pt x="53" y="21"/>
                  </a:lnTo>
                  <a:lnTo>
                    <a:pt x="61" y="13"/>
                  </a:lnTo>
                  <a:lnTo>
                    <a:pt x="48" y="0"/>
                  </a:lnTo>
                  <a:lnTo>
                    <a:pt x="40" y="8"/>
                  </a:lnTo>
                  <a:lnTo>
                    <a:pt x="29" y="22"/>
                  </a:lnTo>
                  <a:lnTo>
                    <a:pt x="18" y="36"/>
                  </a:lnTo>
                  <a:lnTo>
                    <a:pt x="0"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3" name="Freeform 36"/>
            <p:cNvSpPr>
              <a:spLocks/>
            </p:cNvSpPr>
            <p:nvPr/>
          </p:nvSpPr>
          <p:spPr bwMode="auto">
            <a:xfrm>
              <a:off x="1505" y="2310"/>
              <a:ext cx="69" cy="58"/>
            </a:xfrm>
            <a:custGeom>
              <a:avLst/>
              <a:gdLst>
                <a:gd name="T0" fmla="*/ 1 w 69"/>
                <a:gd name="T1" fmla="*/ 0 h 58"/>
                <a:gd name="T2" fmla="*/ 0 w 69"/>
                <a:gd name="T3" fmla="*/ 20 h 58"/>
                <a:gd name="T4" fmla="*/ 6 w 69"/>
                <a:gd name="T5" fmla="*/ 20 h 58"/>
                <a:gd name="T6" fmla="*/ 6 w 69"/>
                <a:gd name="T7" fmla="*/ 11 h 58"/>
                <a:gd name="T8" fmla="*/ 3 w 69"/>
                <a:gd name="T9" fmla="*/ 20 h 58"/>
                <a:gd name="T10" fmla="*/ 10 w 69"/>
                <a:gd name="T11" fmla="*/ 21 h 58"/>
                <a:gd name="T12" fmla="*/ 17 w 69"/>
                <a:gd name="T13" fmla="*/ 24 h 58"/>
                <a:gd name="T14" fmla="*/ 25 w 69"/>
                <a:gd name="T15" fmla="*/ 28 h 58"/>
                <a:gd name="T16" fmla="*/ 29 w 69"/>
                <a:gd name="T17" fmla="*/ 19 h 58"/>
                <a:gd name="T18" fmla="*/ 22 w 69"/>
                <a:gd name="T19" fmla="*/ 26 h 58"/>
                <a:gd name="T20" fmla="*/ 30 w 69"/>
                <a:gd name="T21" fmla="*/ 32 h 58"/>
                <a:gd name="T22" fmla="*/ 38 w 69"/>
                <a:gd name="T23" fmla="*/ 40 h 58"/>
                <a:gd name="T24" fmla="*/ 47 w 69"/>
                <a:gd name="T25" fmla="*/ 49 h 58"/>
                <a:gd name="T26" fmla="*/ 54 w 69"/>
                <a:gd name="T27" fmla="*/ 58 h 58"/>
                <a:gd name="T28" fmla="*/ 69 w 69"/>
                <a:gd name="T29" fmla="*/ 46 h 58"/>
                <a:gd name="T30" fmla="*/ 61 w 69"/>
                <a:gd name="T31" fmla="*/ 36 h 58"/>
                <a:gd name="T32" fmla="*/ 52 w 69"/>
                <a:gd name="T33" fmla="*/ 27 h 58"/>
                <a:gd name="T34" fmla="*/ 44 w 69"/>
                <a:gd name="T35" fmla="*/ 19 h 58"/>
                <a:gd name="T36" fmla="*/ 36 w 69"/>
                <a:gd name="T37" fmla="*/ 13 h 58"/>
                <a:gd name="T38" fmla="*/ 32 w 69"/>
                <a:gd name="T39" fmla="*/ 10 h 58"/>
                <a:gd name="T40" fmla="*/ 25 w 69"/>
                <a:gd name="T41" fmla="*/ 6 h 58"/>
                <a:gd name="T42" fmla="*/ 17 w 69"/>
                <a:gd name="T43" fmla="*/ 2 h 58"/>
                <a:gd name="T44" fmla="*/ 10 w 69"/>
                <a:gd name="T45" fmla="*/ 1 h 58"/>
                <a:gd name="T46" fmla="*/ 6 w 69"/>
                <a:gd name="T47" fmla="*/ 0 h 58"/>
                <a:gd name="T48" fmla="*/ 1 w 69"/>
                <a:gd name="T49" fmla="*/ 0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58"/>
                <a:gd name="T77" fmla="*/ 69 w 69"/>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58">
                  <a:moveTo>
                    <a:pt x="1" y="0"/>
                  </a:moveTo>
                  <a:lnTo>
                    <a:pt x="0" y="20"/>
                  </a:lnTo>
                  <a:lnTo>
                    <a:pt x="6" y="20"/>
                  </a:lnTo>
                  <a:lnTo>
                    <a:pt x="6" y="11"/>
                  </a:lnTo>
                  <a:lnTo>
                    <a:pt x="3" y="20"/>
                  </a:lnTo>
                  <a:lnTo>
                    <a:pt x="10" y="21"/>
                  </a:lnTo>
                  <a:lnTo>
                    <a:pt x="17" y="24"/>
                  </a:lnTo>
                  <a:lnTo>
                    <a:pt x="25" y="28"/>
                  </a:lnTo>
                  <a:lnTo>
                    <a:pt x="29" y="19"/>
                  </a:lnTo>
                  <a:lnTo>
                    <a:pt x="22" y="26"/>
                  </a:lnTo>
                  <a:lnTo>
                    <a:pt x="30" y="32"/>
                  </a:lnTo>
                  <a:lnTo>
                    <a:pt x="38" y="40"/>
                  </a:lnTo>
                  <a:lnTo>
                    <a:pt x="47" y="49"/>
                  </a:lnTo>
                  <a:lnTo>
                    <a:pt x="54" y="58"/>
                  </a:lnTo>
                  <a:lnTo>
                    <a:pt x="69" y="46"/>
                  </a:lnTo>
                  <a:lnTo>
                    <a:pt x="61" y="36"/>
                  </a:lnTo>
                  <a:lnTo>
                    <a:pt x="52" y="27"/>
                  </a:lnTo>
                  <a:lnTo>
                    <a:pt x="44" y="19"/>
                  </a:lnTo>
                  <a:lnTo>
                    <a:pt x="36" y="13"/>
                  </a:lnTo>
                  <a:lnTo>
                    <a:pt x="32" y="10"/>
                  </a:lnTo>
                  <a:lnTo>
                    <a:pt x="25" y="6"/>
                  </a:lnTo>
                  <a:lnTo>
                    <a:pt x="17" y="2"/>
                  </a:lnTo>
                  <a:lnTo>
                    <a:pt x="10" y="1"/>
                  </a:lnTo>
                  <a:lnTo>
                    <a:pt x="6" y="0"/>
                  </a:lnTo>
                  <a:lnTo>
                    <a:pt x="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4" name="Freeform 37"/>
            <p:cNvSpPr>
              <a:spLocks/>
            </p:cNvSpPr>
            <p:nvPr/>
          </p:nvSpPr>
          <p:spPr bwMode="auto">
            <a:xfrm>
              <a:off x="1590" y="2404"/>
              <a:ext cx="56" cy="76"/>
            </a:xfrm>
            <a:custGeom>
              <a:avLst/>
              <a:gdLst>
                <a:gd name="T0" fmla="*/ 17 w 56"/>
                <a:gd name="T1" fmla="*/ 0 h 76"/>
                <a:gd name="T2" fmla="*/ 0 w 56"/>
                <a:gd name="T3" fmla="*/ 10 h 76"/>
                <a:gd name="T4" fmla="*/ 16 w 56"/>
                <a:gd name="T5" fmla="*/ 34 h 76"/>
                <a:gd name="T6" fmla="*/ 35 w 56"/>
                <a:gd name="T7" fmla="*/ 68 h 76"/>
                <a:gd name="T8" fmla="*/ 40 w 56"/>
                <a:gd name="T9" fmla="*/ 76 h 76"/>
                <a:gd name="T10" fmla="*/ 56 w 56"/>
                <a:gd name="T11" fmla="*/ 67 h 76"/>
                <a:gd name="T12" fmla="*/ 53 w 56"/>
                <a:gd name="T13" fmla="*/ 61 h 76"/>
                <a:gd name="T14" fmla="*/ 34 w 56"/>
                <a:gd name="T15" fmla="*/ 27 h 76"/>
                <a:gd name="T16" fmla="*/ 17 w 5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76"/>
                <a:gd name="T29" fmla="*/ 56 w 5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76">
                  <a:moveTo>
                    <a:pt x="17" y="0"/>
                  </a:moveTo>
                  <a:lnTo>
                    <a:pt x="0" y="10"/>
                  </a:lnTo>
                  <a:lnTo>
                    <a:pt x="16" y="34"/>
                  </a:lnTo>
                  <a:lnTo>
                    <a:pt x="35" y="68"/>
                  </a:lnTo>
                  <a:lnTo>
                    <a:pt x="40" y="76"/>
                  </a:lnTo>
                  <a:lnTo>
                    <a:pt x="56" y="67"/>
                  </a:lnTo>
                  <a:lnTo>
                    <a:pt x="53" y="61"/>
                  </a:lnTo>
                  <a:lnTo>
                    <a:pt x="34" y="27"/>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5" name="Freeform 38"/>
            <p:cNvSpPr>
              <a:spLocks/>
            </p:cNvSpPr>
            <p:nvPr/>
          </p:nvSpPr>
          <p:spPr bwMode="auto">
            <a:xfrm>
              <a:off x="1658" y="2520"/>
              <a:ext cx="55" cy="76"/>
            </a:xfrm>
            <a:custGeom>
              <a:avLst/>
              <a:gdLst>
                <a:gd name="T0" fmla="*/ 16 w 55"/>
                <a:gd name="T1" fmla="*/ 0 h 76"/>
                <a:gd name="T2" fmla="*/ 0 w 55"/>
                <a:gd name="T3" fmla="*/ 9 h 76"/>
                <a:gd name="T4" fmla="*/ 6 w 55"/>
                <a:gd name="T5" fmla="*/ 21 h 76"/>
                <a:gd name="T6" fmla="*/ 26 w 55"/>
                <a:gd name="T7" fmla="*/ 54 h 76"/>
                <a:gd name="T8" fmla="*/ 39 w 55"/>
                <a:gd name="T9" fmla="*/ 76 h 76"/>
                <a:gd name="T10" fmla="*/ 55 w 55"/>
                <a:gd name="T11" fmla="*/ 65 h 76"/>
                <a:gd name="T12" fmla="*/ 44 w 55"/>
                <a:gd name="T13" fmla="*/ 47 h 76"/>
                <a:gd name="T14" fmla="*/ 24 w 55"/>
                <a:gd name="T15" fmla="*/ 14 h 76"/>
                <a:gd name="T16" fmla="*/ 16 w 5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6"/>
                <a:gd name="T29" fmla="*/ 55 w 5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6">
                  <a:moveTo>
                    <a:pt x="16" y="0"/>
                  </a:moveTo>
                  <a:lnTo>
                    <a:pt x="0" y="9"/>
                  </a:lnTo>
                  <a:lnTo>
                    <a:pt x="6" y="21"/>
                  </a:lnTo>
                  <a:lnTo>
                    <a:pt x="26" y="54"/>
                  </a:lnTo>
                  <a:lnTo>
                    <a:pt x="39" y="76"/>
                  </a:lnTo>
                  <a:lnTo>
                    <a:pt x="55" y="65"/>
                  </a:lnTo>
                  <a:lnTo>
                    <a:pt x="44" y="47"/>
                  </a:lnTo>
                  <a:lnTo>
                    <a:pt x="24" y="14"/>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6" name="Freeform 39"/>
            <p:cNvSpPr>
              <a:spLocks/>
            </p:cNvSpPr>
            <p:nvPr/>
          </p:nvSpPr>
          <p:spPr bwMode="auto">
            <a:xfrm>
              <a:off x="1729" y="2633"/>
              <a:ext cx="68" cy="65"/>
            </a:xfrm>
            <a:custGeom>
              <a:avLst/>
              <a:gdLst>
                <a:gd name="T0" fmla="*/ 16 w 68"/>
                <a:gd name="T1" fmla="*/ 0 h 65"/>
                <a:gd name="T2" fmla="*/ 0 w 68"/>
                <a:gd name="T3" fmla="*/ 11 h 65"/>
                <a:gd name="T4" fmla="*/ 5 w 68"/>
                <a:gd name="T5" fmla="*/ 18 h 65"/>
                <a:gd name="T6" fmla="*/ 15 w 68"/>
                <a:gd name="T7" fmla="*/ 29 h 65"/>
                <a:gd name="T8" fmla="*/ 25 w 68"/>
                <a:gd name="T9" fmla="*/ 39 h 65"/>
                <a:gd name="T10" fmla="*/ 33 w 68"/>
                <a:gd name="T11" fmla="*/ 48 h 65"/>
                <a:gd name="T12" fmla="*/ 42 w 68"/>
                <a:gd name="T13" fmla="*/ 55 h 65"/>
                <a:gd name="T14" fmla="*/ 46 w 68"/>
                <a:gd name="T15" fmla="*/ 57 h 65"/>
                <a:gd name="T16" fmla="*/ 54 w 68"/>
                <a:gd name="T17" fmla="*/ 62 h 65"/>
                <a:gd name="T18" fmla="*/ 61 w 68"/>
                <a:gd name="T19" fmla="*/ 65 h 65"/>
                <a:gd name="T20" fmla="*/ 68 w 68"/>
                <a:gd name="T21" fmla="*/ 47 h 65"/>
                <a:gd name="T22" fmla="*/ 61 w 68"/>
                <a:gd name="T23" fmla="*/ 44 h 65"/>
                <a:gd name="T24" fmla="*/ 53 w 68"/>
                <a:gd name="T25" fmla="*/ 39 h 65"/>
                <a:gd name="T26" fmla="*/ 49 w 68"/>
                <a:gd name="T27" fmla="*/ 48 h 65"/>
                <a:gd name="T28" fmla="*/ 56 w 68"/>
                <a:gd name="T29" fmla="*/ 42 h 65"/>
                <a:gd name="T30" fmla="*/ 47 w 68"/>
                <a:gd name="T31" fmla="*/ 35 h 65"/>
                <a:gd name="T32" fmla="*/ 39 w 68"/>
                <a:gd name="T33" fmla="*/ 26 h 65"/>
                <a:gd name="T34" fmla="*/ 29 w 68"/>
                <a:gd name="T35" fmla="*/ 16 h 65"/>
                <a:gd name="T36" fmla="*/ 20 w 68"/>
                <a:gd name="T37" fmla="*/ 5 h 65"/>
                <a:gd name="T38" fmla="*/ 16 w 68"/>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65"/>
                <a:gd name="T62" fmla="*/ 68 w 68"/>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65">
                  <a:moveTo>
                    <a:pt x="16" y="0"/>
                  </a:moveTo>
                  <a:lnTo>
                    <a:pt x="0" y="11"/>
                  </a:lnTo>
                  <a:lnTo>
                    <a:pt x="5" y="18"/>
                  </a:lnTo>
                  <a:lnTo>
                    <a:pt x="15" y="29"/>
                  </a:lnTo>
                  <a:lnTo>
                    <a:pt x="25" y="39"/>
                  </a:lnTo>
                  <a:lnTo>
                    <a:pt x="33" y="48"/>
                  </a:lnTo>
                  <a:lnTo>
                    <a:pt x="42" y="55"/>
                  </a:lnTo>
                  <a:lnTo>
                    <a:pt x="46" y="57"/>
                  </a:lnTo>
                  <a:lnTo>
                    <a:pt x="54" y="62"/>
                  </a:lnTo>
                  <a:lnTo>
                    <a:pt x="61" y="65"/>
                  </a:lnTo>
                  <a:lnTo>
                    <a:pt x="68" y="47"/>
                  </a:lnTo>
                  <a:lnTo>
                    <a:pt x="61" y="44"/>
                  </a:lnTo>
                  <a:lnTo>
                    <a:pt x="53" y="39"/>
                  </a:lnTo>
                  <a:lnTo>
                    <a:pt x="49" y="48"/>
                  </a:lnTo>
                  <a:lnTo>
                    <a:pt x="56" y="42"/>
                  </a:lnTo>
                  <a:lnTo>
                    <a:pt x="47" y="35"/>
                  </a:lnTo>
                  <a:lnTo>
                    <a:pt x="39" y="26"/>
                  </a:lnTo>
                  <a:lnTo>
                    <a:pt x="29" y="16"/>
                  </a:lnTo>
                  <a:lnTo>
                    <a:pt x="20" y="5"/>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7" name="Freeform 40"/>
            <p:cNvSpPr>
              <a:spLocks/>
            </p:cNvSpPr>
            <p:nvPr/>
          </p:nvSpPr>
          <p:spPr bwMode="auto">
            <a:xfrm>
              <a:off x="1831" y="2590"/>
              <a:ext cx="44" cy="78"/>
            </a:xfrm>
            <a:custGeom>
              <a:avLst/>
              <a:gdLst>
                <a:gd name="T0" fmla="*/ 0 w 44"/>
                <a:gd name="T1" fmla="*/ 68 h 78"/>
                <a:gd name="T2" fmla="*/ 16 w 44"/>
                <a:gd name="T3" fmla="*/ 78 h 78"/>
                <a:gd name="T4" fmla="*/ 18 w 44"/>
                <a:gd name="T5" fmla="*/ 75 h 78"/>
                <a:gd name="T6" fmla="*/ 25 w 44"/>
                <a:gd name="T7" fmla="*/ 62 h 78"/>
                <a:gd name="T8" fmla="*/ 31 w 44"/>
                <a:gd name="T9" fmla="*/ 46 h 78"/>
                <a:gd name="T10" fmla="*/ 37 w 44"/>
                <a:gd name="T11" fmla="*/ 29 h 78"/>
                <a:gd name="T12" fmla="*/ 43 w 44"/>
                <a:gd name="T13" fmla="*/ 11 h 78"/>
                <a:gd name="T14" fmla="*/ 44 w 44"/>
                <a:gd name="T15" fmla="*/ 5 h 78"/>
                <a:gd name="T16" fmla="*/ 26 w 44"/>
                <a:gd name="T17" fmla="*/ 0 h 78"/>
                <a:gd name="T18" fmla="*/ 25 w 44"/>
                <a:gd name="T19" fmla="*/ 4 h 78"/>
                <a:gd name="T20" fmla="*/ 19 w 44"/>
                <a:gd name="T21" fmla="*/ 22 h 78"/>
                <a:gd name="T22" fmla="*/ 13 w 44"/>
                <a:gd name="T23" fmla="*/ 39 h 78"/>
                <a:gd name="T24" fmla="*/ 7 w 44"/>
                <a:gd name="T25" fmla="*/ 55 h 78"/>
                <a:gd name="T26" fmla="*/ 0 w 44"/>
                <a:gd name="T27" fmla="*/ 68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8"/>
                <a:gd name="T44" fmla="*/ 44 w 44"/>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8">
                  <a:moveTo>
                    <a:pt x="0" y="68"/>
                  </a:moveTo>
                  <a:lnTo>
                    <a:pt x="16" y="78"/>
                  </a:lnTo>
                  <a:lnTo>
                    <a:pt x="18" y="75"/>
                  </a:lnTo>
                  <a:lnTo>
                    <a:pt x="25" y="62"/>
                  </a:lnTo>
                  <a:lnTo>
                    <a:pt x="31" y="46"/>
                  </a:lnTo>
                  <a:lnTo>
                    <a:pt x="37" y="29"/>
                  </a:lnTo>
                  <a:lnTo>
                    <a:pt x="43" y="11"/>
                  </a:lnTo>
                  <a:lnTo>
                    <a:pt x="44" y="5"/>
                  </a:lnTo>
                  <a:lnTo>
                    <a:pt x="26" y="0"/>
                  </a:lnTo>
                  <a:lnTo>
                    <a:pt x="25" y="4"/>
                  </a:lnTo>
                  <a:lnTo>
                    <a:pt x="19" y="22"/>
                  </a:lnTo>
                  <a:lnTo>
                    <a:pt x="13" y="39"/>
                  </a:lnTo>
                  <a:lnTo>
                    <a:pt x="7" y="55"/>
                  </a:lnTo>
                  <a:lnTo>
                    <a:pt x="0" y="6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8" name="Freeform 41"/>
            <p:cNvSpPr>
              <a:spLocks/>
            </p:cNvSpPr>
            <p:nvPr/>
          </p:nvSpPr>
          <p:spPr bwMode="auto">
            <a:xfrm>
              <a:off x="1871" y="2460"/>
              <a:ext cx="34" cy="78"/>
            </a:xfrm>
            <a:custGeom>
              <a:avLst/>
              <a:gdLst>
                <a:gd name="T0" fmla="*/ 0 w 34"/>
                <a:gd name="T1" fmla="*/ 74 h 78"/>
                <a:gd name="T2" fmla="*/ 19 w 34"/>
                <a:gd name="T3" fmla="*/ 78 h 78"/>
                <a:gd name="T4" fmla="*/ 20 w 34"/>
                <a:gd name="T5" fmla="*/ 75 h 78"/>
                <a:gd name="T6" fmla="*/ 25 w 34"/>
                <a:gd name="T7" fmla="*/ 51 h 78"/>
                <a:gd name="T8" fmla="*/ 30 w 34"/>
                <a:gd name="T9" fmla="*/ 26 h 78"/>
                <a:gd name="T10" fmla="*/ 31 w 34"/>
                <a:gd name="T11" fmla="*/ 22 h 78"/>
                <a:gd name="T12" fmla="*/ 34 w 34"/>
                <a:gd name="T13" fmla="*/ 4 h 78"/>
                <a:gd name="T14" fmla="*/ 16 w 34"/>
                <a:gd name="T15" fmla="*/ 0 h 78"/>
                <a:gd name="T16" fmla="*/ 12 w 34"/>
                <a:gd name="T17" fmla="*/ 22 h 78"/>
                <a:gd name="T18" fmla="*/ 21 w 34"/>
                <a:gd name="T19" fmla="*/ 22 h 78"/>
                <a:gd name="T20" fmla="*/ 12 w 34"/>
                <a:gd name="T21" fmla="*/ 19 h 78"/>
                <a:gd name="T22" fmla="*/ 6 w 34"/>
                <a:gd name="T23" fmla="*/ 44 h 78"/>
                <a:gd name="T24" fmla="*/ 1 w 34"/>
                <a:gd name="T25" fmla="*/ 68 h 78"/>
                <a:gd name="T26" fmla="*/ 0 w 34"/>
                <a:gd name="T27" fmla="*/ 74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78"/>
                <a:gd name="T44" fmla="*/ 34 w 34"/>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78">
                  <a:moveTo>
                    <a:pt x="0" y="74"/>
                  </a:moveTo>
                  <a:lnTo>
                    <a:pt x="19" y="78"/>
                  </a:lnTo>
                  <a:lnTo>
                    <a:pt x="20" y="75"/>
                  </a:lnTo>
                  <a:lnTo>
                    <a:pt x="25" y="51"/>
                  </a:lnTo>
                  <a:lnTo>
                    <a:pt x="30" y="26"/>
                  </a:lnTo>
                  <a:lnTo>
                    <a:pt x="31" y="22"/>
                  </a:lnTo>
                  <a:lnTo>
                    <a:pt x="34" y="4"/>
                  </a:lnTo>
                  <a:lnTo>
                    <a:pt x="16" y="0"/>
                  </a:lnTo>
                  <a:lnTo>
                    <a:pt x="12" y="22"/>
                  </a:lnTo>
                  <a:lnTo>
                    <a:pt x="21" y="22"/>
                  </a:lnTo>
                  <a:lnTo>
                    <a:pt x="12" y="19"/>
                  </a:lnTo>
                  <a:lnTo>
                    <a:pt x="6" y="44"/>
                  </a:lnTo>
                  <a:lnTo>
                    <a:pt x="1" y="68"/>
                  </a:lnTo>
                  <a:lnTo>
                    <a:pt x="0"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69" name="Freeform 42"/>
            <p:cNvSpPr>
              <a:spLocks/>
            </p:cNvSpPr>
            <p:nvPr/>
          </p:nvSpPr>
          <p:spPr bwMode="auto">
            <a:xfrm>
              <a:off x="1898" y="2329"/>
              <a:ext cx="31" cy="77"/>
            </a:xfrm>
            <a:custGeom>
              <a:avLst/>
              <a:gdLst>
                <a:gd name="T0" fmla="*/ 0 w 31"/>
                <a:gd name="T1" fmla="*/ 74 h 77"/>
                <a:gd name="T2" fmla="*/ 18 w 31"/>
                <a:gd name="T3" fmla="*/ 77 h 77"/>
                <a:gd name="T4" fmla="*/ 24 w 31"/>
                <a:gd name="T5" fmla="*/ 46 h 77"/>
                <a:gd name="T6" fmla="*/ 31 w 31"/>
                <a:gd name="T7" fmla="*/ 3 h 77"/>
                <a:gd name="T8" fmla="*/ 13 w 31"/>
                <a:gd name="T9" fmla="*/ 0 h 77"/>
                <a:gd name="T10" fmla="*/ 5 w 31"/>
                <a:gd name="T11" fmla="*/ 46 h 77"/>
                <a:gd name="T12" fmla="*/ 0 w 31"/>
                <a:gd name="T13" fmla="*/ 74 h 77"/>
                <a:gd name="T14" fmla="*/ 0 60000 65536"/>
                <a:gd name="T15" fmla="*/ 0 60000 65536"/>
                <a:gd name="T16" fmla="*/ 0 60000 65536"/>
                <a:gd name="T17" fmla="*/ 0 60000 65536"/>
                <a:gd name="T18" fmla="*/ 0 60000 65536"/>
                <a:gd name="T19" fmla="*/ 0 60000 65536"/>
                <a:gd name="T20" fmla="*/ 0 60000 65536"/>
                <a:gd name="T21" fmla="*/ 0 w 31"/>
                <a:gd name="T22" fmla="*/ 0 h 77"/>
                <a:gd name="T23" fmla="*/ 31 w 31"/>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7">
                  <a:moveTo>
                    <a:pt x="0" y="74"/>
                  </a:moveTo>
                  <a:lnTo>
                    <a:pt x="18" y="77"/>
                  </a:lnTo>
                  <a:lnTo>
                    <a:pt x="24" y="46"/>
                  </a:lnTo>
                  <a:lnTo>
                    <a:pt x="31" y="3"/>
                  </a:lnTo>
                  <a:lnTo>
                    <a:pt x="13" y="0"/>
                  </a:lnTo>
                  <a:lnTo>
                    <a:pt x="5" y="46"/>
                  </a:lnTo>
                  <a:lnTo>
                    <a:pt x="0"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70" name="Freeform 43"/>
            <p:cNvSpPr>
              <a:spLocks/>
            </p:cNvSpPr>
            <p:nvPr/>
          </p:nvSpPr>
          <p:spPr bwMode="auto">
            <a:xfrm>
              <a:off x="1922" y="2197"/>
              <a:ext cx="34" cy="78"/>
            </a:xfrm>
            <a:custGeom>
              <a:avLst/>
              <a:gdLst>
                <a:gd name="T0" fmla="*/ 0 w 34"/>
                <a:gd name="T1" fmla="*/ 74 h 78"/>
                <a:gd name="T2" fmla="*/ 18 w 34"/>
                <a:gd name="T3" fmla="*/ 78 h 78"/>
                <a:gd name="T4" fmla="*/ 20 w 34"/>
                <a:gd name="T5" fmla="*/ 69 h 78"/>
                <a:gd name="T6" fmla="*/ 11 w 34"/>
                <a:gd name="T7" fmla="*/ 69 h 78"/>
                <a:gd name="T8" fmla="*/ 20 w 34"/>
                <a:gd name="T9" fmla="*/ 72 h 78"/>
                <a:gd name="T10" fmla="*/ 30 w 34"/>
                <a:gd name="T11" fmla="*/ 21 h 78"/>
                <a:gd name="T12" fmla="*/ 34 w 34"/>
                <a:gd name="T13" fmla="*/ 4 h 78"/>
                <a:gd name="T14" fmla="*/ 16 w 34"/>
                <a:gd name="T15" fmla="*/ 0 h 78"/>
                <a:gd name="T16" fmla="*/ 12 w 34"/>
                <a:gd name="T17" fmla="*/ 14 h 78"/>
                <a:gd name="T18" fmla="*/ 2 w 34"/>
                <a:gd name="T19" fmla="*/ 65 h 78"/>
                <a:gd name="T20" fmla="*/ 1 w 34"/>
                <a:gd name="T21" fmla="*/ 69 h 78"/>
                <a:gd name="T22" fmla="*/ 1 w 34"/>
                <a:gd name="T23" fmla="*/ 69 h 78"/>
                <a:gd name="T24" fmla="*/ 0 w 34"/>
                <a:gd name="T25" fmla="*/ 74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78"/>
                <a:gd name="T41" fmla="*/ 34 w 34"/>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78">
                  <a:moveTo>
                    <a:pt x="0" y="74"/>
                  </a:moveTo>
                  <a:lnTo>
                    <a:pt x="18" y="78"/>
                  </a:lnTo>
                  <a:lnTo>
                    <a:pt x="20" y="69"/>
                  </a:lnTo>
                  <a:lnTo>
                    <a:pt x="11" y="69"/>
                  </a:lnTo>
                  <a:lnTo>
                    <a:pt x="20" y="72"/>
                  </a:lnTo>
                  <a:lnTo>
                    <a:pt x="30" y="21"/>
                  </a:lnTo>
                  <a:lnTo>
                    <a:pt x="34" y="4"/>
                  </a:lnTo>
                  <a:lnTo>
                    <a:pt x="16" y="0"/>
                  </a:lnTo>
                  <a:lnTo>
                    <a:pt x="12" y="14"/>
                  </a:lnTo>
                  <a:lnTo>
                    <a:pt x="2" y="65"/>
                  </a:lnTo>
                  <a:lnTo>
                    <a:pt x="1" y="69"/>
                  </a:lnTo>
                  <a:lnTo>
                    <a:pt x="0"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71" name="Freeform 44"/>
            <p:cNvSpPr>
              <a:spLocks/>
            </p:cNvSpPr>
            <p:nvPr/>
          </p:nvSpPr>
          <p:spPr bwMode="auto">
            <a:xfrm>
              <a:off x="1952" y="2067"/>
              <a:ext cx="43" cy="79"/>
            </a:xfrm>
            <a:custGeom>
              <a:avLst/>
              <a:gdLst>
                <a:gd name="T0" fmla="*/ 0 w 43"/>
                <a:gd name="T1" fmla="*/ 73 h 79"/>
                <a:gd name="T2" fmla="*/ 18 w 43"/>
                <a:gd name="T3" fmla="*/ 78 h 79"/>
                <a:gd name="T4" fmla="*/ 18 w 43"/>
                <a:gd name="T5" fmla="*/ 79 h 79"/>
                <a:gd name="T6" fmla="*/ 24 w 43"/>
                <a:gd name="T7" fmla="*/ 58 h 79"/>
                <a:gd name="T8" fmla="*/ 31 w 43"/>
                <a:gd name="T9" fmla="*/ 38 h 79"/>
                <a:gd name="T10" fmla="*/ 38 w 43"/>
                <a:gd name="T11" fmla="*/ 20 h 79"/>
                <a:gd name="T12" fmla="*/ 43 w 43"/>
                <a:gd name="T13" fmla="*/ 8 h 79"/>
                <a:gd name="T14" fmla="*/ 26 w 43"/>
                <a:gd name="T15" fmla="*/ 0 h 79"/>
                <a:gd name="T16" fmla="*/ 20 w 43"/>
                <a:gd name="T17" fmla="*/ 13 h 79"/>
                <a:gd name="T18" fmla="*/ 13 w 43"/>
                <a:gd name="T19" fmla="*/ 31 h 79"/>
                <a:gd name="T20" fmla="*/ 6 w 43"/>
                <a:gd name="T21" fmla="*/ 51 h 79"/>
                <a:gd name="T22" fmla="*/ 0 w 43"/>
                <a:gd name="T23" fmla="*/ 72 h 79"/>
                <a:gd name="T24" fmla="*/ 0 w 43"/>
                <a:gd name="T25" fmla="*/ 73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9"/>
                <a:gd name="T41" fmla="*/ 43 w 43"/>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9">
                  <a:moveTo>
                    <a:pt x="0" y="73"/>
                  </a:moveTo>
                  <a:lnTo>
                    <a:pt x="18" y="78"/>
                  </a:lnTo>
                  <a:lnTo>
                    <a:pt x="18" y="79"/>
                  </a:lnTo>
                  <a:lnTo>
                    <a:pt x="24" y="58"/>
                  </a:lnTo>
                  <a:lnTo>
                    <a:pt x="31" y="38"/>
                  </a:lnTo>
                  <a:lnTo>
                    <a:pt x="38" y="20"/>
                  </a:lnTo>
                  <a:lnTo>
                    <a:pt x="43" y="8"/>
                  </a:lnTo>
                  <a:lnTo>
                    <a:pt x="26" y="0"/>
                  </a:lnTo>
                  <a:lnTo>
                    <a:pt x="20" y="13"/>
                  </a:lnTo>
                  <a:lnTo>
                    <a:pt x="13" y="31"/>
                  </a:lnTo>
                  <a:lnTo>
                    <a:pt x="6" y="51"/>
                  </a:lnTo>
                  <a:lnTo>
                    <a:pt x="0" y="72"/>
                  </a:lnTo>
                  <a:lnTo>
                    <a:pt x="0"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72" name="Freeform 45"/>
            <p:cNvSpPr>
              <a:spLocks/>
            </p:cNvSpPr>
            <p:nvPr/>
          </p:nvSpPr>
          <p:spPr bwMode="auto">
            <a:xfrm>
              <a:off x="2013" y="1999"/>
              <a:ext cx="82" cy="34"/>
            </a:xfrm>
            <a:custGeom>
              <a:avLst/>
              <a:gdLst>
                <a:gd name="T0" fmla="*/ 0 w 82"/>
                <a:gd name="T1" fmla="*/ 18 h 34"/>
                <a:gd name="T2" fmla="*/ 14 w 82"/>
                <a:gd name="T3" fmla="*/ 31 h 34"/>
                <a:gd name="T4" fmla="*/ 14 w 82"/>
                <a:gd name="T5" fmla="*/ 31 h 34"/>
                <a:gd name="T6" fmla="*/ 8 w 82"/>
                <a:gd name="T7" fmla="*/ 25 h 34"/>
                <a:gd name="T8" fmla="*/ 11 w 82"/>
                <a:gd name="T9" fmla="*/ 34 h 34"/>
                <a:gd name="T10" fmla="*/ 20 w 82"/>
                <a:gd name="T11" fmla="*/ 28 h 34"/>
                <a:gd name="T12" fmla="*/ 29 w 82"/>
                <a:gd name="T13" fmla="*/ 23 h 34"/>
                <a:gd name="T14" fmla="*/ 39 w 82"/>
                <a:gd name="T15" fmla="*/ 21 h 34"/>
                <a:gd name="T16" fmla="*/ 35 w 82"/>
                <a:gd name="T17" fmla="*/ 12 h 34"/>
                <a:gd name="T18" fmla="*/ 35 w 82"/>
                <a:gd name="T19" fmla="*/ 21 h 34"/>
                <a:gd name="T20" fmla="*/ 45 w 82"/>
                <a:gd name="T21" fmla="*/ 20 h 34"/>
                <a:gd name="T22" fmla="*/ 56 w 82"/>
                <a:gd name="T23" fmla="*/ 19 h 34"/>
                <a:gd name="T24" fmla="*/ 66 w 82"/>
                <a:gd name="T25" fmla="*/ 20 h 34"/>
                <a:gd name="T26" fmla="*/ 77 w 82"/>
                <a:gd name="T27" fmla="*/ 23 h 34"/>
                <a:gd name="T28" fmla="*/ 77 w 82"/>
                <a:gd name="T29" fmla="*/ 13 h 34"/>
                <a:gd name="T30" fmla="*/ 73 w 82"/>
                <a:gd name="T31" fmla="*/ 22 h 34"/>
                <a:gd name="T32" fmla="*/ 76 w 82"/>
                <a:gd name="T33" fmla="*/ 23 h 34"/>
                <a:gd name="T34" fmla="*/ 82 w 82"/>
                <a:gd name="T35" fmla="*/ 5 h 34"/>
                <a:gd name="T36" fmla="*/ 80 w 82"/>
                <a:gd name="T37" fmla="*/ 4 h 34"/>
                <a:gd name="T38" fmla="*/ 77 w 82"/>
                <a:gd name="T39" fmla="*/ 4 h 34"/>
                <a:gd name="T40" fmla="*/ 66 w 82"/>
                <a:gd name="T41" fmla="*/ 1 h 34"/>
                <a:gd name="T42" fmla="*/ 56 w 82"/>
                <a:gd name="T43" fmla="*/ 0 h 34"/>
                <a:gd name="T44" fmla="*/ 45 w 82"/>
                <a:gd name="T45" fmla="*/ 1 h 34"/>
                <a:gd name="T46" fmla="*/ 35 w 82"/>
                <a:gd name="T47" fmla="*/ 2 h 34"/>
                <a:gd name="T48" fmla="*/ 32 w 82"/>
                <a:gd name="T49" fmla="*/ 3 h 34"/>
                <a:gd name="T50" fmla="*/ 22 w 82"/>
                <a:gd name="T51" fmla="*/ 5 h 34"/>
                <a:gd name="T52" fmla="*/ 13 w 82"/>
                <a:gd name="T53" fmla="*/ 10 h 34"/>
                <a:gd name="T54" fmla="*/ 3 w 82"/>
                <a:gd name="T55" fmla="*/ 16 h 34"/>
                <a:gd name="T56" fmla="*/ 0 w 82"/>
                <a:gd name="T57" fmla="*/ 18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34"/>
                <a:gd name="T89" fmla="*/ 82 w 82"/>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34">
                  <a:moveTo>
                    <a:pt x="0" y="18"/>
                  </a:moveTo>
                  <a:lnTo>
                    <a:pt x="14" y="31"/>
                  </a:lnTo>
                  <a:lnTo>
                    <a:pt x="8" y="25"/>
                  </a:lnTo>
                  <a:lnTo>
                    <a:pt x="11" y="34"/>
                  </a:lnTo>
                  <a:lnTo>
                    <a:pt x="20" y="28"/>
                  </a:lnTo>
                  <a:lnTo>
                    <a:pt x="29" y="23"/>
                  </a:lnTo>
                  <a:lnTo>
                    <a:pt x="39" y="21"/>
                  </a:lnTo>
                  <a:lnTo>
                    <a:pt x="35" y="12"/>
                  </a:lnTo>
                  <a:lnTo>
                    <a:pt x="35" y="21"/>
                  </a:lnTo>
                  <a:lnTo>
                    <a:pt x="45" y="20"/>
                  </a:lnTo>
                  <a:lnTo>
                    <a:pt x="56" y="19"/>
                  </a:lnTo>
                  <a:lnTo>
                    <a:pt x="66" y="20"/>
                  </a:lnTo>
                  <a:lnTo>
                    <a:pt x="77" y="23"/>
                  </a:lnTo>
                  <a:lnTo>
                    <a:pt x="77" y="13"/>
                  </a:lnTo>
                  <a:lnTo>
                    <a:pt x="73" y="22"/>
                  </a:lnTo>
                  <a:lnTo>
                    <a:pt x="76" y="23"/>
                  </a:lnTo>
                  <a:lnTo>
                    <a:pt x="82" y="5"/>
                  </a:lnTo>
                  <a:lnTo>
                    <a:pt x="80" y="4"/>
                  </a:lnTo>
                  <a:lnTo>
                    <a:pt x="77" y="4"/>
                  </a:lnTo>
                  <a:lnTo>
                    <a:pt x="66" y="1"/>
                  </a:lnTo>
                  <a:lnTo>
                    <a:pt x="56" y="0"/>
                  </a:lnTo>
                  <a:lnTo>
                    <a:pt x="45" y="1"/>
                  </a:lnTo>
                  <a:lnTo>
                    <a:pt x="35" y="2"/>
                  </a:lnTo>
                  <a:lnTo>
                    <a:pt x="32" y="3"/>
                  </a:lnTo>
                  <a:lnTo>
                    <a:pt x="22" y="5"/>
                  </a:lnTo>
                  <a:lnTo>
                    <a:pt x="13" y="10"/>
                  </a:lnTo>
                  <a:lnTo>
                    <a:pt x="3" y="16"/>
                  </a:lnTo>
                  <a:lnTo>
                    <a:pt x="0"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73" name="Freeform 46"/>
            <p:cNvSpPr>
              <a:spLocks/>
            </p:cNvSpPr>
            <p:nvPr/>
          </p:nvSpPr>
          <p:spPr bwMode="auto">
            <a:xfrm>
              <a:off x="2140" y="2027"/>
              <a:ext cx="75" cy="56"/>
            </a:xfrm>
            <a:custGeom>
              <a:avLst/>
              <a:gdLst>
                <a:gd name="T0" fmla="*/ 9 w 75"/>
                <a:gd name="T1" fmla="*/ 0 h 56"/>
                <a:gd name="T2" fmla="*/ 0 w 75"/>
                <a:gd name="T3" fmla="*/ 16 h 56"/>
                <a:gd name="T4" fmla="*/ 15 w 75"/>
                <a:gd name="T5" fmla="*/ 25 h 56"/>
                <a:gd name="T6" fmla="*/ 39 w 75"/>
                <a:gd name="T7" fmla="*/ 40 h 56"/>
                <a:gd name="T8" fmla="*/ 63 w 75"/>
                <a:gd name="T9" fmla="*/ 55 h 56"/>
                <a:gd name="T10" fmla="*/ 66 w 75"/>
                <a:gd name="T11" fmla="*/ 46 h 56"/>
                <a:gd name="T12" fmla="*/ 59 w 75"/>
                <a:gd name="T13" fmla="*/ 53 h 56"/>
                <a:gd name="T14" fmla="*/ 65 w 75"/>
                <a:gd name="T15" fmla="*/ 56 h 56"/>
                <a:gd name="T16" fmla="*/ 75 w 75"/>
                <a:gd name="T17" fmla="*/ 41 h 56"/>
                <a:gd name="T18" fmla="*/ 73 w 75"/>
                <a:gd name="T19" fmla="*/ 40 h 56"/>
                <a:gd name="T20" fmla="*/ 70 w 75"/>
                <a:gd name="T21" fmla="*/ 37 h 56"/>
                <a:gd name="T22" fmla="*/ 46 w 75"/>
                <a:gd name="T23" fmla="*/ 22 h 56"/>
                <a:gd name="T24" fmla="*/ 23 w 75"/>
                <a:gd name="T25" fmla="*/ 6 h 56"/>
                <a:gd name="T26" fmla="*/ 9 w 75"/>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56"/>
                <a:gd name="T44" fmla="*/ 75 w 75"/>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56">
                  <a:moveTo>
                    <a:pt x="9" y="0"/>
                  </a:moveTo>
                  <a:lnTo>
                    <a:pt x="0" y="16"/>
                  </a:lnTo>
                  <a:lnTo>
                    <a:pt x="15" y="25"/>
                  </a:lnTo>
                  <a:lnTo>
                    <a:pt x="39" y="40"/>
                  </a:lnTo>
                  <a:lnTo>
                    <a:pt x="63" y="55"/>
                  </a:lnTo>
                  <a:lnTo>
                    <a:pt x="66" y="46"/>
                  </a:lnTo>
                  <a:lnTo>
                    <a:pt x="59" y="53"/>
                  </a:lnTo>
                  <a:lnTo>
                    <a:pt x="65" y="56"/>
                  </a:lnTo>
                  <a:lnTo>
                    <a:pt x="75" y="41"/>
                  </a:lnTo>
                  <a:lnTo>
                    <a:pt x="73" y="40"/>
                  </a:lnTo>
                  <a:lnTo>
                    <a:pt x="70" y="37"/>
                  </a:lnTo>
                  <a:lnTo>
                    <a:pt x="46" y="22"/>
                  </a:lnTo>
                  <a:lnTo>
                    <a:pt x="23" y="6"/>
                  </a:lnTo>
                  <a:lnTo>
                    <a:pt x="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74" name="Freeform 47"/>
            <p:cNvSpPr>
              <a:spLocks/>
            </p:cNvSpPr>
            <p:nvPr/>
          </p:nvSpPr>
          <p:spPr bwMode="auto">
            <a:xfrm>
              <a:off x="2253" y="2100"/>
              <a:ext cx="76" cy="52"/>
            </a:xfrm>
            <a:custGeom>
              <a:avLst/>
              <a:gdLst>
                <a:gd name="T0" fmla="*/ 10 w 76"/>
                <a:gd name="T1" fmla="*/ 0 h 52"/>
                <a:gd name="T2" fmla="*/ 0 w 76"/>
                <a:gd name="T3" fmla="*/ 16 h 52"/>
                <a:gd name="T4" fmla="*/ 19 w 76"/>
                <a:gd name="T5" fmla="*/ 28 h 52"/>
                <a:gd name="T6" fmla="*/ 41 w 76"/>
                <a:gd name="T7" fmla="*/ 40 h 52"/>
                <a:gd name="T8" fmla="*/ 62 w 76"/>
                <a:gd name="T9" fmla="*/ 49 h 52"/>
                <a:gd name="T10" fmla="*/ 70 w 76"/>
                <a:gd name="T11" fmla="*/ 52 h 52"/>
                <a:gd name="T12" fmla="*/ 76 w 76"/>
                <a:gd name="T13" fmla="*/ 34 h 52"/>
                <a:gd name="T14" fmla="*/ 69 w 76"/>
                <a:gd name="T15" fmla="*/ 31 h 52"/>
                <a:gd name="T16" fmla="*/ 49 w 76"/>
                <a:gd name="T17" fmla="*/ 22 h 52"/>
                <a:gd name="T18" fmla="*/ 26 w 76"/>
                <a:gd name="T19" fmla="*/ 10 h 52"/>
                <a:gd name="T20" fmla="*/ 10 w 76"/>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2"/>
                <a:gd name="T35" fmla="*/ 76 w 76"/>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2">
                  <a:moveTo>
                    <a:pt x="10" y="0"/>
                  </a:moveTo>
                  <a:lnTo>
                    <a:pt x="0" y="16"/>
                  </a:lnTo>
                  <a:lnTo>
                    <a:pt x="19" y="28"/>
                  </a:lnTo>
                  <a:lnTo>
                    <a:pt x="41" y="40"/>
                  </a:lnTo>
                  <a:lnTo>
                    <a:pt x="62" y="49"/>
                  </a:lnTo>
                  <a:lnTo>
                    <a:pt x="70" y="52"/>
                  </a:lnTo>
                  <a:lnTo>
                    <a:pt x="76" y="34"/>
                  </a:lnTo>
                  <a:lnTo>
                    <a:pt x="69" y="31"/>
                  </a:lnTo>
                  <a:lnTo>
                    <a:pt x="49" y="22"/>
                  </a:lnTo>
                  <a:lnTo>
                    <a:pt x="26" y="10"/>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75" name="Freeform 48"/>
            <p:cNvSpPr>
              <a:spLocks/>
            </p:cNvSpPr>
            <p:nvPr/>
          </p:nvSpPr>
          <p:spPr bwMode="auto">
            <a:xfrm>
              <a:off x="2380" y="2106"/>
              <a:ext cx="77" cy="48"/>
            </a:xfrm>
            <a:custGeom>
              <a:avLst/>
              <a:gdLst>
                <a:gd name="T0" fmla="*/ 0 w 77"/>
                <a:gd name="T1" fmla="*/ 30 h 48"/>
                <a:gd name="T2" fmla="*/ 4 w 77"/>
                <a:gd name="T3" fmla="*/ 48 h 48"/>
                <a:gd name="T4" fmla="*/ 15 w 77"/>
                <a:gd name="T5" fmla="*/ 46 h 48"/>
                <a:gd name="T6" fmla="*/ 32 w 77"/>
                <a:gd name="T7" fmla="*/ 40 h 48"/>
                <a:gd name="T8" fmla="*/ 47 w 77"/>
                <a:gd name="T9" fmla="*/ 33 h 48"/>
                <a:gd name="T10" fmla="*/ 64 w 77"/>
                <a:gd name="T11" fmla="*/ 24 h 48"/>
                <a:gd name="T12" fmla="*/ 77 w 77"/>
                <a:gd name="T13" fmla="*/ 16 h 48"/>
                <a:gd name="T14" fmla="*/ 67 w 77"/>
                <a:gd name="T15" fmla="*/ 0 h 48"/>
                <a:gd name="T16" fmla="*/ 56 w 77"/>
                <a:gd name="T17" fmla="*/ 6 h 48"/>
                <a:gd name="T18" fmla="*/ 40 w 77"/>
                <a:gd name="T19" fmla="*/ 15 h 48"/>
                <a:gd name="T20" fmla="*/ 25 w 77"/>
                <a:gd name="T21" fmla="*/ 22 h 48"/>
                <a:gd name="T22" fmla="*/ 8 w 77"/>
                <a:gd name="T23" fmla="*/ 28 h 48"/>
                <a:gd name="T24" fmla="*/ 0 w 77"/>
                <a:gd name="T25" fmla="*/ 3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48"/>
                <a:gd name="T41" fmla="*/ 77 w 77"/>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48">
                  <a:moveTo>
                    <a:pt x="0" y="30"/>
                  </a:moveTo>
                  <a:lnTo>
                    <a:pt x="4" y="48"/>
                  </a:lnTo>
                  <a:lnTo>
                    <a:pt x="15" y="46"/>
                  </a:lnTo>
                  <a:lnTo>
                    <a:pt x="32" y="40"/>
                  </a:lnTo>
                  <a:lnTo>
                    <a:pt x="47" y="33"/>
                  </a:lnTo>
                  <a:lnTo>
                    <a:pt x="64" y="24"/>
                  </a:lnTo>
                  <a:lnTo>
                    <a:pt x="77" y="16"/>
                  </a:lnTo>
                  <a:lnTo>
                    <a:pt x="67" y="0"/>
                  </a:lnTo>
                  <a:lnTo>
                    <a:pt x="56" y="6"/>
                  </a:lnTo>
                  <a:lnTo>
                    <a:pt x="40" y="15"/>
                  </a:lnTo>
                  <a:lnTo>
                    <a:pt x="25" y="22"/>
                  </a:lnTo>
                  <a:lnTo>
                    <a:pt x="8" y="28"/>
                  </a:lnTo>
                  <a:lnTo>
                    <a:pt x="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76" name="Freeform 49"/>
            <p:cNvSpPr>
              <a:spLocks/>
            </p:cNvSpPr>
            <p:nvPr/>
          </p:nvSpPr>
          <p:spPr bwMode="auto">
            <a:xfrm>
              <a:off x="2491" y="2023"/>
              <a:ext cx="70" cy="63"/>
            </a:xfrm>
            <a:custGeom>
              <a:avLst/>
              <a:gdLst>
                <a:gd name="T0" fmla="*/ 0 w 70"/>
                <a:gd name="T1" fmla="*/ 49 h 63"/>
                <a:gd name="T2" fmla="*/ 12 w 70"/>
                <a:gd name="T3" fmla="*/ 63 h 63"/>
                <a:gd name="T4" fmla="*/ 26 w 70"/>
                <a:gd name="T5" fmla="*/ 52 h 63"/>
                <a:gd name="T6" fmla="*/ 52 w 70"/>
                <a:gd name="T7" fmla="*/ 30 h 63"/>
                <a:gd name="T8" fmla="*/ 64 w 70"/>
                <a:gd name="T9" fmla="*/ 20 h 63"/>
                <a:gd name="T10" fmla="*/ 70 w 70"/>
                <a:gd name="T11" fmla="*/ 15 h 63"/>
                <a:gd name="T12" fmla="*/ 60 w 70"/>
                <a:gd name="T13" fmla="*/ 0 h 63"/>
                <a:gd name="T14" fmla="*/ 51 w 70"/>
                <a:gd name="T15" fmla="*/ 7 h 63"/>
                <a:gd name="T16" fmla="*/ 39 w 70"/>
                <a:gd name="T17" fmla="*/ 16 h 63"/>
                <a:gd name="T18" fmla="*/ 13 w 70"/>
                <a:gd name="T19" fmla="*/ 39 h 63"/>
                <a:gd name="T20" fmla="*/ 0 w 70"/>
                <a:gd name="T21" fmla="*/ 49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3"/>
                <a:gd name="T35" fmla="*/ 70 w 70"/>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3">
                  <a:moveTo>
                    <a:pt x="0" y="49"/>
                  </a:moveTo>
                  <a:lnTo>
                    <a:pt x="12" y="63"/>
                  </a:lnTo>
                  <a:lnTo>
                    <a:pt x="26" y="52"/>
                  </a:lnTo>
                  <a:lnTo>
                    <a:pt x="52" y="30"/>
                  </a:lnTo>
                  <a:lnTo>
                    <a:pt x="64" y="20"/>
                  </a:lnTo>
                  <a:lnTo>
                    <a:pt x="70" y="15"/>
                  </a:lnTo>
                  <a:lnTo>
                    <a:pt x="60" y="0"/>
                  </a:lnTo>
                  <a:lnTo>
                    <a:pt x="51" y="7"/>
                  </a:lnTo>
                  <a:lnTo>
                    <a:pt x="39" y="16"/>
                  </a:lnTo>
                  <a:lnTo>
                    <a:pt x="13" y="39"/>
                  </a:lnTo>
                  <a:lnTo>
                    <a:pt x="0"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77" name="Freeform 50"/>
            <p:cNvSpPr>
              <a:spLocks/>
            </p:cNvSpPr>
            <p:nvPr/>
          </p:nvSpPr>
          <p:spPr bwMode="auto">
            <a:xfrm>
              <a:off x="2607" y="1992"/>
              <a:ext cx="79" cy="25"/>
            </a:xfrm>
            <a:custGeom>
              <a:avLst/>
              <a:gdLst>
                <a:gd name="T0" fmla="*/ 0 w 79"/>
                <a:gd name="T1" fmla="*/ 7 h 25"/>
                <a:gd name="T2" fmla="*/ 4 w 79"/>
                <a:gd name="T3" fmla="*/ 25 h 25"/>
                <a:gd name="T4" fmla="*/ 21 w 79"/>
                <a:gd name="T5" fmla="*/ 21 h 25"/>
                <a:gd name="T6" fmla="*/ 18 w 79"/>
                <a:gd name="T7" fmla="*/ 12 h 25"/>
                <a:gd name="T8" fmla="*/ 18 w 79"/>
                <a:gd name="T9" fmla="*/ 22 h 25"/>
                <a:gd name="T10" fmla="*/ 35 w 79"/>
                <a:gd name="T11" fmla="*/ 19 h 25"/>
                <a:gd name="T12" fmla="*/ 52 w 79"/>
                <a:gd name="T13" fmla="*/ 19 h 25"/>
                <a:gd name="T14" fmla="*/ 67 w 79"/>
                <a:gd name="T15" fmla="*/ 19 h 25"/>
                <a:gd name="T16" fmla="*/ 76 w 79"/>
                <a:gd name="T17" fmla="*/ 21 h 25"/>
                <a:gd name="T18" fmla="*/ 79 w 79"/>
                <a:gd name="T19" fmla="*/ 2 h 25"/>
                <a:gd name="T20" fmla="*/ 67 w 79"/>
                <a:gd name="T21" fmla="*/ 0 h 25"/>
                <a:gd name="T22" fmla="*/ 52 w 79"/>
                <a:gd name="T23" fmla="*/ 0 h 25"/>
                <a:gd name="T24" fmla="*/ 35 w 79"/>
                <a:gd name="T25" fmla="*/ 0 h 25"/>
                <a:gd name="T26" fmla="*/ 18 w 79"/>
                <a:gd name="T27" fmla="*/ 3 h 25"/>
                <a:gd name="T28" fmla="*/ 14 w 79"/>
                <a:gd name="T29" fmla="*/ 3 h 25"/>
                <a:gd name="T30" fmla="*/ 0 w 79"/>
                <a:gd name="T31" fmla="*/ 7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25"/>
                <a:gd name="T50" fmla="*/ 79 w 79"/>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25">
                  <a:moveTo>
                    <a:pt x="0" y="7"/>
                  </a:moveTo>
                  <a:lnTo>
                    <a:pt x="4" y="25"/>
                  </a:lnTo>
                  <a:lnTo>
                    <a:pt x="21" y="21"/>
                  </a:lnTo>
                  <a:lnTo>
                    <a:pt x="18" y="12"/>
                  </a:lnTo>
                  <a:lnTo>
                    <a:pt x="18" y="22"/>
                  </a:lnTo>
                  <a:lnTo>
                    <a:pt x="35" y="19"/>
                  </a:lnTo>
                  <a:lnTo>
                    <a:pt x="52" y="19"/>
                  </a:lnTo>
                  <a:lnTo>
                    <a:pt x="67" y="19"/>
                  </a:lnTo>
                  <a:lnTo>
                    <a:pt x="76" y="21"/>
                  </a:lnTo>
                  <a:lnTo>
                    <a:pt x="79" y="2"/>
                  </a:lnTo>
                  <a:lnTo>
                    <a:pt x="67" y="0"/>
                  </a:lnTo>
                  <a:lnTo>
                    <a:pt x="52" y="0"/>
                  </a:lnTo>
                  <a:lnTo>
                    <a:pt x="35" y="0"/>
                  </a:lnTo>
                  <a:lnTo>
                    <a:pt x="18" y="3"/>
                  </a:lnTo>
                  <a:lnTo>
                    <a:pt x="14" y="3"/>
                  </a:lnTo>
                  <a:lnTo>
                    <a:pt x="0"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Group 51"/>
          <p:cNvGrpSpPr>
            <a:grpSpLocks/>
          </p:cNvGrpSpPr>
          <p:nvPr/>
        </p:nvGrpSpPr>
        <p:grpSpPr bwMode="auto">
          <a:xfrm>
            <a:off x="1341438" y="3590925"/>
            <a:ext cx="4857750" cy="1893888"/>
            <a:chOff x="358" y="1837"/>
            <a:chExt cx="2023" cy="836"/>
          </a:xfrm>
        </p:grpSpPr>
        <p:sp>
          <p:nvSpPr>
            <p:cNvPr id="68638" name="Oval 52"/>
            <p:cNvSpPr>
              <a:spLocks noChangeArrowheads="1"/>
            </p:cNvSpPr>
            <p:nvPr/>
          </p:nvSpPr>
          <p:spPr bwMode="auto">
            <a:xfrm>
              <a:off x="1378" y="2136"/>
              <a:ext cx="61" cy="61"/>
            </a:xfrm>
            <a:prstGeom prst="ellipse">
              <a:avLst/>
            </a:prstGeom>
            <a:solidFill>
              <a:srgbClr val="99CC00"/>
            </a:solidFill>
            <a:ln w="12700">
              <a:solidFill>
                <a:srgbClr val="000000"/>
              </a:solidFill>
              <a:round/>
              <a:headEnd/>
              <a:tailEnd/>
            </a:ln>
          </p:spPr>
          <p:txBody>
            <a:bodyPr/>
            <a:lstStyle/>
            <a:p>
              <a:endParaRPr lang="de-DE"/>
            </a:p>
          </p:txBody>
        </p:sp>
        <p:sp>
          <p:nvSpPr>
            <p:cNvPr id="68639" name="Oval 53"/>
            <p:cNvSpPr>
              <a:spLocks noChangeArrowheads="1"/>
            </p:cNvSpPr>
            <p:nvPr/>
          </p:nvSpPr>
          <p:spPr bwMode="auto">
            <a:xfrm>
              <a:off x="1718" y="2164"/>
              <a:ext cx="62" cy="61"/>
            </a:xfrm>
            <a:prstGeom prst="ellipse">
              <a:avLst/>
            </a:prstGeom>
            <a:solidFill>
              <a:srgbClr val="99CC00"/>
            </a:solidFill>
            <a:ln w="12700">
              <a:solidFill>
                <a:srgbClr val="000000"/>
              </a:solidFill>
              <a:round/>
              <a:headEnd/>
              <a:tailEnd/>
            </a:ln>
          </p:spPr>
          <p:txBody>
            <a:bodyPr/>
            <a:lstStyle/>
            <a:p>
              <a:endParaRPr lang="de-DE"/>
            </a:p>
          </p:txBody>
        </p:sp>
        <p:sp>
          <p:nvSpPr>
            <p:cNvPr id="68640" name="Oval 54"/>
            <p:cNvSpPr>
              <a:spLocks noChangeArrowheads="1"/>
            </p:cNvSpPr>
            <p:nvPr/>
          </p:nvSpPr>
          <p:spPr bwMode="auto">
            <a:xfrm>
              <a:off x="1989" y="2394"/>
              <a:ext cx="61" cy="61"/>
            </a:xfrm>
            <a:prstGeom prst="ellipse">
              <a:avLst/>
            </a:prstGeom>
            <a:solidFill>
              <a:srgbClr val="99CC00"/>
            </a:solidFill>
            <a:ln w="12700">
              <a:solidFill>
                <a:srgbClr val="000000"/>
              </a:solidFill>
              <a:round/>
              <a:headEnd/>
              <a:tailEnd/>
            </a:ln>
          </p:spPr>
          <p:txBody>
            <a:bodyPr/>
            <a:lstStyle/>
            <a:p>
              <a:endParaRPr lang="de-DE"/>
            </a:p>
          </p:txBody>
        </p:sp>
        <p:sp>
          <p:nvSpPr>
            <p:cNvPr id="68641" name="Oval 55"/>
            <p:cNvSpPr>
              <a:spLocks noChangeArrowheads="1"/>
            </p:cNvSpPr>
            <p:nvPr/>
          </p:nvSpPr>
          <p:spPr bwMode="auto">
            <a:xfrm>
              <a:off x="2172" y="2070"/>
              <a:ext cx="61" cy="61"/>
            </a:xfrm>
            <a:prstGeom prst="ellipse">
              <a:avLst/>
            </a:prstGeom>
            <a:solidFill>
              <a:srgbClr val="99CC00"/>
            </a:solidFill>
            <a:ln w="12700">
              <a:solidFill>
                <a:srgbClr val="000000"/>
              </a:solidFill>
              <a:round/>
              <a:headEnd/>
              <a:tailEnd/>
            </a:ln>
          </p:spPr>
          <p:txBody>
            <a:bodyPr/>
            <a:lstStyle/>
            <a:p>
              <a:endParaRPr lang="de-DE"/>
            </a:p>
          </p:txBody>
        </p:sp>
        <p:sp>
          <p:nvSpPr>
            <p:cNvPr id="68642" name="Oval 56"/>
            <p:cNvSpPr>
              <a:spLocks noChangeArrowheads="1"/>
            </p:cNvSpPr>
            <p:nvPr/>
          </p:nvSpPr>
          <p:spPr bwMode="auto">
            <a:xfrm>
              <a:off x="2320" y="1837"/>
              <a:ext cx="61" cy="60"/>
            </a:xfrm>
            <a:prstGeom prst="ellipse">
              <a:avLst/>
            </a:prstGeom>
            <a:solidFill>
              <a:srgbClr val="99CC00"/>
            </a:solidFill>
            <a:ln w="12700">
              <a:solidFill>
                <a:srgbClr val="000000"/>
              </a:solidFill>
              <a:round/>
              <a:headEnd/>
              <a:tailEnd/>
            </a:ln>
          </p:spPr>
          <p:txBody>
            <a:bodyPr/>
            <a:lstStyle/>
            <a:p>
              <a:endParaRPr lang="de-DE"/>
            </a:p>
          </p:txBody>
        </p:sp>
        <p:sp>
          <p:nvSpPr>
            <p:cNvPr id="68643" name="Oval 57"/>
            <p:cNvSpPr>
              <a:spLocks noChangeArrowheads="1"/>
            </p:cNvSpPr>
            <p:nvPr/>
          </p:nvSpPr>
          <p:spPr bwMode="auto">
            <a:xfrm>
              <a:off x="557" y="1899"/>
              <a:ext cx="60" cy="62"/>
            </a:xfrm>
            <a:prstGeom prst="ellipse">
              <a:avLst/>
            </a:prstGeom>
            <a:solidFill>
              <a:srgbClr val="99CC00"/>
            </a:solidFill>
            <a:ln w="12700">
              <a:solidFill>
                <a:srgbClr val="000000"/>
              </a:solidFill>
              <a:round/>
              <a:headEnd/>
              <a:tailEnd/>
            </a:ln>
          </p:spPr>
          <p:txBody>
            <a:bodyPr/>
            <a:lstStyle/>
            <a:p>
              <a:endParaRPr lang="de-DE"/>
            </a:p>
          </p:txBody>
        </p:sp>
        <p:sp>
          <p:nvSpPr>
            <p:cNvPr id="68644" name="Oval 58"/>
            <p:cNvSpPr>
              <a:spLocks noChangeArrowheads="1"/>
            </p:cNvSpPr>
            <p:nvPr/>
          </p:nvSpPr>
          <p:spPr bwMode="auto">
            <a:xfrm>
              <a:off x="853" y="2047"/>
              <a:ext cx="61" cy="62"/>
            </a:xfrm>
            <a:prstGeom prst="ellipse">
              <a:avLst/>
            </a:prstGeom>
            <a:solidFill>
              <a:srgbClr val="99CC00"/>
            </a:solidFill>
            <a:ln w="12700">
              <a:solidFill>
                <a:srgbClr val="000000"/>
              </a:solidFill>
              <a:round/>
              <a:headEnd/>
              <a:tailEnd/>
            </a:ln>
          </p:spPr>
          <p:txBody>
            <a:bodyPr/>
            <a:lstStyle/>
            <a:p>
              <a:endParaRPr lang="de-DE"/>
            </a:p>
          </p:txBody>
        </p:sp>
        <p:sp>
          <p:nvSpPr>
            <p:cNvPr id="68645" name="Oval 59"/>
            <p:cNvSpPr>
              <a:spLocks noChangeArrowheads="1"/>
            </p:cNvSpPr>
            <p:nvPr/>
          </p:nvSpPr>
          <p:spPr bwMode="auto">
            <a:xfrm>
              <a:off x="1126" y="2480"/>
              <a:ext cx="62" cy="60"/>
            </a:xfrm>
            <a:prstGeom prst="ellipse">
              <a:avLst/>
            </a:prstGeom>
            <a:solidFill>
              <a:srgbClr val="99CC00"/>
            </a:solidFill>
            <a:ln w="12700">
              <a:solidFill>
                <a:srgbClr val="000000"/>
              </a:solidFill>
              <a:round/>
              <a:headEnd/>
              <a:tailEnd/>
            </a:ln>
          </p:spPr>
          <p:txBody>
            <a:bodyPr/>
            <a:lstStyle/>
            <a:p>
              <a:endParaRPr lang="de-DE"/>
            </a:p>
          </p:txBody>
        </p:sp>
        <p:grpSp>
          <p:nvGrpSpPr>
            <p:cNvPr id="68646" name="Group 60"/>
            <p:cNvGrpSpPr>
              <a:grpSpLocks/>
            </p:cNvGrpSpPr>
            <p:nvPr/>
          </p:nvGrpSpPr>
          <p:grpSpPr bwMode="auto">
            <a:xfrm>
              <a:off x="358" y="2532"/>
              <a:ext cx="764" cy="128"/>
              <a:chOff x="358" y="2532"/>
              <a:chExt cx="764" cy="128"/>
            </a:xfrm>
          </p:grpSpPr>
          <p:sp>
            <p:nvSpPr>
              <p:cNvPr id="68649" name="Rectangle 61"/>
              <p:cNvSpPr>
                <a:spLocks noChangeArrowheads="1"/>
              </p:cNvSpPr>
              <p:nvPr/>
            </p:nvSpPr>
            <p:spPr bwMode="auto">
              <a:xfrm>
                <a:off x="358" y="2534"/>
                <a:ext cx="535"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8650" name="Freeform 62"/>
              <p:cNvSpPr>
                <a:spLocks/>
              </p:cNvSpPr>
              <p:nvPr/>
            </p:nvSpPr>
            <p:spPr bwMode="auto">
              <a:xfrm>
                <a:off x="943" y="2577"/>
                <a:ext cx="136" cy="34"/>
              </a:xfrm>
              <a:custGeom>
                <a:avLst/>
                <a:gdLst>
                  <a:gd name="T0" fmla="*/ 136 w 136"/>
                  <a:gd name="T1" fmla="*/ 0 h 34"/>
                  <a:gd name="T2" fmla="*/ 103 w 136"/>
                  <a:gd name="T3" fmla="*/ 34 h 34"/>
                  <a:gd name="T4" fmla="*/ 0 w 136"/>
                  <a:gd name="T5" fmla="*/ 34 h 34"/>
                  <a:gd name="T6" fmla="*/ 0 60000 65536"/>
                  <a:gd name="T7" fmla="*/ 0 60000 65536"/>
                  <a:gd name="T8" fmla="*/ 0 60000 65536"/>
                  <a:gd name="T9" fmla="*/ 0 w 136"/>
                  <a:gd name="T10" fmla="*/ 0 h 34"/>
                  <a:gd name="T11" fmla="*/ 136 w 136"/>
                  <a:gd name="T12" fmla="*/ 34 h 34"/>
                </a:gdLst>
                <a:ahLst/>
                <a:cxnLst>
                  <a:cxn ang="T6">
                    <a:pos x="T0" y="T1"/>
                  </a:cxn>
                  <a:cxn ang="T7">
                    <a:pos x="T2" y="T3"/>
                  </a:cxn>
                  <a:cxn ang="T8">
                    <a:pos x="T4" y="T5"/>
                  </a:cxn>
                </a:cxnLst>
                <a:rect l="T9" t="T10" r="T11" b="T12"/>
                <a:pathLst>
                  <a:path w="136" h="34">
                    <a:moveTo>
                      <a:pt x="136" y="0"/>
                    </a:moveTo>
                    <a:lnTo>
                      <a:pt x="103" y="34"/>
                    </a:lnTo>
                    <a:lnTo>
                      <a:pt x="0" y="34"/>
                    </a:ln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8651" name="Freeform 63"/>
              <p:cNvSpPr>
                <a:spLocks/>
              </p:cNvSpPr>
              <p:nvPr/>
            </p:nvSpPr>
            <p:spPr bwMode="auto">
              <a:xfrm>
                <a:off x="1054" y="2532"/>
                <a:ext cx="68" cy="71"/>
              </a:xfrm>
              <a:custGeom>
                <a:avLst/>
                <a:gdLst>
                  <a:gd name="T0" fmla="*/ 47 w 68"/>
                  <a:gd name="T1" fmla="*/ 71 h 71"/>
                  <a:gd name="T2" fmla="*/ 68 w 68"/>
                  <a:gd name="T3" fmla="*/ 0 h 71"/>
                  <a:gd name="T4" fmla="*/ 0 w 68"/>
                  <a:gd name="T5" fmla="*/ 25 h 71"/>
                  <a:gd name="T6" fmla="*/ 47 w 68"/>
                  <a:gd name="T7" fmla="*/ 71 h 71"/>
                  <a:gd name="T8" fmla="*/ 0 60000 65536"/>
                  <a:gd name="T9" fmla="*/ 0 60000 65536"/>
                  <a:gd name="T10" fmla="*/ 0 60000 65536"/>
                  <a:gd name="T11" fmla="*/ 0 60000 65536"/>
                  <a:gd name="T12" fmla="*/ 0 w 68"/>
                  <a:gd name="T13" fmla="*/ 0 h 71"/>
                  <a:gd name="T14" fmla="*/ 68 w 68"/>
                  <a:gd name="T15" fmla="*/ 71 h 71"/>
                </a:gdLst>
                <a:ahLst/>
                <a:cxnLst>
                  <a:cxn ang="T8">
                    <a:pos x="T0" y="T1"/>
                  </a:cxn>
                  <a:cxn ang="T9">
                    <a:pos x="T2" y="T3"/>
                  </a:cxn>
                  <a:cxn ang="T10">
                    <a:pos x="T4" y="T5"/>
                  </a:cxn>
                  <a:cxn ang="T11">
                    <a:pos x="T6" y="T7"/>
                  </a:cxn>
                </a:cxnLst>
                <a:rect l="T12" t="T13" r="T14" b="T15"/>
                <a:pathLst>
                  <a:path w="68" h="71">
                    <a:moveTo>
                      <a:pt x="47" y="71"/>
                    </a:moveTo>
                    <a:lnTo>
                      <a:pt x="68" y="0"/>
                    </a:lnTo>
                    <a:lnTo>
                      <a:pt x="0" y="25"/>
                    </a:lnTo>
                    <a:lnTo>
                      <a:pt x="47" y="71"/>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68647" name="Rectangle 64"/>
            <p:cNvSpPr>
              <a:spLocks noChangeArrowheads="1"/>
            </p:cNvSpPr>
            <p:nvPr/>
          </p:nvSpPr>
          <p:spPr bwMode="auto">
            <a:xfrm>
              <a:off x="373" y="2545"/>
              <a:ext cx="16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900" b="1">
                  <a:solidFill>
                    <a:srgbClr val="008000"/>
                  </a:solidFill>
                  <a:latin typeface="Times New Roman" pitchFamily="18" charset="0"/>
                </a:rPr>
                <a:t>test</a:t>
              </a:r>
              <a:r>
                <a:rPr lang="de-DE" sz="1300" b="1">
                  <a:solidFill>
                    <a:srgbClr val="008000"/>
                  </a:solidFill>
                  <a:latin typeface="Times New Roman" pitchFamily="18" charset="0"/>
                </a:rPr>
                <a:t> </a:t>
              </a:r>
              <a:endParaRPr lang="de-DE" sz="2400">
                <a:latin typeface="Times New Roman" pitchFamily="18" charset="0"/>
              </a:endParaRPr>
            </a:p>
          </p:txBody>
        </p:sp>
        <p:sp>
          <p:nvSpPr>
            <p:cNvPr id="68648" name="Rectangle 65"/>
            <p:cNvSpPr>
              <a:spLocks noChangeArrowheads="1"/>
            </p:cNvSpPr>
            <p:nvPr/>
          </p:nvSpPr>
          <p:spPr bwMode="auto">
            <a:xfrm>
              <a:off x="548" y="2545"/>
              <a:ext cx="34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900" b="1">
                  <a:solidFill>
                    <a:srgbClr val="008000"/>
                  </a:solidFill>
                  <a:latin typeface="Times New Roman" pitchFamily="18" charset="0"/>
                </a:rPr>
                <a:t>samples</a:t>
              </a:r>
              <a:endParaRPr lang="de-DE" sz="3600">
                <a:latin typeface="Times New Roman" pitchFamily="18" charset="0"/>
              </a:endParaRPr>
            </a:p>
          </p:txBody>
        </p:sp>
      </p:grpSp>
      <p:grpSp>
        <p:nvGrpSpPr>
          <p:cNvPr id="68631" name="Group 66"/>
          <p:cNvGrpSpPr>
            <a:grpSpLocks/>
          </p:cNvGrpSpPr>
          <p:nvPr/>
        </p:nvGrpSpPr>
        <p:grpSpPr bwMode="auto">
          <a:xfrm>
            <a:off x="2873375" y="3203575"/>
            <a:ext cx="2616200" cy="873125"/>
            <a:chOff x="996" y="1666"/>
            <a:chExt cx="1089" cy="385"/>
          </a:xfrm>
        </p:grpSpPr>
        <p:sp>
          <p:nvSpPr>
            <p:cNvPr id="68635" name="Rectangle 67"/>
            <p:cNvSpPr>
              <a:spLocks noChangeArrowheads="1"/>
            </p:cNvSpPr>
            <p:nvPr/>
          </p:nvSpPr>
          <p:spPr bwMode="auto">
            <a:xfrm>
              <a:off x="1313" y="1666"/>
              <a:ext cx="772" cy="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8636" name="Freeform 68"/>
            <p:cNvSpPr>
              <a:spLocks/>
            </p:cNvSpPr>
            <p:nvPr/>
          </p:nvSpPr>
          <p:spPr bwMode="auto">
            <a:xfrm>
              <a:off x="1026" y="1741"/>
              <a:ext cx="238" cy="251"/>
            </a:xfrm>
            <a:custGeom>
              <a:avLst/>
              <a:gdLst>
                <a:gd name="T0" fmla="*/ 0 w 238"/>
                <a:gd name="T1" fmla="*/ 251 h 251"/>
                <a:gd name="T2" fmla="*/ 106 w 238"/>
                <a:gd name="T3" fmla="*/ 0 h 251"/>
                <a:gd name="T4" fmla="*/ 238 w 238"/>
                <a:gd name="T5" fmla="*/ 0 h 251"/>
                <a:gd name="T6" fmla="*/ 0 60000 65536"/>
                <a:gd name="T7" fmla="*/ 0 60000 65536"/>
                <a:gd name="T8" fmla="*/ 0 60000 65536"/>
                <a:gd name="T9" fmla="*/ 0 w 238"/>
                <a:gd name="T10" fmla="*/ 0 h 251"/>
                <a:gd name="T11" fmla="*/ 238 w 238"/>
                <a:gd name="T12" fmla="*/ 251 h 251"/>
              </a:gdLst>
              <a:ahLst/>
              <a:cxnLst>
                <a:cxn ang="T6">
                  <a:pos x="T0" y="T1"/>
                </a:cxn>
                <a:cxn ang="T7">
                  <a:pos x="T2" y="T3"/>
                </a:cxn>
                <a:cxn ang="T8">
                  <a:pos x="T4" y="T5"/>
                </a:cxn>
              </a:cxnLst>
              <a:rect l="T9" t="T10" r="T11" b="T12"/>
              <a:pathLst>
                <a:path w="238" h="251">
                  <a:moveTo>
                    <a:pt x="0" y="251"/>
                  </a:moveTo>
                  <a:lnTo>
                    <a:pt x="106" y="0"/>
                  </a:lnTo>
                  <a:lnTo>
                    <a:pt x="238"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8637" name="Freeform 69"/>
            <p:cNvSpPr>
              <a:spLocks/>
            </p:cNvSpPr>
            <p:nvPr/>
          </p:nvSpPr>
          <p:spPr bwMode="auto">
            <a:xfrm>
              <a:off x="996" y="1977"/>
              <a:ext cx="60" cy="74"/>
            </a:xfrm>
            <a:custGeom>
              <a:avLst/>
              <a:gdLst>
                <a:gd name="T0" fmla="*/ 0 w 60"/>
                <a:gd name="T1" fmla="*/ 0 h 74"/>
                <a:gd name="T2" fmla="*/ 4 w 60"/>
                <a:gd name="T3" fmla="*/ 74 h 74"/>
                <a:gd name="T4" fmla="*/ 60 w 60"/>
                <a:gd name="T5" fmla="*/ 26 h 74"/>
                <a:gd name="T6" fmla="*/ 0 w 60"/>
                <a:gd name="T7" fmla="*/ 0 h 74"/>
                <a:gd name="T8" fmla="*/ 0 60000 65536"/>
                <a:gd name="T9" fmla="*/ 0 60000 65536"/>
                <a:gd name="T10" fmla="*/ 0 60000 65536"/>
                <a:gd name="T11" fmla="*/ 0 60000 65536"/>
                <a:gd name="T12" fmla="*/ 0 w 60"/>
                <a:gd name="T13" fmla="*/ 0 h 74"/>
                <a:gd name="T14" fmla="*/ 60 w 60"/>
                <a:gd name="T15" fmla="*/ 74 h 74"/>
              </a:gdLst>
              <a:ahLst/>
              <a:cxnLst>
                <a:cxn ang="T8">
                  <a:pos x="T0" y="T1"/>
                </a:cxn>
                <a:cxn ang="T9">
                  <a:pos x="T2" y="T3"/>
                </a:cxn>
                <a:cxn ang="T10">
                  <a:pos x="T4" y="T5"/>
                </a:cxn>
                <a:cxn ang="T11">
                  <a:pos x="T6" y="T7"/>
                </a:cxn>
              </a:cxnLst>
              <a:rect l="T12" t="T13" r="T14" b="T15"/>
              <a:pathLst>
                <a:path w="60" h="74">
                  <a:moveTo>
                    <a:pt x="0" y="0"/>
                  </a:moveTo>
                  <a:lnTo>
                    <a:pt x="4" y="74"/>
                  </a:lnTo>
                  <a:lnTo>
                    <a:pt x="60" y="2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68632" name="Rectangle 70"/>
          <p:cNvSpPr>
            <a:spLocks noChangeArrowheads="1"/>
          </p:cNvSpPr>
          <p:nvPr/>
        </p:nvSpPr>
        <p:spPr bwMode="auto">
          <a:xfrm>
            <a:off x="3673475" y="3233738"/>
            <a:ext cx="8921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900" b="1">
                <a:solidFill>
                  <a:srgbClr val="FF0000"/>
                </a:solidFill>
                <a:latin typeface="Times New Roman" pitchFamily="18" charset="0"/>
              </a:rPr>
              <a:t>training </a:t>
            </a:r>
            <a:endParaRPr lang="de-DE" sz="3600">
              <a:latin typeface="Times New Roman" pitchFamily="18" charset="0"/>
            </a:endParaRPr>
          </a:p>
        </p:txBody>
      </p:sp>
      <p:sp>
        <p:nvSpPr>
          <p:cNvPr id="68633" name="Rectangle 71"/>
          <p:cNvSpPr>
            <a:spLocks noChangeArrowheads="1"/>
          </p:cNvSpPr>
          <p:nvPr/>
        </p:nvSpPr>
        <p:spPr bwMode="auto">
          <a:xfrm>
            <a:off x="4567238" y="3233738"/>
            <a:ext cx="8175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900" b="1">
                <a:solidFill>
                  <a:srgbClr val="FF0000"/>
                </a:solidFill>
                <a:latin typeface="Times New Roman" pitchFamily="18" charset="0"/>
              </a:rPr>
              <a:t>samples</a:t>
            </a:r>
            <a:endParaRPr lang="de-DE" sz="3600">
              <a:latin typeface="Times New Roman" pitchFamily="18" charset="0"/>
            </a:endParaRPr>
          </a:p>
        </p:txBody>
      </p:sp>
      <p:sp>
        <p:nvSpPr>
          <p:cNvPr id="241738" name="Text Box 74"/>
          <p:cNvSpPr txBox="1">
            <a:spLocks noChangeArrowheads="1"/>
          </p:cNvSpPr>
          <p:nvPr/>
        </p:nvSpPr>
        <p:spPr bwMode="auto">
          <a:xfrm>
            <a:off x="6553200" y="2552700"/>
            <a:ext cx="2146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i="1">
                <a:solidFill>
                  <a:srgbClr val="3399FF"/>
                </a:solidFill>
              </a:rPr>
              <a:t>Überanpassung (overfitting)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41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7" grpId="0" animBg="1"/>
      <p:bldP spid="2417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AS-2 WS 2013</a:t>
            </a:r>
          </a:p>
        </p:txBody>
      </p:sp>
      <p:sp>
        <p:nvSpPr>
          <p:cNvPr id="16392"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3ABE1419-85C0-45B7-8F5A-F1F3642BA1E8}" type="slidenum">
              <a:rPr lang="de-DE" sz="1000"/>
              <a:pPr>
                <a:spcBef>
                  <a:spcPct val="0"/>
                </a:spcBef>
              </a:pPr>
              <a:t>8</a:t>
            </a:fld>
            <a:r>
              <a:rPr lang="de-DE" sz="1000"/>
              <a:t> -</a:t>
            </a:r>
          </a:p>
        </p:txBody>
      </p:sp>
      <p:sp>
        <p:nvSpPr>
          <p:cNvPr id="16393" name="Rectangle 2"/>
          <p:cNvSpPr>
            <a:spLocks noGrp="1" noChangeArrowheads="1"/>
          </p:cNvSpPr>
          <p:nvPr>
            <p:ph type="title" idx="4294967295"/>
          </p:nvPr>
        </p:nvSpPr>
        <p:spPr/>
        <p:txBody>
          <a:bodyPr/>
          <a:lstStyle/>
          <a:p>
            <a:r>
              <a:rPr lang="de-DE" smtClean="0"/>
              <a:t>Assoziativspeicher: Speicherkapazität</a:t>
            </a:r>
          </a:p>
        </p:txBody>
      </p:sp>
      <p:sp>
        <p:nvSpPr>
          <p:cNvPr id="16394" name="Rectangle 3"/>
          <p:cNvSpPr>
            <a:spLocks noGrp="1" noChangeArrowheads="1"/>
          </p:cNvSpPr>
          <p:nvPr>
            <p:ph type="body" idx="4294967295"/>
          </p:nvPr>
        </p:nvSpPr>
        <p:spPr>
          <a:xfrm>
            <a:off x="587375" y="1268413"/>
            <a:ext cx="8278813" cy="2257425"/>
          </a:xfrm>
        </p:spPr>
        <p:txBody>
          <a:bodyPr/>
          <a:lstStyle/>
          <a:p>
            <a:pPr marL="0" indent="0">
              <a:lnSpc>
                <a:spcPct val="80000"/>
              </a:lnSpc>
              <a:buFontTx/>
              <a:buNone/>
            </a:pPr>
            <a:r>
              <a:rPr lang="de-DE" b="0" i="1" smtClean="0"/>
              <a:t>M</a:t>
            </a:r>
            <a:r>
              <a:rPr lang="de-DE" b="0" smtClean="0"/>
              <a:t> Tupel (</a:t>
            </a:r>
            <a:r>
              <a:rPr lang="de-DE" smtClean="0"/>
              <a:t>x</a:t>
            </a:r>
            <a:r>
              <a:rPr lang="de-DE" b="0" smtClean="0"/>
              <a:t>,</a:t>
            </a:r>
            <a:r>
              <a:rPr lang="de-DE" smtClean="0"/>
              <a:t>y</a:t>
            </a:r>
            <a:r>
              <a:rPr lang="de-DE" b="0" smtClean="0"/>
              <a:t>) gegeben: </a:t>
            </a:r>
          </a:p>
          <a:p>
            <a:pPr marL="0" indent="0">
              <a:lnSpc>
                <a:spcPct val="50000"/>
              </a:lnSpc>
              <a:buFontTx/>
              <a:buNone/>
            </a:pPr>
            <a:r>
              <a:rPr lang="de-DE" smtClean="0"/>
              <a:t>Wie viele</a:t>
            </a:r>
            <a:r>
              <a:rPr lang="de-DE" b="0" smtClean="0"/>
              <a:t> können zuverlässig gespeichert werden?</a:t>
            </a:r>
          </a:p>
          <a:p>
            <a:pPr marL="0" indent="0">
              <a:lnSpc>
                <a:spcPct val="80000"/>
              </a:lnSpc>
              <a:buFontTx/>
              <a:buNone/>
            </a:pPr>
            <a:r>
              <a:rPr lang="de-DE" sz="2000" smtClean="0"/>
              <a:t>	x</a:t>
            </a:r>
            <a:r>
              <a:rPr lang="de-DE" sz="2000" b="0" baseline="30000" smtClean="0"/>
              <a:t>1</a:t>
            </a:r>
            <a:r>
              <a:rPr lang="de-DE" sz="2000" b="0" smtClean="0"/>
              <a:t>= </a:t>
            </a:r>
            <a:r>
              <a:rPr lang="de-DE" sz="2000" smtClean="0"/>
              <a:t>x</a:t>
            </a:r>
            <a:r>
              <a:rPr lang="de-DE" sz="2000" b="0" baseline="30000" smtClean="0"/>
              <a:t>2 </a:t>
            </a:r>
            <a:r>
              <a:rPr lang="de-DE" sz="2000" b="0" smtClean="0"/>
              <a:t>=...= </a:t>
            </a:r>
            <a:r>
              <a:rPr lang="de-DE" sz="2000" smtClean="0"/>
              <a:t>x</a:t>
            </a:r>
            <a:r>
              <a:rPr lang="de-DE" sz="2000" b="0" baseline="30000" smtClean="0"/>
              <a:t>M</a:t>
            </a:r>
            <a:r>
              <a:rPr lang="de-DE" sz="2000" b="0" smtClean="0"/>
              <a:t>: nur ein Muster speicherbar.</a:t>
            </a:r>
          </a:p>
          <a:p>
            <a:pPr marL="0" indent="0">
              <a:lnSpc>
                <a:spcPct val="80000"/>
              </a:lnSpc>
              <a:buFontTx/>
              <a:buNone/>
            </a:pPr>
            <a:r>
              <a:rPr lang="de-DE" sz="2000" smtClean="0"/>
              <a:t>	y</a:t>
            </a:r>
            <a:r>
              <a:rPr lang="de-DE" sz="2000" b="0" baseline="30000" smtClean="0"/>
              <a:t>1</a:t>
            </a:r>
            <a:r>
              <a:rPr lang="de-DE" sz="2000" b="0" smtClean="0"/>
              <a:t>= </a:t>
            </a:r>
            <a:r>
              <a:rPr lang="de-DE" sz="2000" smtClean="0"/>
              <a:t>y</a:t>
            </a:r>
            <a:r>
              <a:rPr lang="de-DE" sz="2000" b="0" baseline="30000" smtClean="0"/>
              <a:t>2 </a:t>
            </a:r>
            <a:r>
              <a:rPr lang="de-DE" sz="2000" b="0" smtClean="0"/>
              <a:t>=...= </a:t>
            </a:r>
            <a:r>
              <a:rPr lang="de-DE" sz="2000" smtClean="0"/>
              <a:t>y</a:t>
            </a:r>
            <a:r>
              <a:rPr lang="de-DE" sz="2000" b="0" baseline="30000" smtClean="0"/>
              <a:t>M</a:t>
            </a:r>
            <a:r>
              <a:rPr lang="de-DE" sz="2000" b="0" smtClean="0"/>
              <a:t>:  beliebig viele Muster speicherbar, da Antwort 		 	y immer richtig</a:t>
            </a:r>
            <a:r>
              <a:rPr lang="de-DE" b="0" smtClean="0"/>
              <a:t>.</a:t>
            </a:r>
          </a:p>
          <a:p>
            <a:pPr marL="0" indent="0">
              <a:lnSpc>
                <a:spcPct val="80000"/>
              </a:lnSpc>
              <a:buFontTx/>
              <a:buNone/>
            </a:pPr>
            <a:r>
              <a:rPr lang="de-DE" b="0" smtClean="0"/>
              <a:t>Problem der </a:t>
            </a:r>
            <a:r>
              <a:rPr lang="de-DE" smtClean="0"/>
              <a:t>Kodierung</a:t>
            </a:r>
            <a:r>
              <a:rPr lang="de-DE" b="0" smtClean="0"/>
              <a:t> der Muster !           </a:t>
            </a:r>
            <a:r>
              <a:rPr lang="de-DE" sz="2000" b="0" smtClean="0"/>
              <a:t>Sei |</a:t>
            </a:r>
            <a:r>
              <a:rPr lang="de-DE" sz="2000" smtClean="0"/>
              <a:t>x</a:t>
            </a:r>
            <a:r>
              <a:rPr lang="de-DE" sz="2000" b="0" smtClean="0"/>
              <a:t>| = a.</a:t>
            </a:r>
          </a:p>
        </p:txBody>
      </p:sp>
      <p:sp>
        <p:nvSpPr>
          <p:cNvPr id="16395" name="Text Box 4"/>
          <p:cNvSpPr txBox="1">
            <a:spLocks noChangeArrowheads="1"/>
          </p:cNvSpPr>
          <p:nvPr/>
        </p:nvSpPr>
        <p:spPr bwMode="auto">
          <a:xfrm>
            <a:off x="630238" y="3608388"/>
            <a:ext cx="8374062"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indent="-2667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00"/>
              </a:buClr>
              <a:buSzPct val="120000"/>
              <a:buFont typeface="Wingdings" pitchFamily="2" charset="2"/>
              <a:buChar char="§"/>
            </a:pPr>
            <a:r>
              <a:rPr lang="de-DE" b="1"/>
              <a:t>Maximaler</a:t>
            </a:r>
            <a:r>
              <a:rPr lang="de-DE"/>
              <a:t> Musterabstand</a:t>
            </a:r>
          </a:p>
          <a:p>
            <a:pPr>
              <a:lnSpc>
                <a:spcPct val="60000"/>
              </a:lnSpc>
            </a:pPr>
            <a:r>
              <a:rPr lang="de-DE"/>
              <a:t>	max d(</a:t>
            </a:r>
            <a:r>
              <a:rPr lang="de-DE" b="1"/>
              <a:t>x</a:t>
            </a:r>
            <a:r>
              <a:rPr lang="de-DE" baseline="30000"/>
              <a:t>p</a:t>
            </a:r>
            <a:r>
              <a:rPr lang="de-DE"/>
              <a:t>,</a:t>
            </a:r>
            <a:r>
              <a:rPr lang="de-DE" b="1"/>
              <a:t>x</a:t>
            </a:r>
            <a:r>
              <a:rPr lang="de-DE" baseline="30000"/>
              <a:t>q</a:t>
            </a:r>
            <a:r>
              <a:rPr lang="de-DE"/>
              <a:t>) = min </a:t>
            </a:r>
            <a:r>
              <a:rPr lang="de-DE" b="1"/>
              <a:t>x</a:t>
            </a:r>
            <a:r>
              <a:rPr lang="de-DE" baseline="30000"/>
              <a:t>p</a:t>
            </a:r>
            <a:r>
              <a:rPr lang="de-DE" b="1"/>
              <a:t>x</a:t>
            </a:r>
            <a:r>
              <a:rPr lang="de-DE" baseline="30000"/>
              <a:t>q</a:t>
            </a:r>
            <a:r>
              <a:rPr lang="de-DE"/>
              <a:t> = 0 bei orthogonalen Mustern</a:t>
            </a:r>
          </a:p>
          <a:p>
            <a:pPr>
              <a:lnSpc>
                <a:spcPct val="60000"/>
              </a:lnSpc>
            </a:pPr>
            <a:r>
              <a:rPr lang="de-DE"/>
              <a:t>	Reelle Komponenten: </a:t>
            </a:r>
            <a:r>
              <a:rPr lang="de-DE" i="1"/>
              <a:t>n</a:t>
            </a:r>
            <a:r>
              <a:rPr lang="de-DE"/>
              <a:t> Dimensionen </a:t>
            </a:r>
            <a:r>
              <a:rPr lang="de-DE">
                <a:sym typeface="Symbol" pitchFamily="18" charset="2"/>
              </a:rPr>
              <a:t></a:t>
            </a:r>
            <a:r>
              <a:rPr lang="de-DE"/>
              <a:t> </a:t>
            </a:r>
            <a:r>
              <a:rPr lang="de-DE" i="1"/>
              <a:t>n</a:t>
            </a:r>
            <a:r>
              <a:rPr lang="de-DE"/>
              <a:t> orthogonale Basisvektoren</a:t>
            </a:r>
          </a:p>
          <a:p>
            <a:pPr>
              <a:lnSpc>
                <a:spcPct val="60000"/>
              </a:lnSpc>
            </a:pPr>
            <a:r>
              <a:rPr lang="de-DE"/>
              <a:t>	Binäre Komponenten: </a:t>
            </a:r>
          </a:p>
          <a:p>
            <a:pPr>
              <a:lnSpc>
                <a:spcPct val="90000"/>
              </a:lnSpc>
            </a:pPr>
            <a:r>
              <a:rPr lang="de-DE"/>
              <a:t>	M</a:t>
            </a:r>
            <a:r>
              <a:rPr lang="de-DE" baseline="-25000"/>
              <a:t>max</a:t>
            </a:r>
            <a:r>
              <a:rPr lang="de-DE"/>
              <a:t> = 		z.B. n=100, a=10, also max M=10</a:t>
            </a:r>
          </a:p>
          <a:p>
            <a:pPr>
              <a:lnSpc>
                <a:spcPct val="110000"/>
              </a:lnSpc>
              <a:buClr>
                <a:srgbClr val="FF9900"/>
              </a:buClr>
              <a:buSzPct val="120000"/>
              <a:buFont typeface="Wingdings" pitchFamily="2" charset="2"/>
              <a:buChar char="§"/>
            </a:pPr>
            <a:r>
              <a:rPr lang="de-DE" b="1"/>
              <a:t>Mittlere</a:t>
            </a:r>
            <a:r>
              <a:rPr lang="de-DE"/>
              <a:t> Abstand maximal </a:t>
            </a:r>
          </a:p>
          <a:p>
            <a:pPr>
              <a:lnSpc>
                <a:spcPct val="110000"/>
              </a:lnSpc>
              <a:buClr>
                <a:srgbClr val="FF9900"/>
              </a:buClr>
              <a:buSzPct val="120000"/>
              <a:buFont typeface="Wingdings" pitchFamily="2" charset="2"/>
              <a:buNone/>
            </a:pPr>
            <a:r>
              <a:rPr lang="de-DE"/>
              <a:t>				      </a:t>
            </a:r>
            <a:r>
              <a:rPr lang="de-DE">
                <a:sym typeface="Symbol" pitchFamily="18" charset="2"/>
              </a:rPr>
              <a:t>			       z.B. n = 100</a:t>
            </a:r>
          </a:p>
          <a:p>
            <a:pPr>
              <a:lnSpc>
                <a:spcPct val="40000"/>
              </a:lnSpc>
              <a:buClr>
                <a:srgbClr val="FF9900"/>
              </a:buClr>
              <a:buSzPct val="120000"/>
              <a:buFont typeface="Wingdings" pitchFamily="2" charset="2"/>
              <a:buNone/>
            </a:pPr>
            <a:r>
              <a:rPr lang="de-DE">
                <a:sym typeface="Symbol" pitchFamily="18" charset="2"/>
              </a:rPr>
              <a:t>							   max M  2</a:t>
            </a:r>
            <a:r>
              <a:rPr lang="de-DE" baseline="30000">
                <a:sym typeface="Symbol" pitchFamily="18" charset="2"/>
              </a:rPr>
              <a:t>n</a:t>
            </a:r>
            <a:r>
              <a:rPr lang="de-DE">
                <a:sym typeface="Symbol" pitchFamily="18" charset="2"/>
              </a:rPr>
              <a:t>/n</a:t>
            </a:r>
            <a:r>
              <a:rPr lang="de-DE" baseline="30000">
                <a:sym typeface="Symbol" pitchFamily="18" charset="2"/>
              </a:rPr>
              <a:t>-0.5</a:t>
            </a:r>
            <a:r>
              <a:rPr lang="de-DE">
                <a:sym typeface="Symbol" pitchFamily="18" charset="2"/>
              </a:rPr>
              <a:t> 10</a:t>
            </a:r>
            <a:r>
              <a:rPr lang="de-DE" baseline="30000">
                <a:sym typeface="Symbol" pitchFamily="18" charset="2"/>
              </a:rPr>
              <a:t>29</a:t>
            </a:r>
          </a:p>
        </p:txBody>
      </p:sp>
      <p:graphicFrame>
        <p:nvGraphicFramePr>
          <p:cNvPr id="16386" name="Object 5"/>
          <p:cNvGraphicFramePr>
            <a:graphicFrameLocks noChangeAspect="1"/>
          </p:cNvGraphicFramePr>
          <p:nvPr/>
        </p:nvGraphicFramePr>
        <p:xfrm>
          <a:off x="1781175" y="4943475"/>
          <a:ext cx="384175" cy="608013"/>
        </p:xfrm>
        <a:graphic>
          <a:graphicData uri="http://schemas.openxmlformats.org/presentationml/2006/ole">
            <mc:AlternateContent xmlns:mc="http://schemas.openxmlformats.org/markup-compatibility/2006">
              <mc:Choice xmlns:v="urn:schemas-microsoft-com:vml" Requires="v">
                <p:oleObj spid="_x0000_s35914" name="Formel" r:id="rId4" imgW="253890" imgH="393529" progId="Equation.3">
                  <p:embed/>
                </p:oleObj>
              </mc:Choice>
              <mc:Fallback>
                <p:oleObj name="Formel" r:id="rId4" imgW="253890"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1175" y="4943475"/>
                        <a:ext cx="384175"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6" name="Rectangle 6"/>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pSp>
        <p:nvGrpSpPr>
          <p:cNvPr id="16397" name="Group 7"/>
          <p:cNvGrpSpPr>
            <a:grpSpLocks/>
          </p:cNvGrpSpPr>
          <p:nvPr/>
        </p:nvGrpSpPr>
        <p:grpSpPr bwMode="auto">
          <a:xfrm>
            <a:off x="1720850" y="5816600"/>
            <a:ext cx="4432300" cy="790575"/>
            <a:chOff x="1084" y="3664"/>
            <a:chExt cx="2792" cy="498"/>
          </a:xfrm>
        </p:grpSpPr>
        <p:graphicFrame>
          <p:nvGraphicFramePr>
            <p:cNvPr id="16387" name="Object 8"/>
            <p:cNvGraphicFramePr>
              <a:graphicFrameLocks noChangeAspect="1"/>
            </p:cNvGraphicFramePr>
            <p:nvPr/>
          </p:nvGraphicFramePr>
          <p:xfrm>
            <a:off x="1084" y="3666"/>
            <a:ext cx="1139" cy="426"/>
          </p:xfrm>
          <a:graphic>
            <a:graphicData uri="http://schemas.openxmlformats.org/presentationml/2006/ole">
              <mc:AlternateContent xmlns:mc="http://schemas.openxmlformats.org/markup-compatibility/2006">
                <mc:Choice xmlns:v="urn:schemas-microsoft-com:vml" Requires="v">
                  <p:oleObj spid="_x0000_s35915" name="Formel" r:id="rId6" imgW="1054080" imgH="393480" progId="Equation.3">
                    <p:embed/>
                  </p:oleObj>
                </mc:Choice>
                <mc:Fallback>
                  <p:oleObj name="Formel" r:id="rId6" imgW="10540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 y="3666"/>
                          <a:ext cx="1139" cy="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9"/>
            <p:cNvGraphicFramePr>
              <a:graphicFrameLocks noChangeAspect="1"/>
            </p:cNvGraphicFramePr>
            <p:nvPr/>
          </p:nvGraphicFramePr>
          <p:xfrm>
            <a:off x="2653" y="3664"/>
            <a:ext cx="1223" cy="498"/>
          </p:xfrm>
          <a:graphic>
            <a:graphicData uri="http://schemas.openxmlformats.org/presentationml/2006/ole">
              <mc:AlternateContent xmlns:mc="http://schemas.openxmlformats.org/markup-compatibility/2006">
                <mc:Choice xmlns:v="urn:schemas-microsoft-com:vml" Requires="v">
                  <p:oleObj spid="_x0000_s35916" name="Formel" r:id="rId8" imgW="977476" imgH="393529" progId="Equation.3">
                    <p:embed/>
                  </p:oleObj>
                </mc:Choice>
                <mc:Fallback>
                  <p:oleObj name="Formel" r:id="rId8" imgW="977476"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3" y="3664"/>
                          <a:ext cx="1223" cy="4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322331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r>
              <a:rPr lang="de-DE" smtClean="0"/>
              <a:t>Verbesserungen des BP-Algorithmus</a:t>
            </a:r>
          </a:p>
        </p:txBody>
      </p:sp>
      <p:sp>
        <p:nvSpPr>
          <p:cNvPr id="23558" name="Rectangle 3"/>
          <p:cNvSpPr>
            <a:spLocks noGrp="1" noChangeArrowheads="1"/>
          </p:cNvSpPr>
          <p:nvPr>
            <p:ph type="body" idx="1"/>
          </p:nvPr>
        </p:nvSpPr>
        <p:spPr/>
        <p:txBody>
          <a:bodyPr/>
          <a:lstStyle/>
          <a:p>
            <a:pPr marL="0" indent="0">
              <a:buFontTx/>
              <a:buNone/>
            </a:pPr>
            <a:r>
              <a:rPr lang="de-DE" smtClean="0"/>
              <a:t>Lösung:	</a:t>
            </a:r>
            <a:r>
              <a:rPr lang="de-DE" i="1" smtClean="0"/>
              <a:t>Stopped Training</a:t>
            </a:r>
          </a:p>
        </p:txBody>
      </p:sp>
      <p:graphicFrame>
        <p:nvGraphicFramePr>
          <p:cNvPr id="226308" name="Object 4"/>
          <p:cNvGraphicFramePr>
            <a:graphicFrameLocks noChangeAspect="1"/>
          </p:cNvGraphicFramePr>
          <p:nvPr/>
        </p:nvGraphicFramePr>
        <p:xfrm>
          <a:off x="1460500" y="2120900"/>
          <a:ext cx="5653088" cy="3844925"/>
        </p:xfrm>
        <a:graphic>
          <a:graphicData uri="http://schemas.openxmlformats.org/presentationml/2006/ole">
            <mc:AlternateContent xmlns:mc="http://schemas.openxmlformats.org/markup-compatibility/2006">
              <mc:Choice xmlns:v="urn:schemas-microsoft-com:vml" Requires="v">
                <p:oleObj spid="_x0000_s23612" name="Grafik" r:id="rId3" imgW="4535280" imgH="3084120" progId="Word.Picture.8">
                  <p:embed/>
                </p:oleObj>
              </mc:Choice>
              <mc:Fallback>
                <p:oleObj name="Grafik" r:id="rId3" imgW="4535280" imgH="308412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2120900"/>
                        <a:ext cx="5653088"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309" name="Rectangle 5"/>
          <p:cNvSpPr>
            <a:spLocks noChangeArrowheads="1"/>
          </p:cNvSpPr>
          <p:nvPr/>
        </p:nvSpPr>
        <p:spPr bwMode="auto">
          <a:xfrm>
            <a:off x="1841500" y="2136775"/>
            <a:ext cx="5257800" cy="340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26308"/>
                                        </p:tgtEl>
                                        <p:attrNameLst>
                                          <p:attrName>style.visibility</p:attrName>
                                        </p:attrNameLst>
                                      </p:cBhvr>
                                      <p:to>
                                        <p:strVal val="visible"/>
                                      </p:to>
                                    </p:set>
                                  </p:childTnLst>
                                </p:cTn>
                              </p:par>
                            </p:childTnLst>
                          </p:cTn>
                        </p:par>
                        <p:par>
                          <p:cTn id="7" fill="hold" nodeType="afterGroup">
                            <p:stCondLst>
                              <p:cond delay="500"/>
                            </p:stCondLst>
                            <p:childTnLst>
                              <p:par>
                                <p:cTn id="8" presetID="22" presetClass="exit" presetSubtype="8" fill="hold" grpId="0" nodeType="afterEffect">
                                  <p:stCondLst>
                                    <p:cond delay="0"/>
                                  </p:stCondLst>
                                  <p:childTnLst>
                                    <p:animEffect transition="out" filter="wipe(left)">
                                      <p:cBhvr>
                                        <p:cTn id="9" dur="2000"/>
                                        <p:tgtEl>
                                          <p:spTgt spid="226309"/>
                                        </p:tgtEl>
                                      </p:cBhvr>
                                    </p:animEffect>
                                    <p:set>
                                      <p:cBhvr>
                                        <p:cTn id="10" dur="1" fill="hold">
                                          <p:stCondLst>
                                            <p:cond delay="1999"/>
                                          </p:stCondLst>
                                        </p:cTn>
                                        <p:tgtEl>
                                          <p:spTgt spid="2263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de-DE" smtClean="0"/>
              <a:t>Training und Testen</a:t>
            </a:r>
          </a:p>
        </p:txBody>
      </p:sp>
      <p:sp>
        <p:nvSpPr>
          <p:cNvPr id="24581" name="Rectangle 3"/>
          <p:cNvSpPr>
            <a:spLocks noGrp="1" noChangeArrowheads="1"/>
          </p:cNvSpPr>
          <p:nvPr>
            <p:ph type="body" idx="1"/>
          </p:nvPr>
        </p:nvSpPr>
        <p:spPr/>
        <p:txBody>
          <a:bodyPr/>
          <a:lstStyle/>
          <a:p>
            <a:pPr>
              <a:lnSpc>
                <a:spcPct val="90000"/>
              </a:lnSpc>
              <a:buFontTx/>
              <a:buBlip>
                <a:blip r:embed="rId3"/>
              </a:buBlip>
            </a:pPr>
            <a:r>
              <a:rPr lang="de-DE" sz="3200" smtClean="0"/>
              <a:t>Problem:    Partition der Daten</a:t>
            </a:r>
          </a:p>
          <a:p>
            <a:pPr>
              <a:lnSpc>
                <a:spcPct val="90000"/>
              </a:lnSpc>
            </a:pPr>
            <a:endParaRPr lang="de-DE" sz="3200" smtClean="0"/>
          </a:p>
          <a:p>
            <a:pPr>
              <a:lnSpc>
                <a:spcPct val="90000"/>
              </a:lnSpc>
            </a:pPr>
            <a:endParaRPr lang="de-DE" sz="3200" smtClean="0"/>
          </a:p>
          <a:p>
            <a:pPr>
              <a:lnSpc>
                <a:spcPct val="90000"/>
              </a:lnSpc>
            </a:pPr>
            <a:endParaRPr lang="de-DE" sz="3200" smtClean="0"/>
          </a:p>
          <a:p>
            <a:pPr>
              <a:lnSpc>
                <a:spcPct val="90000"/>
              </a:lnSpc>
            </a:pPr>
            <a:endParaRPr lang="de-DE" sz="3200" smtClean="0"/>
          </a:p>
          <a:p>
            <a:pPr>
              <a:lnSpc>
                <a:spcPct val="90000"/>
              </a:lnSpc>
            </a:pPr>
            <a:endParaRPr lang="de-DE" sz="3200" smtClean="0"/>
          </a:p>
          <a:p>
            <a:pPr>
              <a:lnSpc>
                <a:spcPct val="90000"/>
              </a:lnSpc>
              <a:buFontTx/>
              <a:buNone/>
            </a:pPr>
            <a:r>
              <a:rPr lang="de-DE" smtClean="0"/>
              <a:t>	</a:t>
            </a:r>
            <a:r>
              <a:rPr lang="de-DE" sz="2000" smtClean="0"/>
              <a:t>zufällige Einteilung der  		Aufteilung der Daten Datenmenge aller Patienten	 nach Patienten</a:t>
            </a:r>
          </a:p>
          <a:p>
            <a:pPr>
              <a:lnSpc>
                <a:spcPct val="90000"/>
              </a:lnSpc>
            </a:pPr>
            <a:endParaRPr lang="de-DE" sz="3200" smtClean="0"/>
          </a:p>
        </p:txBody>
      </p:sp>
      <p:graphicFrame>
        <p:nvGraphicFramePr>
          <p:cNvPr id="24578" name="Object 2"/>
          <p:cNvGraphicFramePr>
            <a:graphicFrameLocks noChangeAspect="1"/>
          </p:cNvGraphicFramePr>
          <p:nvPr/>
        </p:nvGraphicFramePr>
        <p:xfrm>
          <a:off x="457200" y="2057400"/>
          <a:ext cx="3903663" cy="3140075"/>
        </p:xfrm>
        <a:graphic>
          <a:graphicData uri="http://schemas.openxmlformats.org/presentationml/2006/ole">
            <mc:AlternateContent xmlns:mc="http://schemas.openxmlformats.org/markup-compatibility/2006">
              <mc:Choice xmlns:v="urn:schemas-microsoft-com:vml" Requires="v">
                <p:oleObj spid="_x0000_s24686" name="Grafik" r:id="rId4" imgW="2776320" imgH="2233440" progId="Word.Picture.8">
                  <p:embed/>
                </p:oleObj>
              </mc:Choice>
              <mc:Fallback>
                <p:oleObj name="Grafik" r:id="rId4" imgW="2776320" imgH="223344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57400"/>
                        <a:ext cx="3903663"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4495800" y="1955800"/>
          <a:ext cx="3886200" cy="3233738"/>
        </p:xfrm>
        <a:graphic>
          <a:graphicData uri="http://schemas.openxmlformats.org/presentationml/2006/ole">
            <mc:AlternateContent xmlns:mc="http://schemas.openxmlformats.org/markup-compatibility/2006">
              <mc:Choice xmlns:v="urn:schemas-microsoft-com:vml" Requires="v">
                <p:oleObj spid="_x0000_s24687" name="Grafik" r:id="rId6" imgW="2444040" imgH="2034000" progId="Word.Picture.8">
                  <p:embed/>
                </p:oleObj>
              </mc:Choice>
              <mc:Fallback>
                <p:oleObj name="Grafik" r:id="rId6" imgW="2444040" imgH="2034000" progId="Word.Picture.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955800"/>
                        <a:ext cx="388620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r>
              <a:rPr lang="de-DE" smtClean="0"/>
              <a:t>Verbesserungen des BP-Algorithmus</a:t>
            </a:r>
          </a:p>
        </p:txBody>
      </p:sp>
      <p:sp>
        <p:nvSpPr>
          <p:cNvPr id="25606" name="Rectangle 3"/>
          <p:cNvSpPr>
            <a:spLocks noGrp="1" noChangeArrowheads="1"/>
          </p:cNvSpPr>
          <p:nvPr>
            <p:ph type="body" idx="1"/>
          </p:nvPr>
        </p:nvSpPr>
        <p:spPr>
          <a:xfrm>
            <a:off x="611188" y="1268413"/>
            <a:ext cx="8151812" cy="1336675"/>
          </a:xfrm>
        </p:spPr>
        <p:txBody>
          <a:bodyPr/>
          <a:lstStyle/>
          <a:p>
            <a:pPr marL="355600" indent="-355600">
              <a:buFontTx/>
              <a:buNone/>
            </a:pPr>
            <a:r>
              <a:rPr lang="de-DE" smtClean="0"/>
              <a:t>Problem		 </a:t>
            </a:r>
            <a:r>
              <a:rPr lang="de-DE" b="0" smtClean="0">
                <a:latin typeface="TIMES" charset="0"/>
                <a:cs typeface="Times New Roman" pitchFamily="18" charset="0"/>
                <a:sym typeface="Symbol" pitchFamily="18" charset="2"/>
              </a:rPr>
              <a:t></a:t>
            </a:r>
            <a:r>
              <a:rPr lang="de-DE" b="0" smtClean="0">
                <a:latin typeface="TIMES" charset="0"/>
                <a:cs typeface="Times New Roman" pitchFamily="18" charset="0"/>
              </a:rPr>
              <a:t>w</a:t>
            </a:r>
            <a:r>
              <a:rPr lang="de-DE" b="0" baseline="-30000" smtClean="0">
                <a:latin typeface="TIMES" charset="0"/>
                <a:cs typeface="Times New Roman" pitchFamily="18" charset="0"/>
                <a:sym typeface="Symbol" pitchFamily="18" charset="2"/>
              </a:rPr>
              <a:t>ij</a:t>
            </a:r>
            <a:r>
              <a:rPr lang="de-DE" b="0" smtClean="0">
                <a:latin typeface="TIMES" charset="0"/>
                <a:cs typeface="Times New Roman" pitchFamily="18" charset="0"/>
                <a:sym typeface="Symbol" pitchFamily="18" charset="2"/>
              </a:rPr>
              <a:t>(x) = </a:t>
            </a:r>
            <a:r>
              <a:rPr lang="de-DE" b="0" smtClean="0">
                <a:latin typeface="Arial Black" pitchFamily="34" charset="0"/>
                <a:cs typeface="Times New Roman" pitchFamily="18" charset="0"/>
                <a:sym typeface="Symbol" pitchFamily="18" charset="2"/>
              </a:rPr>
              <a:t></a:t>
            </a:r>
            <a:r>
              <a:rPr lang="de-DE" b="0" smtClean="0">
                <a:latin typeface="TIMES" charset="0"/>
                <a:cs typeface="Times New Roman" pitchFamily="18" charset="0"/>
              </a:rPr>
              <a:t> </a:t>
            </a:r>
            <a:r>
              <a:rPr lang="de-DE" b="0" smtClean="0">
                <a:latin typeface="Arial Black" pitchFamily="34" charset="0"/>
                <a:cs typeface="Times New Roman" pitchFamily="18" charset="0"/>
                <a:sym typeface="Symbol" pitchFamily="18" charset="2"/>
              </a:rPr>
              <a:t></a:t>
            </a:r>
            <a:r>
              <a:rPr lang="de-DE" b="0" baseline="-30000" smtClean="0">
                <a:latin typeface="TIMES" charset="0"/>
                <a:cs typeface="Times New Roman" pitchFamily="18" charset="0"/>
              </a:rPr>
              <a:t>i</a:t>
            </a:r>
            <a:r>
              <a:rPr lang="de-DE" b="0" smtClean="0">
                <a:latin typeface="TIMES" charset="0"/>
                <a:cs typeface="Times New Roman" pitchFamily="18" charset="0"/>
                <a:sym typeface="Symbol" pitchFamily="18" charset="2"/>
              </a:rPr>
              <a:t> x</a:t>
            </a:r>
            <a:r>
              <a:rPr lang="de-DE" b="0" baseline="-30000" smtClean="0">
                <a:latin typeface="TIMES" charset="0"/>
                <a:cs typeface="Times New Roman" pitchFamily="18" charset="0"/>
                <a:sym typeface="Symbol" pitchFamily="18" charset="2"/>
              </a:rPr>
              <a:t>j</a:t>
            </a:r>
            <a:r>
              <a:rPr lang="de-DE" b="0" smtClean="0">
                <a:latin typeface="TIMES" charset="0"/>
                <a:cs typeface="Times New Roman" pitchFamily="18" charset="0"/>
                <a:sym typeface="Symbol" pitchFamily="18" charset="2"/>
              </a:rPr>
              <a:t> = </a:t>
            </a:r>
            <a:r>
              <a:rPr lang="de-DE" b="0" smtClean="0">
                <a:latin typeface="Arial Black" pitchFamily="34" charset="0"/>
                <a:cs typeface="Times New Roman" pitchFamily="18" charset="0"/>
                <a:sym typeface="Symbol" pitchFamily="18" charset="2"/>
              </a:rPr>
              <a:t> </a:t>
            </a:r>
            <a:r>
              <a:rPr lang="de-DE" b="0" smtClean="0">
                <a:latin typeface="TIMES" charset="0"/>
                <a:cs typeface="Times New Roman" pitchFamily="18" charset="0"/>
              </a:rPr>
              <a:t>(..)S‘(z</a:t>
            </a:r>
            <a:r>
              <a:rPr lang="de-DE" b="0" baseline="-25000" smtClean="0">
                <a:latin typeface="TIMES" charset="0"/>
                <a:cs typeface="Times New Roman" pitchFamily="18" charset="0"/>
              </a:rPr>
              <a:t>i</a:t>
            </a:r>
            <a:r>
              <a:rPr lang="de-DE" b="0" smtClean="0">
                <a:latin typeface="TIMES" charset="0"/>
                <a:cs typeface="Times New Roman" pitchFamily="18" charset="0"/>
              </a:rPr>
              <a:t>)</a:t>
            </a:r>
            <a:r>
              <a:rPr lang="de-DE" b="0" smtClean="0">
                <a:latin typeface="TIMES" charset="0"/>
                <a:cs typeface="Times New Roman" pitchFamily="18" charset="0"/>
                <a:sym typeface="Symbol" pitchFamily="18" charset="2"/>
              </a:rPr>
              <a:t> x</a:t>
            </a:r>
            <a:r>
              <a:rPr lang="de-DE" b="0" baseline="-30000" smtClean="0">
                <a:latin typeface="TIMES" charset="0"/>
                <a:cs typeface="Times New Roman" pitchFamily="18" charset="0"/>
                <a:sym typeface="Symbol" pitchFamily="18" charset="2"/>
              </a:rPr>
              <a:t>j</a:t>
            </a:r>
            <a:r>
              <a:rPr lang="de-DE" b="0" smtClean="0">
                <a:latin typeface="TIMES" charset="0"/>
                <a:cs typeface="Times New Roman" pitchFamily="18" charset="0"/>
                <a:sym typeface="Symbol" pitchFamily="18" charset="2"/>
              </a:rPr>
              <a:t> </a:t>
            </a:r>
            <a:endParaRPr lang="de-DE" smtClean="0"/>
          </a:p>
          <a:p>
            <a:pPr marL="355600" indent="-355600" algn="just">
              <a:buClr>
                <a:schemeClr val="tx1"/>
              </a:buClr>
              <a:buFont typeface="Symbol" pitchFamily="18" charset="2"/>
              <a:buNone/>
            </a:pPr>
            <a:r>
              <a:rPr lang="de-DE" b="0" smtClean="0">
                <a:solidFill>
                  <a:srgbClr val="000000"/>
                </a:solidFill>
                <a:cs typeface="Times New Roman" pitchFamily="18" charset="0"/>
              </a:rPr>
              <a:t>	Die Konvergenz ist relativ </a:t>
            </a:r>
            <a:r>
              <a:rPr lang="de-DE" i="1" smtClean="0">
                <a:solidFill>
                  <a:srgbClr val="000000"/>
                </a:solidFill>
                <a:cs typeface="Times New Roman" pitchFamily="18" charset="0"/>
              </a:rPr>
              <a:t>langsam</a:t>
            </a:r>
            <a:r>
              <a:rPr lang="de-DE" b="0" smtClean="0">
                <a:solidFill>
                  <a:srgbClr val="000000"/>
                </a:solidFill>
                <a:cs typeface="Times New Roman" pitchFamily="18" charset="0"/>
              </a:rPr>
              <a:t>, besonders bei mehreren Schichten</a:t>
            </a:r>
          </a:p>
        </p:txBody>
      </p:sp>
      <p:sp>
        <p:nvSpPr>
          <p:cNvPr id="242692" name="Rectangle 4"/>
          <p:cNvSpPr>
            <a:spLocks noChangeArrowheads="1"/>
          </p:cNvSpPr>
          <p:nvPr/>
        </p:nvSpPr>
        <p:spPr bwMode="auto">
          <a:xfrm>
            <a:off x="728663" y="2735263"/>
            <a:ext cx="401955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5000"/>
              </a:lnSpc>
              <a:spcBef>
                <a:spcPct val="45000"/>
              </a:spcBef>
            </a:pPr>
            <a:r>
              <a:rPr lang="de-DE" sz="2400" b="1">
                <a:solidFill>
                  <a:srgbClr val="3399FF"/>
                </a:solidFill>
              </a:rPr>
              <a:t>Problem Ausgabefunktion</a:t>
            </a:r>
            <a:r>
              <a:rPr lang="de-DE" sz="1800"/>
              <a:t> </a:t>
            </a:r>
          </a:p>
          <a:p>
            <a:pPr>
              <a:lnSpc>
                <a:spcPct val="85000"/>
              </a:lnSpc>
              <a:spcBef>
                <a:spcPct val="45000"/>
              </a:spcBef>
            </a:pPr>
            <a:r>
              <a:rPr lang="de-DE" sz="1800"/>
              <a:t>Bei Wahl von S = </a:t>
            </a:r>
            <a:r>
              <a:rPr lang="de-DE" sz="1600" b="1">
                <a:solidFill>
                  <a:srgbClr val="3399FF"/>
                </a:solidFill>
              </a:rPr>
              <a:t>Fermifunktion</a:t>
            </a:r>
            <a:r>
              <a:rPr lang="de-DE" sz="1800" b="1">
                <a:solidFill>
                  <a:srgbClr val="3399FF"/>
                </a:solidFill>
              </a:rPr>
              <a:t> </a:t>
            </a:r>
          </a:p>
          <a:p>
            <a:pPr>
              <a:spcBef>
                <a:spcPct val="45000"/>
              </a:spcBef>
            </a:pPr>
            <a:r>
              <a:rPr lang="de-DE" sz="1800"/>
              <a:t>ist die Ableitung eine Glocken- Funktion mit S‘(-</a:t>
            </a:r>
            <a:r>
              <a:rPr lang="de-DE" sz="1800">
                <a:sym typeface="Symbol" pitchFamily="18" charset="2"/>
              </a:rPr>
              <a:t>) = 0 = S‘()</a:t>
            </a:r>
            <a:endParaRPr lang="de-DE" sz="1800"/>
          </a:p>
          <a:p>
            <a:pPr>
              <a:spcBef>
                <a:spcPct val="45000"/>
              </a:spcBef>
            </a:pPr>
            <a:r>
              <a:rPr lang="de-DE" sz="1800"/>
              <a:t>und damit bei sehr großem oder kleinem x</a:t>
            </a:r>
          </a:p>
          <a:p>
            <a:pPr algn="ctr">
              <a:lnSpc>
                <a:spcPct val="60000"/>
              </a:lnSpc>
              <a:spcBef>
                <a:spcPct val="45000"/>
              </a:spcBef>
            </a:pPr>
            <a:r>
              <a:rPr lang="de-DE" sz="2400">
                <a:sym typeface="Symbol" pitchFamily="18" charset="2"/>
              </a:rPr>
              <a:t>(x) = 0</a:t>
            </a:r>
          </a:p>
          <a:p>
            <a:pPr algn="ctr">
              <a:spcBef>
                <a:spcPct val="45000"/>
              </a:spcBef>
            </a:pPr>
            <a:r>
              <a:rPr lang="de-DE" sz="3200">
                <a:sym typeface="Symbol" pitchFamily="18" charset="2"/>
              </a:rPr>
              <a:t> </a:t>
            </a:r>
            <a:r>
              <a:rPr lang="de-DE" sz="2400">
                <a:sym typeface="Symbol" pitchFamily="18" charset="2"/>
              </a:rPr>
              <a:t>Kein Lernen mehr möglich!</a:t>
            </a:r>
          </a:p>
        </p:txBody>
      </p:sp>
      <p:grpSp>
        <p:nvGrpSpPr>
          <p:cNvPr id="2" name="Group 10"/>
          <p:cNvGrpSpPr>
            <a:grpSpLocks/>
          </p:cNvGrpSpPr>
          <p:nvPr/>
        </p:nvGrpSpPr>
        <p:grpSpPr bwMode="auto">
          <a:xfrm>
            <a:off x="4560888" y="2844800"/>
            <a:ext cx="4392612" cy="3392488"/>
            <a:chOff x="2993" y="1712"/>
            <a:chExt cx="2767" cy="2137"/>
          </a:xfrm>
        </p:grpSpPr>
        <p:pic>
          <p:nvPicPr>
            <p:cNvPr id="25609" name="Picture 6" descr="sigmoid"/>
            <p:cNvPicPr>
              <a:picLocks noChangeAspect="1" noChangeArrowheads="1"/>
            </p:cNvPicPr>
            <p:nvPr/>
          </p:nvPicPr>
          <p:blipFill>
            <a:blip r:embed="rId3">
              <a:lum bright="-94000" contrast="100000"/>
              <a:extLst>
                <a:ext uri="{28A0092B-C50C-407E-A947-70E740481C1C}">
                  <a14:useLocalDpi xmlns:a14="http://schemas.microsoft.com/office/drawing/2010/main" val="0"/>
                </a:ext>
              </a:extLst>
            </a:blip>
            <a:srcRect/>
            <a:stretch>
              <a:fillRect/>
            </a:stretch>
          </p:blipFill>
          <p:spPr bwMode="auto">
            <a:xfrm>
              <a:off x="3320" y="1712"/>
              <a:ext cx="1992"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2" name="Object 7"/>
            <p:cNvGraphicFramePr>
              <a:graphicFrameLocks noChangeAspect="1"/>
            </p:cNvGraphicFramePr>
            <p:nvPr/>
          </p:nvGraphicFramePr>
          <p:xfrm>
            <a:off x="2993" y="3352"/>
            <a:ext cx="2767" cy="497"/>
          </p:xfrm>
          <a:graphic>
            <a:graphicData uri="http://schemas.openxmlformats.org/presentationml/2006/ole">
              <mc:AlternateContent xmlns:mc="http://schemas.openxmlformats.org/markup-compatibility/2006">
                <mc:Choice xmlns:v="urn:schemas-microsoft-com:vml" Requires="v">
                  <p:oleObj spid="_x0000_s25664" r:id="rId4" imgW="2540000" imgH="457200" progId="Equation.3">
                    <p:embed/>
                  </p:oleObj>
                </mc:Choice>
                <mc:Fallback>
                  <p:oleObj r:id="rId4" imgW="2540000" imgH="457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3" y="3352"/>
                          <a:ext cx="2767" cy="4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0" name="Text Box 8"/>
            <p:cNvSpPr txBox="1">
              <a:spLocks noChangeArrowheads="1"/>
            </p:cNvSpPr>
            <p:nvPr/>
          </p:nvSpPr>
          <p:spPr bwMode="auto">
            <a:xfrm>
              <a:off x="3792" y="1952"/>
              <a:ext cx="5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S(z)</a:t>
              </a:r>
            </a:p>
          </p:txBody>
        </p:sp>
        <p:sp>
          <p:nvSpPr>
            <p:cNvPr id="25611" name="Text Box 9"/>
            <p:cNvSpPr txBox="1">
              <a:spLocks noChangeArrowheads="1"/>
            </p:cNvSpPr>
            <p:nvPr/>
          </p:nvSpPr>
          <p:spPr bwMode="auto">
            <a:xfrm>
              <a:off x="4568" y="2736"/>
              <a:ext cx="5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S‘(z)</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2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p:txBody>
          <a:bodyPr/>
          <a:lstStyle/>
          <a:p>
            <a:r>
              <a:rPr lang="de-DE" smtClean="0"/>
              <a:t>Verbesserungen des BP-Algorithmus</a:t>
            </a:r>
          </a:p>
        </p:txBody>
      </p:sp>
      <p:sp>
        <p:nvSpPr>
          <p:cNvPr id="171011" name="Rectangle 3"/>
          <p:cNvSpPr>
            <a:spLocks noGrp="1" noChangeArrowheads="1"/>
          </p:cNvSpPr>
          <p:nvPr>
            <p:ph type="body" idx="1"/>
          </p:nvPr>
        </p:nvSpPr>
        <p:spPr>
          <a:xfrm>
            <a:off x="635000" y="1371600"/>
            <a:ext cx="8356600" cy="4979988"/>
          </a:xfrm>
        </p:spPr>
        <p:txBody>
          <a:bodyPr/>
          <a:lstStyle/>
          <a:p>
            <a:pPr marL="381000" indent="-381000">
              <a:buFontTx/>
              <a:buNone/>
            </a:pPr>
            <a:r>
              <a:rPr lang="de-DE" smtClean="0"/>
              <a:t>Abhilfen für die Ausgabefunktion:</a:t>
            </a:r>
          </a:p>
          <a:p>
            <a:pPr marL="381000" indent="-381000">
              <a:buFontTx/>
              <a:buBlip>
                <a:blip r:embed="rId2"/>
              </a:buBlip>
            </a:pPr>
            <a:r>
              <a:rPr lang="de-DE" b="0" smtClean="0"/>
              <a:t>Andere Lernfunktion wählen, z.B. Ergänzung durch Backpropagation </a:t>
            </a:r>
            <a:r>
              <a:rPr lang="de-DE" b="0" i="1" smtClean="0">
                <a:solidFill>
                  <a:srgbClr val="3399FF"/>
                </a:solidFill>
              </a:rPr>
              <a:t>Trägheitsmoment</a:t>
            </a:r>
          </a:p>
          <a:p>
            <a:pPr marL="381000" indent="-381000">
              <a:buFontTx/>
              <a:buNone/>
            </a:pPr>
            <a:r>
              <a:rPr lang="de-DE" b="0" i="1" smtClean="0"/>
              <a:t>	 </a:t>
            </a:r>
            <a:r>
              <a:rPr lang="de-DE" sz="2800" b="0" smtClean="0">
                <a:sym typeface="Symbol" pitchFamily="18" charset="2"/>
              </a:rPr>
              <a:t></a:t>
            </a:r>
            <a:r>
              <a:rPr lang="de-DE" b="0" smtClean="0">
                <a:sym typeface="Symbol" pitchFamily="18" charset="2"/>
              </a:rPr>
              <a:t>(t+1)</a:t>
            </a:r>
            <a:r>
              <a:rPr lang="de-DE" sz="2800" b="0" smtClean="0">
                <a:sym typeface="Symbol" pitchFamily="18" charset="2"/>
              </a:rPr>
              <a:t> = </a:t>
            </a:r>
            <a:r>
              <a:rPr lang="de-DE" sz="2800" b="0" smtClean="0">
                <a:solidFill>
                  <a:srgbClr val="3399FF"/>
                </a:solidFill>
                <a:sym typeface="Symbol" pitchFamily="18" charset="2"/>
              </a:rPr>
              <a:t></a:t>
            </a:r>
            <a:r>
              <a:rPr lang="de-DE" sz="2800" b="0" smtClean="0">
                <a:sym typeface="Symbol" pitchFamily="18" charset="2"/>
              </a:rPr>
              <a:t></a:t>
            </a:r>
            <a:r>
              <a:rPr lang="de-DE" b="0" smtClean="0">
                <a:sym typeface="Symbol" pitchFamily="18" charset="2"/>
              </a:rPr>
              <a:t>(t)</a:t>
            </a:r>
            <a:r>
              <a:rPr lang="de-DE" sz="2800" b="0" smtClean="0">
                <a:sym typeface="Symbol" pitchFamily="18" charset="2"/>
              </a:rPr>
              <a:t> + </a:t>
            </a:r>
            <a:r>
              <a:rPr lang="de-DE" sz="2800" b="0" smtClean="0">
                <a:solidFill>
                  <a:srgbClr val="3399FF"/>
                </a:solidFill>
                <a:sym typeface="Symbol" pitchFamily="18" charset="2"/>
              </a:rPr>
              <a:t>(1-)</a:t>
            </a:r>
            <a:r>
              <a:rPr lang="de-DE" sz="2800" b="0" smtClean="0">
                <a:sym typeface="Symbol" pitchFamily="18" charset="2"/>
              </a:rPr>
              <a:t></a:t>
            </a:r>
            <a:r>
              <a:rPr lang="de-DE" b="0" smtClean="0">
                <a:sym typeface="Symbol" pitchFamily="18" charset="2"/>
              </a:rPr>
              <a:t>(t-1)</a:t>
            </a:r>
            <a:r>
              <a:rPr lang="de-DE" sz="2800" b="0" smtClean="0">
                <a:sym typeface="Symbol" pitchFamily="18" charset="2"/>
              </a:rPr>
              <a:t>        </a:t>
            </a:r>
            <a:r>
              <a:rPr lang="de-DE" sz="1800" b="0" smtClean="0">
                <a:sym typeface="Symbol" pitchFamily="18" charset="2"/>
              </a:rPr>
              <a:t>z.B. </a:t>
            </a:r>
            <a:r>
              <a:rPr lang="de-DE" sz="2000" b="0" smtClean="0">
                <a:sym typeface="Symbol" pitchFamily="18" charset="2"/>
              </a:rPr>
              <a:t> = 0.9</a:t>
            </a:r>
          </a:p>
          <a:p>
            <a:pPr marL="381000" indent="-381000" algn="just">
              <a:lnSpc>
                <a:spcPct val="145000"/>
              </a:lnSpc>
              <a:buClr>
                <a:schemeClr val="tx1"/>
              </a:buClr>
              <a:buFont typeface="Symbol" pitchFamily="18" charset="2"/>
              <a:buBlip>
                <a:blip r:embed="rId2"/>
              </a:buBlip>
            </a:pPr>
            <a:r>
              <a:rPr lang="de-DE" smtClean="0">
                <a:solidFill>
                  <a:srgbClr val="000000"/>
                </a:solidFill>
                <a:cs typeface="Times New Roman" pitchFamily="18" charset="0"/>
                <a:sym typeface="Symbol" pitchFamily="18" charset="2"/>
              </a:rPr>
              <a:t>Quickprop</a:t>
            </a:r>
            <a:r>
              <a:rPr lang="de-DE" b="0" smtClean="0">
                <a:solidFill>
                  <a:srgbClr val="000000"/>
                </a:solidFill>
                <a:cs typeface="Times New Roman" pitchFamily="18" charset="0"/>
                <a:sym typeface="Symbol" pitchFamily="18" charset="2"/>
              </a:rPr>
              <a:t>:</a:t>
            </a:r>
          </a:p>
          <a:p>
            <a:pPr marL="765175" lvl="1" indent="-193675" algn="just">
              <a:buClr>
                <a:schemeClr val="accent2"/>
              </a:buClr>
              <a:buFontTx/>
              <a:buChar char="•"/>
            </a:pPr>
            <a:r>
              <a:rPr lang="de-DE" smtClean="0">
                <a:solidFill>
                  <a:srgbClr val="000000"/>
                </a:solidFill>
                <a:cs typeface="Times New Roman" pitchFamily="18" charset="0"/>
                <a:sym typeface="Symbol" pitchFamily="18" charset="2"/>
              </a:rPr>
              <a:t>Addiere 0,1 zu S‘(z) = (1-S)S</a:t>
            </a:r>
          </a:p>
          <a:p>
            <a:pPr marL="765175" lvl="1" indent="-193675" algn="just">
              <a:buClr>
                <a:schemeClr val="accent2"/>
              </a:buClr>
              <a:buFontTx/>
              <a:buChar char="•"/>
            </a:pPr>
            <a:r>
              <a:rPr lang="de-DE" smtClean="0">
                <a:solidFill>
                  <a:srgbClr val="000000"/>
                </a:solidFill>
                <a:cs typeface="Times New Roman" pitchFamily="18" charset="0"/>
                <a:sym typeface="Symbol" pitchFamily="18" charset="2"/>
              </a:rPr>
              <a:t>Ist die Veränderung zu klein, wird sie Null gesetzt</a:t>
            </a:r>
          </a:p>
          <a:p>
            <a:pPr marL="765175" lvl="1" indent="-193675" algn="just">
              <a:buClr>
                <a:schemeClr val="accent2"/>
              </a:buClr>
              <a:buFontTx/>
              <a:buChar char="•"/>
            </a:pPr>
            <a:r>
              <a:rPr lang="de-DE" smtClean="0">
                <a:solidFill>
                  <a:srgbClr val="000000"/>
                </a:solidFill>
                <a:cs typeface="Times New Roman" pitchFamily="18" charset="0"/>
                <a:sym typeface="Symbol" pitchFamily="18" charset="2"/>
              </a:rPr>
              <a:t>Ergänzung durch einen </a:t>
            </a:r>
            <a:r>
              <a:rPr lang="de-DE" i="1" smtClean="0">
                <a:solidFill>
                  <a:schemeClr val="accent2"/>
                </a:solidFill>
                <a:cs typeface="Times New Roman" pitchFamily="18" charset="0"/>
                <a:sym typeface="Symbol" pitchFamily="18" charset="2"/>
              </a:rPr>
              <a:t>Abklingterm</a:t>
            </a:r>
            <a:r>
              <a:rPr lang="de-DE" smtClean="0">
                <a:solidFill>
                  <a:srgbClr val="000000"/>
                </a:solidFill>
                <a:cs typeface="Times New Roman" pitchFamily="18" charset="0"/>
                <a:sym typeface="Symbol" pitchFamily="18" charset="2"/>
              </a:rPr>
              <a:t> und </a:t>
            </a:r>
            <a:r>
              <a:rPr lang="de-DE" i="1" smtClean="0">
                <a:solidFill>
                  <a:srgbClr val="CC6600"/>
                </a:solidFill>
                <a:cs typeface="Times New Roman" pitchFamily="18" charset="0"/>
                <a:sym typeface="Symbol" pitchFamily="18" charset="2"/>
              </a:rPr>
              <a:t>Schrittinterpolation</a:t>
            </a:r>
          </a:p>
          <a:p>
            <a:pPr marL="765175" lvl="1" indent="-193675" algn="just">
              <a:buClr>
                <a:schemeClr val="accent2"/>
              </a:buClr>
              <a:buFontTx/>
              <a:buNone/>
            </a:pPr>
            <a:r>
              <a:rPr lang="de-DE" smtClean="0">
                <a:solidFill>
                  <a:srgbClr val="000000"/>
                </a:solidFill>
                <a:cs typeface="Times New Roman" pitchFamily="18" charset="0"/>
                <a:sym typeface="Symbol" pitchFamily="18" charset="2"/>
              </a:rPr>
              <a:t>	</a:t>
            </a:r>
            <a:r>
              <a:rPr lang="de-DE" smtClean="0">
                <a:solidFill>
                  <a:srgbClr val="000000"/>
                </a:solidFill>
                <a:latin typeface="TIMES" charset="0"/>
                <a:cs typeface="Times New Roman" pitchFamily="18" charset="0"/>
                <a:sym typeface="Symbol" pitchFamily="18" charset="2"/>
              </a:rPr>
              <a:t>w</a:t>
            </a:r>
            <a:r>
              <a:rPr lang="de-DE" baseline="-30000" smtClean="0">
                <a:solidFill>
                  <a:srgbClr val="000000"/>
                </a:solidFill>
                <a:latin typeface="TIMES" charset="0"/>
                <a:cs typeface="Times New Roman" pitchFamily="18" charset="0"/>
                <a:sym typeface="Symbol" pitchFamily="18" charset="2"/>
              </a:rPr>
              <a:t>ij</a:t>
            </a:r>
            <a:r>
              <a:rPr lang="de-DE" sz="1800" smtClean="0">
                <a:solidFill>
                  <a:srgbClr val="000000"/>
                </a:solidFill>
                <a:latin typeface="TIMES" charset="0"/>
                <a:cs typeface="Times New Roman" pitchFamily="18" charset="0"/>
                <a:sym typeface="Symbol" pitchFamily="18" charset="2"/>
              </a:rPr>
              <a:t>(t)</a:t>
            </a:r>
            <a:r>
              <a:rPr lang="de-DE" smtClean="0">
                <a:solidFill>
                  <a:srgbClr val="000000"/>
                </a:solidFill>
                <a:latin typeface="TIMES" charset="0"/>
                <a:cs typeface="Times New Roman" pitchFamily="18" charset="0"/>
                <a:sym typeface="Symbol" pitchFamily="18" charset="2"/>
              </a:rPr>
              <a:t> =  </a:t>
            </a:r>
            <a:r>
              <a:rPr lang="de-DE" smtClean="0">
                <a:solidFill>
                  <a:srgbClr val="000000"/>
                </a:solidFill>
                <a:cs typeface="Times New Roman" pitchFamily="18" charset="0"/>
                <a:sym typeface="Symbol" pitchFamily="18" charset="2"/>
              </a:rPr>
              <a:t></a:t>
            </a:r>
            <a:r>
              <a:rPr lang="de-DE" smtClean="0">
                <a:solidFill>
                  <a:srgbClr val="000000"/>
                </a:solidFill>
                <a:latin typeface="TIMES" charset="0"/>
                <a:cs typeface="Times New Roman" pitchFamily="18" charset="0"/>
                <a:sym typeface="Symbol" pitchFamily="18" charset="2"/>
              </a:rPr>
              <a:t> </a:t>
            </a:r>
            <a:r>
              <a:rPr lang="de-DE" smtClean="0">
                <a:solidFill>
                  <a:srgbClr val="000000"/>
                </a:solidFill>
                <a:cs typeface="Times New Roman" pitchFamily="18" charset="0"/>
                <a:sym typeface="Symbol" pitchFamily="18" charset="2"/>
              </a:rPr>
              <a:t></a:t>
            </a:r>
            <a:r>
              <a:rPr lang="de-DE" sz="1800" smtClean="0">
                <a:solidFill>
                  <a:srgbClr val="000000"/>
                </a:solidFill>
                <a:latin typeface="TIMES" charset="0"/>
                <a:cs typeface="Times New Roman" pitchFamily="18" charset="0"/>
                <a:sym typeface="Symbol" pitchFamily="18" charset="2"/>
              </a:rPr>
              <a:t>(t)</a:t>
            </a:r>
            <a:r>
              <a:rPr lang="de-DE" smtClean="0">
                <a:solidFill>
                  <a:srgbClr val="000000"/>
                </a:solidFill>
                <a:latin typeface="TIMES" charset="0"/>
                <a:cs typeface="Times New Roman" pitchFamily="18" charset="0"/>
                <a:sym typeface="Symbol" pitchFamily="18" charset="2"/>
              </a:rPr>
              <a:t>R</a:t>
            </a:r>
            <a:r>
              <a:rPr lang="de-DE" baseline="-30000" smtClean="0">
                <a:solidFill>
                  <a:srgbClr val="000000"/>
                </a:solidFill>
                <a:latin typeface="TIMES" charset="0"/>
                <a:cs typeface="Times New Roman" pitchFamily="18" charset="0"/>
                <a:sym typeface="Symbol" pitchFamily="18" charset="2"/>
              </a:rPr>
              <a:t>x</a:t>
            </a:r>
            <a:r>
              <a:rPr lang="de-DE" sz="1800" smtClean="0">
                <a:solidFill>
                  <a:srgbClr val="000000"/>
                </a:solidFill>
                <a:latin typeface="TIMES" charset="0"/>
                <a:cs typeface="Times New Roman" pitchFamily="18" charset="0"/>
                <a:sym typeface="Symbol" pitchFamily="18" charset="2"/>
              </a:rPr>
              <a:t>(t)</a:t>
            </a:r>
            <a:r>
              <a:rPr lang="de-DE" smtClean="0">
                <a:solidFill>
                  <a:srgbClr val="000000"/>
                </a:solidFill>
                <a:latin typeface="TIMES" charset="0"/>
                <a:cs typeface="Times New Roman" pitchFamily="18" charset="0"/>
                <a:sym typeface="Symbol" pitchFamily="18" charset="2"/>
              </a:rPr>
              <a:t>/</a:t>
            </a:r>
            <a:r>
              <a:rPr lang="de-DE" smtClean="0">
                <a:solidFill>
                  <a:srgbClr val="000000"/>
                </a:solidFill>
                <a:cs typeface="Times New Roman" pitchFamily="18" charset="0"/>
                <a:sym typeface="Symbol" pitchFamily="18" charset="2"/>
              </a:rPr>
              <a:t></a:t>
            </a:r>
            <a:r>
              <a:rPr lang="de-DE" smtClean="0">
                <a:solidFill>
                  <a:srgbClr val="000000"/>
                </a:solidFill>
                <a:latin typeface="TIMES" charset="0"/>
                <a:cs typeface="Times New Roman" pitchFamily="18" charset="0"/>
                <a:sym typeface="Symbol" pitchFamily="18" charset="2"/>
              </a:rPr>
              <a:t>w</a:t>
            </a:r>
            <a:r>
              <a:rPr lang="de-DE" baseline="-30000" smtClean="0">
                <a:solidFill>
                  <a:srgbClr val="000000"/>
                </a:solidFill>
                <a:latin typeface="TIMES" charset="0"/>
                <a:cs typeface="Times New Roman" pitchFamily="18" charset="0"/>
                <a:sym typeface="Symbol" pitchFamily="18" charset="2"/>
              </a:rPr>
              <a:t>ij</a:t>
            </a:r>
            <a:r>
              <a:rPr lang="de-DE" smtClean="0">
                <a:solidFill>
                  <a:srgbClr val="000000"/>
                </a:solidFill>
                <a:latin typeface="TIMES" charset="0"/>
                <a:cs typeface="Times New Roman" pitchFamily="18" charset="0"/>
                <a:sym typeface="Symbol" pitchFamily="18" charset="2"/>
              </a:rPr>
              <a:t>  </a:t>
            </a:r>
            <a:r>
              <a:rPr lang="de-DE" smtClean="0">
                <a:solidFill>
                  <a:schemeClr val="accent2"/>
                </a:solidFill>
                <a:cs typeface="Times New Roman" pitchFamily="18" charset="0"/>
                <a:sym typeface="Symbol" pitchFamily="18" charset="2"/>
              </a:rPr>
              <a:t></a:t>
            </a:r>
            <a:r>
              <a:rPr lang="de-DE" sz="1800" smtClean="0">
                <a:solidFill>
                  <a:schemeClr val="accent2"/>
                </a:solidFill>
                <a:latin typeface="TIMES" charset="0"/>
                <a:cs typeface="Times New Roman" pitchFamily="18" charset="0"/>
                <a:sym typeface="Symbol" pitchFamily="18" charset="2"/>
              </a:rPr>
              <a:t>(t)</a:t>
            </a:r>
            <a:r>
              <a:rPr lang="de-DE" sz="1800" smtClean="0">
                <a:solidFill>
                  <a:schemeClr val="accent2"/>
                </a:solidFill>
                <a:cs typeface="Times New Roman" pitchFamily="18" charset="0"/>
                <a:sym typeface="Symbol" pitchFamily="18" charset="2"/>
              </a:rPr>
              <a:t></a:t>
            </a:r>
            <a:r>
              <a:rPr lang="de-DE" smtClean="0">
                <a:solidFill>
                  <a:schemeClr val="accent2"/>
                </a:solidFill>
                <a:latin typeface="TIMES" charset="0"/>
                <a:cs typeface="Times New Roman" pitchFamily="18" charset="0"/>
                <a:sym typeface="Symbol" pitchFamily="18" charset="2"/>
              </a:rPr>
              <a:t>w</a:t>
            </a:r>
            <a:r>
              <a:rPr lang="de-DE" baseline="-30000" smtClean="0">
                <a:solidFill>
                  <a:schemeClr val="accent2"/>
                </a:solidFill>
                <a:latin typeface="TIMES" charset="0"/>
                <a:cs typeface="Times New Roman" pitchFamily="18" charset="0"/>
                <a:sym typeface="Symbol" pitchFamily="18" charset="2"/>
              </a:rPr>
              <a:t>ij</a:t>
            </a:r>
            <a:r>
              <a:rPr lang="de-DE" sz="1800" smtClean="0">
                <a:solidFill>
                  <a:schemeClr val="accent2"/>
                </a:solidFill>
                <a:latin typeface="TIMES" charset="0"/>
                <a:cs typeface="Times New Roman" pitchFamily="18" charset="0"/>
                <a:sym typeface="Symbol" pitchFamily="18" charset="2"/>
              </a:rPr>
              <a:t>(t-1)</a:t>
            </a:r>
            <a:r>
              <a:rPr lang="de-DE" smtClean="0">
                <a:solidFill>
                  <a:srgbClr val="000000"/>
                </a:solidFill>
                <a:latin typeface="TIMES" charset="0"/>
                <a:cs typeface="Times New Roman" pitchFamily="18" charset="0"/>
                <a:sym typeface="Symbol" pitchFamily="18" charset="2"/>
              </a:rPr>
              <a:t>  </a:t>
            </a:r>
            <a:r>
              <a:rPr lang="de-DE" smtClean="0">
                <a:solidFill>
                  <a:srgbClr val="CC6600"/>
                </a:solidFill>
                <a:latin typeface="TIMES" charset="0"/>
                <a:cs typeface="Times New Roman" pitchFamily="18" charset="0"/>
                <a:sym typeface="Symbol" pitchFamily="18" charset="2"/>
              </a:rPr>
              <a:t>+ </a:t>
            </a:r>
            <a:r>
              <a:rPr lang="de-DE" sz="1800" smtClean="0">
                <a:solidFill>
                  <a:srgbClr val="CC6600"/>
                </a:solidFill>
                <a:cs typeface="Times New Roman" pitchFamily="18" charset="0"/>
                <a:sym typeface="Symbol" pitchFamily="18" charset="2"/>
              </a:rPr>
              <a:t></a:t>
            </a:r>
            <a:r>
              <a:rPr lang="de-DE" sz="1800" smtClean="0">
                <a:solidFill>
                  <a:srgbClr val="CC6600"/>
                </a:solidFill>
                <a:latin typeface="TIMES" charset="0"/>
                <a:cs typeface="Times New Roman" pitchFamily="18" charset="0"/>
                <a:sym typeface="Symbol" pitchFamily="18" charset="2"/>
              </a:rPr>
              <a:t>(t)</a:t>
            </a:r>
            <a:r>
              <a:rPr lang="de-DE" smtClean="0">
                <a:solidFill>
                  <a:srgbClr val="CC6600"/>
                </a:solidFill>
                <a:cs typeface="Times New Roman" pitchFamily="18" charset="0"/>
                <a:sym typeface="Symbol" pitchFamily="18" charset="2"/>
              </a:rPr>
              <a:t></a:t>
            </a:r>
            <a:r>
              <a:rPr lang="de-DE" smtClean="0">
                <a:solidFill>
                  <a:srgbClr val="CC6600"/>
                </a:solidFill>
                <a:latin typeface="TIMES" charset="0"/>
                <a:cs typeface="Times New Roman" pitchFamily="18" charset="0"/>
                <a:sym typeface="Symbol" pitchFamily="18" charset="2"/>
              </a:rPr>
              <a:t>w</a:t>
            </a:r>
            <a:r>
              <a:rPr lang="de-DE" baseline="-30000" smtClean="0">
                <a:solidFill>
                  <a:srgbClr val="CC6600"/>
                </a:solidFill>
                <a:latin typeface="TIMES" charset="0"/>
                <a:cs typeface="Times New Roman" pitchFamily="18" charset="0"/>
                <a:sym typeface="Symbol" pitchFamily="18" charset="2"/>
              </a:rPr>
              <a:t>ij</a:t>
            </a:r>
            <a:r>
              <a:rPr lang="de-DE" sz="1800" smtClean="0">
                <a:solidFill>
                  <a:srgbClr val="CC6600"/>
                </a:solidFill>
                <a:latin typeface="TIMES" charset="0"/>
                <a:cs typeface="Times New Roman" pitchFamily="18" charset="0"/>
                <a:sym typeface="Symbol" pitchFamily="18" charset="2"/>
              </a:rPr>
              <a:t>(t-1)</a:t>
            </a:r>
            <a:r>
              <a:rPr lang="de-DE" smtClean="0">
                <a:solidFill>
                  <a:srgbClr val="000000"/>
                </a:solidFill>
                <a:cs typeface="Times New Roman" pitchFamily="18" charset="0"/>
                <a:sym typeface="Symbol" pitchFamily="18" charset="2"/>
              </a:rPr>
              <a:t> </a:t>
            </a:r>
          </a:p>
          <a:p>
            <a:pPr marL="381000" indent="-381000">
              <a:lnSpc>
                <a:spcPct val="165000"/>
              </a:lnSpc>
              <a:buFontTx/>
              <a:buBlip>
                <a:blip r:embed="rId2"/>
              </a:buBlip>
            </a:pPr>
            <a:r>
              <a:rPr lang="de-DE" b="0" smtClean="0"/>
              <a:t>Andere Ausgabefunktion wählen </a:t>
            </a:r>
            <a:r>
              <a:rPr lang="de-DE" b="0" smtClean="0">
                <a:solidFill>
                  <a:schemeClr val="bg2"/>
                </a:solidFill>
              </a:rPr>
              <a:t>(z.B. Sinus)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10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0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0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10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101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1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p:txBody>
          <a:bodyPr/>
          <a:lstStyle/>
          <a:p>
            <a:r>
              <a:rPr lang="de-DE" smtClean="0"/>
              <a:t>Verbesserungen des BP-Algorithmus</a:t>
            </a:r>
          </a:p>
        </p:txBody>
      </p:sp>
      <p:sp>
        <p:nvSpPr>
          <p:cNvPr id="243715" name="Rectangle 3"/>
          <p:cNvSpPr>
            <a:spLocks noGrp="1" noChangeArrowheads="1"/>
          </p:cNvSpPr>
          <p:nvPr>
            <p:ph type="body" idx="1"/>
          </p:nvPr>
        </p:nvSpPr>
        <p:spPr>
          <a:xfrm>
            <a:off x="611188" y="1268413"/>
            <a:ext cx="8151812" cy="5184775"/>
          </a:xfrm>
        </p:spPr>
        <p:txBody>
          <a:bodyPr/>
          <a:lstStyle/>
          <a:p>
            <a:pPr marL="355600" indent="-355600">
              <a:buFontTx/>
              <a:buNone/>
            </a:pPr>
            <a:r>
              <a:rPr lang="de-DE" smtClean="0"/>
              <a:t>Problem</a:t>
            </a:r>
          </a:p>
          <a:p>
            <a:pPr marL="355600" indent="-355600" algn="just">
              <a:buClr>
                <a:schemeClr val="tx1"/>
              </a:buClr>
              <a:buFont typeface="Symbol" pitchFamily="18" charset="2"/>
              <a:buNone/>
            </a:pPr>
            <a:r>
              <a:rPr lang="de-DE" b="0" smtClean="0">
                <a:solidFill>
                  <a:srgbClr val="000000"/>
                </a:solidFill>
                <a:cs typeface="Times New Roman" pitchFamily="18" charset="0"/>
              </a:rPr>
              <a:t>	Die Konvergenz ist relativ </a:t>
            </a:r>
            <a:r>
              <a:rPr lang="de-DE" i="1" smtClean="0">
                <a:solidFill>
                  <a:srgbClr val="000000"/>
                </a:solidFill>
                <a:cs typeface="Times New Roman" pitchFamily="18" charset="0"/>
              </a:rPr>
              <a:t>langsam</a:t>
            </a:r>
            <a:r>
              <a:rPr lang="de-DE" b="0" smtClean="0">
                <a:solidFill>
                  <a:srgbClr val="000000"/>
                </a:solidFill>
                <a:cs typeface="Times New Roman" pitchFamily="18" charset="0"/>
              </a:rPr>
              <a:t>, besonders bei mehreren Schichten</a:t>
            </a:r>
          </a:p>
          <a:p>
            <a:pPr marL="355600" indent="-355600" algn="just">
              <a:buClr>
                <a:schemeClr val="tx1"/>
              </a:buClr>
              <a:buFont typeface="Symbol" pitchFamily="18" charset="2"/>
              <a:buNone/>
            </a:pPr>
            <a:r>
              <a:rPr lang="de-DE" smtClean="0">
                <a:solidFill>
                  <a:srgbClr val="000000"/>
                </a:solidFill>
                <a:cs typeface="Times New Roman" pitchFamily="18" charset="0"/>
              </a:rPr>
              <a:t>Lösung</a:t>
            </a:r>
          </a:p>
          <a:p>
            <a:pPr marL="355600" indent="-355600" algn="just">
              <a:buClr>
                <a:schemeClr val="tx1"/>
              </a:buClr>
              <a:buFont typeface="Symbol" pitchFamily="18" charset="2"/>
              <a:buBlip>
                <a:blip r:embed="rId2"/>
              </a:buBlip>
            </a:pPr>
            <a:r>
              <a:rPr lang="de-DE" b="0" smtClean="0">
                <a:solidFill>
                  <a:srgbClr val="000000"/>
                </a:solidFill>
                <a:cs typeface="Times New Roman" pitchFamily="18" charset="0"/>
              </a:rPr>
              <a:t>Abhilfe bei Ausgabefunktion</a:t>
            </a:r>
          </a:p>
          <a:p>
            <a:pPr marL="355600" indent="-355600" algn="just">
              <a:buClr>
                <a:schemeClr val="tx1"/>
              </a:buClr>
              <a:buFont typeface="Symbol" pitchFamily="18" charset="2"/>
              <a:buBlip>
                <a:blip r:embed="rId2"/>
              </a:buBlip>
            </a:pPr>
            <a:r>
              <a:rPr lang="de-DE" b="0" smtClean="0">
                <a:solidFill>
                  <a:srgbClr val="000000"/>
                </a:solidFill>
                <a:cs typeface="Times New Roman" pitchFamily="18" charset="0"/>
              </a:rPr>
              <a:t>Wahl von </a:t>
            </a:r>
            <a:r>
              <a:rPr lang="de-DE" b="0" smtClean="0">
                <a:solidFill>
                  <a:srgbClr val="000000"/>
                </a:solidFill>
                <a:cs typeface="Times New Roman" pitchFamily="18" charset="0"/>
                <a:sym typeface="Symbol" pitchFamily="18" charset="2"/>
              </a:rPr>
              <a:t>(t) als Hauptdiagonal-Matrix</a:t>
            </a:r>
          </a:p>
          <a:p>
            <a:pPr marL="355600" indent="-355600" algn="just">
              <a:buClr>
                <a:schemeClr val="tx1"/>
              </a:buClr>
              <a:buFont typeface="Symbol" pitchFamily="18" charset="2"/>
              <a:buBlip>
                <a:blip r:embed="rId2"/>
              </a:buBlip>
            </a:pPr>
            <a:r>
              <a:rPr lang="de-DE" b="0" smtClean="0">
                <a:solidFill>
                  <a:srgbClr val="000000"/>
                </a:solidFill>
                <a:cs typeface="Times New Roman" pitchFamily="18" charset="0"/>
                <a:sym typeface="Symbol" pitchFamily="18" charset="2"/>
              </a:rPr>
              <a:t>Änderung von (t) bei Vorzeichen des Gradienten</a:t>
            </a:r>
          </a:p>
          <a:p>
            <a:pPr marL="355600" indent="-355600" algn="just">
              <a:buClr>
                <a:schemeClr val="tx1"/>
              </a:buClr>
              <a:buFont typeface="Symbol" pitchFamily="18" charset="2"/>
              <a:buBlip>
                <a:blip r:embed="rId2"/>
              </a:buBlip>
            </a:pPr>
            <a:r>
              <a:rPr lang="de-DE" b="0" smtClean="0">
                <a:solidFill>
                  <a:srgbClr val="000000"/>
                </a:solidFill>
                <a:cs typeface="Times New Roman" pitchFamily="18" charset="0"/>
                <a:sym typeface="Symbol" pitchFamily="18" charset="2"/>
              </a:rPr>
              <a:t>Lernen der Einzelschichten, falls möglich </a:t>
            </a:r>
            <a:r>
              <a:rPr lang="de-DE" sz="2000" b="0" smtClean="0">
                <a:solidFill>
                  <a:schemeClr val="bg2"/>
                </a:solidFill>
                <a:cs typeface="Times New Roman" pitchFamily="18" charset="0"/>
                <a:sym typeface="Symbol" pitchFamily="18" charset="2"/>
              </a:rPr>
              <a:t>(z.B. zuerst EV bei hidden units verwenden und 2. Schicht lernen, dann 1. Schicht)</a:t>
            </a:r>
          </a:p>
          <a:p>
            <a:pPr marL="355600" indent="-355600" algn="just">
              <a:buClr>
                <a:schemeClr val="tx1"/>
              </a:buClr>
              <a:buFont typeface="Symbol" pitchFamily="18" charset="2"/>
              <a:buBlip>
                <a:blip r:embed="rId2"/>
              </a:buBlip>
            </a:pPr>
            <a:r>
              <a:rPr lang="de-DE" b="0" smtClean="0"/>
              <a:t>Andere Zielfunktion wählen (Information statt erwart. quadr. Fehler MSE)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37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37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37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37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371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37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2"/>
          <p:cNvSpPr>
            <a:spLocks noGrp="1" noChangeArrowheads="1"/>
          </p:cNvSpPr>
          <p:nvPr>
            <p:ph type="title"/>
          </p:nvPr>
        </p:nvSpPr>
        <p:spPr/>
        <p:txBody>
          <a:bodyPr/>
          <a:lstStyle/>
          <a:p>
            <a:r>
              <a:rPr lang="de-DE" smtClean="0"/>
              <a:t>Wechsel der Zielfunktion</a:t>
            </a:r>
          </a:p>
        </p:txBody>
      </p:sp>
      <p:sp>
        <p:nvSpPr>
          <p:cNvPr id="26632" name="Rectangle 3"/>
          <p:cNvSpPr>
            <a:spLocks noGrp="1" noChangeArrowheads="1"/>
          </p:cNvSpPr>
          <p:nvPr>
            <p:ph type="body" idx="1"/>
          </p:nvPr>
        </p:nvSpPr>
        <p:spPr>
          <a:xfrm>
            <a:off x="611188" y="1268413"/>
            <a:ext cx="4811712" cy="422275"/>
          </a:xfrm>
        </p:spPr>
        <p:txBody>
          <a:bodyPr/>
          <a:lstStyle/>
          <a:p>
            <a:pPr marL="0" indent="0">
              <a:buFontTx/>
              <a:buNone/>
            </a:pPr>
            <a:r>
              <a:rPr lang="de-DE" smtClean="0"/>
              <a:t>Zielfunktion </a:t>
            </a:r>
            <a:r>
              <a:rPr lang="de-DE" smtClean="0">
                <a:solidFill>
                  <a:srgbClr val="3399FF"/>
                </a:solidFill>
              </a:rPr>
              <a:t>Information</a:t>
            </a:r>
            <a:r>
              <a:rPr lang="de-DE" smtClean="0"/>
              <a:t> </a:t>
            </a:r>
          </a:p>
        </p:txBody>
      </p:sp>
      <p:sp>
        <p:nvSpPr>
          <p:cNvPr id="26633" name="Rectangle 5"/>
          <p:cNvSpPr>
            <a:spLocks noChangeArrowheads="1"/>
          </p:cNvSpPr>
          <p:nvPr/>
        </p:nvSpPr>
        <p:spPr bwMode="auto">
          <a:xfrm>
            <a:off x="1157288" y="1846263"/>
            <a:ext cx="3349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a:latin typeface="TIMES" charset="0"/>
                <a:cs typeface="Times New Roman" pitchFamily="18" charset="0"/>
              </a:rPr>
              <a:t>P</a:t>
            </a:r>
            <a:r>
              <a:rPr lang="de-DE" baseline="-30000">
                <a:latin typeface="TIMES" charset="0"/>
                <a:cs typeface="Times New Roman" pitchFamily="18" charset="0"/>
              </a:rPr>
              <a:t>kj</a:t>
            </a:r>
            <a:r>
              <a:rPr lang="de-DE">
                <a:latin typeface="TIMES" charset="0"/>
                <a:cs typeface="Times New Roman" pitchFamily="18" charset="0"/>
              </a:rPr>
              <a:t> = P(</a:t>
            </a:r>
            <a:r>
              <a:rPr lang="de-DE">
                <a:cs typeface="Times New Roman" pitchFamily="18" charset="0"/>
                <a:sym typeface="Symbol" pitchFamily="18" charset="2"/>
              </a:rPr>
              <a:t></a:t>
            </a:r>
            <a:r>
              <a:rPr lang="de-DE" baseline="-30000">
                <a:latin typeface="TIMES" charset="0"/>
                <a:cs typeface="Times New Roman" pitchFamily="18" charset="0"/>
              </a:rPr>
              <a:t>j</a:t>
            </a:r>
            <a:r>
              <a:rPr lang="de-DE">
                <a:latin typeface="TIMES" charset="0"/>
                <a:cs typeface="Times New Roman" pitchFamily="18" charset="0"/>
                <a:sym typeface="Symbol" pitchFamily="18" charset="2"/>
              </a:rPr>
              <a:t>|x</a:t>
            </a:r>
            <a:r>
              <a:rPr lang="de-DE" baseline="30000">
                <a:latin typeface="TIMES" charset="0"/>
                <a:cs typeface="Times New Roman" pitchFamily="18" charset="0"/>
                <a:sym typeface="Symbol" pitchFamily="18" charset="2"/>
              </a:rPr>
              <a:t>k</a:t>
            </a:r>
            <a:r>
              <a:rPr lang="de-DE">
                <a:latin typeface="TIMES" charset="0"/>
                <a:cs typeface="Times New Roman" pitchFamily="18" charset="0"/>
                <a:sym typeface="Symbol" pitchFamily="18" charset="2"/>
              </a:rPr>
              <a:t>)</a:t>
            </a:r>
            <a:r>
              <a:rPr lang="de-DE" baseline="30000">
                <a:latin typeface="TIMES" charset="0"/>
                <a:cs typeface="Times New Roman" pitchFamily="18" charset="0"/>
                <a:sym typeface="Symbol" pitchFamily="18" charset="2"/>
              </a:rPr>
              <a:t>Lj</a:t>
            </a:r>
            <a:r>
              <a:rPr lang="de-DE">
                <a:latin typeface="TIMES" charset="0"/>
                <a:cs typeface="Times New Roman" pitchFamily="18" charset="0"/>
                <a:sym typeface="Symbol" pitchFamily="18" charset="2"/>
              </a:rPr>
              <a:t> (1-P(</a:t>
            </a:r>
            <a:r>
              <a:rPr lang="de-DE">
                <a:cs typeface="Times New Roman" pitchFamily="18" charset="0"/>
                <a:sym typeface="Symbol" pitchFamily="18" charset="2"/>
              </a:rPr>
              <a:t></a:t>
            </a:r>
            <a:r>
              <a:rPr lang="de-DE" baseline="-30000">
                <a:latin typeface="TIMES" charset="0"/>
                <a:cs typeface="Times New Roman" pitchFamily="18" charset="0"/>
              </a:rPr>
              <a:t>j</a:t>
            </a:r>
            <a:r>
              <a:rPr lang="de-DE">
                <a:latin typeface="TIMES" charset="0"/>
                <a:cs typeface="Times New Roman" pitchFamily="18" charset="0"/>
                <a:sym typeface="Symbol" pitchFamily="18" charset="2"/>
              </a:rPr>
              <a:t>|x</a:t>
            </a:r>
            <a:r>
              <a:rPr lang="de-DE" baseline="30000">
                <a:latin typeface="TIMES" charset="0"/>
                <a:cs typeface="Times New Roman" pitchFamily="18" charset="0"/>
                <a:sym typeface="Symbol" pitchFamily="18" charset="2"/>
              </a:rPr>
              <a:t>k</a:t>
            </a:r>
            <a:r>
              <a:rPr lang="de-DE">
                <a:latin typeface="TIMES" charset="0"/>
                <a:cs typeface="Times New Roman" pitchFamily="18" charset="0"/>
                <a:sym typeface="Symbol" pitchFamily="18" charset="2"/>
              </a:rPr>
              <a:t>))</a:t>
            </a:r>
            <a:r>
              <a:rPr lang="de-DE" baseline="30000">
                <a:latin typeface="TIMES" charset="0"/>
                <a:cs typeface="Times New Roman" pitchFamily="18" charset="0"/>
                <a:sym typeface="Symbol" pitchFamily="18" charset="2"/>
              </a:rPr>
              <a:t>1-Lj</a:t>
            </a:r>
            <a:r>
              <a:rPr lang="de-DE">
                <a:sym typeface="Symbol" pitchFamily="18" charset="2"/>
              </a:rPr>
              <a:t> </a:t>
            </a:r>
          </a:p>
        </p:txBody>
      </p:sp>
      <p:sp>
        <p:nvSpPr>
          <p:cNvPr id="26634" name="Text Box 6"/>
          <p:cNvSpPr txBox="1">
            <a:spLocks noChangeArrowheads="1"/>
          </p:cNvSpPr>
          <p:nvPr/>
        </p:nvSpPr>
        <p:spPr bwMode="auto">
          <a:xfrm>
            <a:off x="5219700" y="1714500"/>
            <a:ext cx="330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Wahrsch. für Klassifik. von Muster </a:t>
            </a:r>
            <a:r>
              <a:rPr lang="de-DE" i="1"/>
              <a:t>k</a:t>
            </a:r>
            <a:r>
              <a:rPr lang="de-DE"/>
              <a:t> in Klasse </a:t>
            </a:r>
            <a:r>
              <a:rPr lang="de-DE" i="1"/>
              <a:t>j </a:t>
            </a:r>
            <a:r>
              <a:rPr lang="de-DE"/>
              <a:t>bei Lehrerurteil L</a:t>
            </a:r>
          </a:p>
        </p:txBody>
      </p:sp>
      <p:sp>
        <p:nvSpPr>
          <p:cNvPr id="26635" name="Rectangle 8"/>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227335" name="Object 7"/>
          <p:cNvGraphicFramePr>
            <a:graphicFrameLocks noChangeAspect="1"/>
          </p:cNvGraphicFramePr>
          <p:nvPr/>
        </p:nvGraphicFramePr>
        <p:xfrm>
          <a:off x="1219200" y="2820988"/>
          <a:ext cx="5197475" cy="885825"/>
        </p:xfrm>
        <a:graphic>
          <a:graphicData uri="http://schemas.openxmlformats.org/presentationml/2006/ole">
            <mc:AlternateContent xmlns:mc="http://schemas.openxmlformats.org/markup-compatibility/2006">
              <mc:Choice xmlns:v="urn:schemas-microsoft-com:vml" Requires="v">
                <p:oleObj spid="_x0000_s26802" name="Equation" r:id="rId3" imgW="2514600" imgH="431800" progId="Equation.DSMT4">
                  <p:embed/>
                </p:oleObj>
              </mc:Choice>
              <mc:Fallback>
                <p:oleObj name="Equation" r:id="rId3" imgW="2514600" imgH="4318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20988"/>
                        <a:ext cx="519747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337" name="Text Box 9"/>
          <p:cNvSpPr txBox="1">
            <a:spLocks noChangeArrowheads="1"/>
          </p:cNvSpPr>
          <p:nvPr/>
        </p:nvSpPr>
        <p:spPr bwMode="auto">
          <a:xfrm>
            <a:off x="1181100" y="36576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Wahrsch. bei </a:t>
            </a:r>
            <a:r>
              <a:rPr lang="de-DE" i="1"/>
              <a:t>M</a:t>
            </a:r>
            <a:r>
              <a:rPr lang="de-DE"/>
              <a:t> Entscheidng., Muster </a:t>
            </a:r>
            <a:r>
              <a:rPr lang="de-DE" i="1"/>
              <a:t>k</a:t>
            </a:r>
            <a:r>
              <a:rPr lang="de-DE"/>
              <a:t> richtig zu klassifizieren</a:t>
            </a:r>
          </a:p>
        </p:txBody>
      </p:sp>
      <p:sp>
        <p:nvSpPr>
          <p:cNvPr id="227340" name="Rectangle 12"/>
          <p:cNvSpPr>
            <a:spLocks noChangeArrowheads="1"/>
          </p:cNvSpPr>
          <p:nvPr/>
        </p:nvSpPr>
        <p:spPr bwMode="auto">
          <a:xfrm>
            <a:off x="762000" y="4360863"/>
            <a:ext cx="7799388" cy="396875"/>
          </a:xfrm>
          <a:prstGeom prst="rect">
            <a:avLst/>
          </a:prstGeom>
          <a:noFill/>
          <a:ln w="9525" algn="ctr">
            <a:noFill/>
            <a:miter lim="800000"/>
            <a:headEnd/>
            <a:tailEnd/>
          </a:ln>
        </p:spPr>
        <p:txBody>
          <a:bodyPr anchor="ctr">
            <a:spAutoFit/>
          </a:bodyPr>
          <a:lstStyle/>
          <a:p>
            <a:pPr>
              <a:spcBef>
                <a:spcPct val="0"/>
              </a:spcBef>
              <a:tabLst>
                <a:tab pos="630238" algn="l"/>
                <a:tab pos="1863725" algn="l"/>
                <a:tab pos="2970213" algn="l"/>
              </a:tabLst>
              <a:defRPr/>
            </a:pPr>
            <a:r>
              <a:rPr lang="de-DE" b="1" dirty="0">
                <a:latin typeface="TIMES" charset="0"/>
                <a:cs typeface="Times New Roman" pitchFamily="18" charset="0"/>
              </a:rPr>
              <a:t>DEF</a:t>
            </a:r>
            <a:r>
              <a:rPr lang="de-DE" dirty="0">
                <a:latin typeface="TIMES" charset="0"/>
                <a:cs typeface="Times New Roman" pitchFamily="18" charset="0"/>
              </a:rPr>
              <a:t>  </a:t>
            </a:r>
            <a:r>
              <a:rPr lang="de-DE" dirty="0" err="1">
                <a:latin typeface="TIMES" charset="0"/>
                <a:cs typeface="Times New Roman" pitchFamily="18" charset="0"/>
              </a:rPr>
              <a:t>R</a:t>
            </a:r>
            <a:r>
              <a:rPr lang="de-DE" baseline="-30000" dirty="0" err="1">
                <a:latin typeface="TIMES" charset="0"/>
                <a:cs typeface="Times New Roman" pitchFamily="18" charset="0"/>
              </a:rPr>
              <a:t>x</a:t>
            </a:r>
            <a:r>
              <a:rPr lang="de-DE" dirty="0">
                <a:latin typeface="TIMES" charset="0"/>
                <a:cs typeface="Times New Roman" pitchFamily="18" charset="0"/>
              </a:rPr>
              <a:t>:= I(</a:t>
            </a:r>
            <a:r>
              <a:rPr lang="de-DE" dirty="0" err="1">
                <a:latin typeface="TIMES" charset="0"/>
                <a:cs typeface="Times New Roman" pitchFamily="18" charset="0"/>
              </a:rPr>
              <a:t>x</a:t>
            </a:r>
            <a:r>
              <a:rPr lang="de-DE" baseline="30000" dirty="0" err="1">
                <a:latin typeface="TIMES" charset="0"/>
                <a:cs typeface="Times New Roman" pitchFamily="18" charset="0"/>
              </a:rPr>
              <a:t>k</a:t>
            </a:r>
            <a:r>
              <a:rPr lang="de-DE" dirty="0">
                <a:latin typeface="TIMES" charset="0"/>
                <a:cs typeface="Times New Roman" pitchFamily="18" charset="0"/>
              </a:rPr>
              <a:t>) = </a:t>
            </a:r>
            <a:r>
              <a:rPr lang="de-DE" dirty="0">
                <a:latin typeface="TIMES" charset="0"/>
                <a:cs typeface="Times New Roman" pitchFamily="18" charset="0"/>
                <a:sym typeface="Symbol" pitchFamily="18" charset="2"/>
              </a:rPr>
              <a:t></a:t>
            </a:r>
            <a:r>
              <a:rPr lang="de-DE" dirty="0">
                <a:latin typeface="TIMES" charset="0"/>
                <a:cs typeface="Times New Roman" pitchFamily="18" charset="0"/>
              </a:rPr>
              <a:t> log </a:t>
            </a:r>
            <a:r>
              <a:rPr lang="de-DE" dirty="0" err="1">
                <a:latin typeface="TIMES" charset="0"/>
                <a:cs typeface="Times New Roman" pitchFamily="18" charset="0"/>
              </a:rPr>
              <a:t>P</a:t>
            </a:r>
            <a:r>
              <a:rPr lang="de-DE" baseline="-30000" dirty="0" err="1">
                <a:latin typeface="TIMES" charset="0"/>
                <a:cs typeface="Times New Roman" pitchFamily="18" charset="0"/>
                <a:sym typeface="Symbol" pitchFamily="18" charset="2"/>
              </a:rPr>
              <a:t>k</a:t>
            </a:r>
            <a:r>
              <a:rPr lang="de-DE" baseline="-30000" dirty="0">
                <a:latin typeface="TIMES" charset="0"/>
                <a:cs typeface="Times New Roman" pitchFamily="18" charset="0"/>
                <a:sym typeface="Symbol" pitchFamily="18" charset="2"/>
              </a:rPr>
              <a:t>  			</a:t>
            </a:r>
            <a:r>
              <a:rPr lang="de-DE" i="1" dirty="0">
                <a:solidFill>
                  <a:srgbClr val="3399FF"/>
                </a:solidFill>
                <a:latin typeface="TIMES" charset="0"/>
                <a:cs typeface="Times New Roman" pitchFamily="18" charset="0"/>
                <a:sym typeface="Symbol" pitchFamily="18" charset="2"/>
              </a:rPr>
              <a:t>Zielfunktion          </a:t>
            </a:r>
            <a:r>
              <a:rPr lang="de-DE" i="1" dirty="0">
                <a:solidFill>
                  <a:schemeClr val="bg1">
                    <a:lumMod val="50000"/>
                  </a:schemeClr>
                </a:solidFill>
                <a:latin typeface="TIMES" charset="0"/>
                <a:cs typeface="Times New Roman" pitchFamily="18" charset="0"/>
                <a:sym typeface="Symbol" pitchFamily="18" charset="2"/>
              </a:rPr>
              <a:t>Kap.2.6.9</a:t>
            </a:r>
            <a:r>
              <a:rPr lang="de-DE" dirty="0">
                <a:sym typeface="Symbol" pitchFamily="18" charset="2"/>
              </a:rPr>
              <a:t> </a:t>
            </a:r>
          </a:p>
        </p:txBody>
      </p:sp>
      <p:grpSp>
        <p:nvGrpSpPr>
          <p:cNvPr id="2" name="Group 22"/>
          <p:cNvGrpSpPr>
            <a:grpSpLocks/>
          </p:cNvGrpSpPr>
          <p:nvPr/>
        </p:nvGrpSpPr>
        <p:grpSpPr bwMode="auto">
          <a:xfrm>
            <a:off x="1770063" y="4729163"/>
            <a:ext cx="5303837" cy="1012825"/>
            <a:chOff x="1115" y="2979"/>
            <a:chExt cx="3341" cy="638"/>
          </a:xfrm>
        </p:grpSpPr>
        <p:sp>
          <p:nvSpPr>
            <p:cNvPr id="26644" name="Rectangle 14"/>
            <p:cNvSpPr>
              <a:spLocks noChangeArrowheads="1"/>
            </p:cNvSpPr>
            <p:nvPr/>
          </p:nvSpPr>
          <p:spPr bwMode="auto">
            <a:xfrm>
              <a:off x="1115" y="3184"/>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sz="1800">
                  <a:latin typeface="TIMES" charset="0"/>
                  <a:cs typeface="Times New Roman" pitchFamily="18" charset="0"/>
                </a:rPr>
                <a:t>=</a:t>
              </a:r>
              <a:endParaRPr lang="de-DE" sz="4000">
                <a:latin typeface="TIMES" charset="0"/>
              </a:endParaRPr>
            </a:p>
          </p:txBody>
        </p:sp>
        <p:graphicFrame>
          <p:nvGraphicFramePr>
            <p:cNvPr id="26628" name="Object 13"/>
            <p:cNvGraphicFramePr>
              <a:graphicFrameLocks noChangeAspect="1"/>
            </p:cNvGraphicFramePr>
            <p:nvPr/>
          </p:nvGraphicFramePr>
          <p:xfrm>
            <a:off x="1286" y="2979"/>
            <a:ext cx="653" cy="638"/>
          </p:xfrm>
          <a:graphic>
            <a:graphicData uri="http://schemas.openxmlformats.org/presentationml/2006/ole">
              <mc:AlternateContent xmlns:mc="http://schemas.openxmlformats.org/markup-compatibility/2006">
                <mc:Choice xmlns:v="urn:schemas-microsoft-com:vml" Requires="v">
                  <p:oleObj spid="_x0000_s26803" name="Equation" r:id="rId5" imgW="418737" imgH="406048" progId="Equation.DSMT4">
                    <p:embed/>
                  </p:oleObj>
                </mc:Choice>
                <mc:Fallback>
                  <p:oleObj name="Equation" r:id="rId5" imgW="418737" imgH="406048"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6" y="2979"/>
                          <a:ext cx="653" cy="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5" name="Rectangle 15"/>
            <p:cNvSpPr>
              <a:spLocks noChangeArrowheads="1"/>
            </p:cNvSpPr>
            <p:nvPr/>
          </p:nvSpPr>
          <p:spPr bwMode="auto">
            <a:xfrm>
              <a:off x="1907" y="3099"/>
              <a:ext cx="25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a:latin typeface="TIMES" charset="0"/>
                  <a:cs typeface="Times New Roman" pitchFamily="18" charset="0"/>
                </a:rPr>
                <a:t>log P(</a:t>
              </a:r>
              <a:r>
                <a:rPr lang="de-DE">
                  <a:cs typeface="Times New Roman" pitchFamily="18" charset="0"/>
                  <a:sym typeface="Symbol" pitchFamily="18" charset="2"/>
                </a:rPr>
                <a:t></a:t>
              </a:r>
              <a:r>
                <a:rPr lang="de-DE" baseline="-30000">
                  <a:latin typeface="TIMES" charset="0"/>
                  <a:cs typeface="Times New Roman" pitchFamily="18" charset="0"/>
                </a:rPr>
                <a:t>j</a:t>
              </a:r>
              <a:r>
                <a:rPr lang="de-DE">
                  <a:latin typeface="TIMES" charset="0"/>
                  <a:cs typeface="Times New Roman" pitchFamily="18" charset="0"/>
                  <a:sym typeface="Symbol" pitchFamily="18" charset="2"/>
                </a:rPr>
                <a:t>|x</a:t>
              </a:r>
              <a:r>
                <a:rPr lang="de-DE" baseline="30000">
                  <a:latin typeface="TIMES" charset="0"/>
                  <a:cs typeface="Times New Roman" pitchFamily="18" charset="0"/>
                  <a:sym typeface="Symbol" pitchFamily="18" charset="2"/>
                </a:rPr>
                <a:t>k</a:t>
              </a:r>
              <a:r>
                <a:rPr lang="de-DE">
                  <a:latin typeface="TIMES" charset="0"/>
                  <a:cs typeface="Times New Roman" pitchFamily="18" charset="0"/>
                  <a:sym typeface="Symbol" pitchFamily="18" charset="2"/>
                </a:rPr>
                <a:t>) + (1-L</a:t>
              </a:r>
              <a:r>
                <a:rPr lang="de-DE" baseline="-30000">
                  <a:latin typeface="TIMES" charset="0"/>
                  <a:cs typeface="Times New Roman" pitchFamily="18" charset="0"/>
                  <a:sym typeface="Symbol" pitchFamily="18" charset="2"/>
                </a:rPr>
                <a:t>j</a:t>
              </a:r>
              <a:r>
                <a:rPr lang="de-DE">
                  <a:latin typeface="TIMES" charset="0"/>
                  <a:cs typeface="Times New Roman" pitchFamily="18" charset="0"/>
                  <a:sym typeface="Symbol" pitchFamily="18" charset="2"/>
                </a:rPr>
                <a:t>) log (1-P(</a:t>
              </a:r>
              <a:r>
                <a:rPr lang="de-DE">
                  <a:cs typeface="Times New Roman" pitchFamily="18" charset="0"/>
                  <a:sym typeface="Symbol" pitchFamily="18" charset="2"/>
                </a:rPr>
                <a:t></a:t>
              </a:r>
              <a:r>
                <a:rPr lang="de-DE" baseline="-30000">
                  <a:latin typeface="TIMES" charset="0"/>
                  <a:cs typeface="Times New Roman" pitchFamily="18" charset="0"/>
                </a:rPr>
                <a:t>j</a:t>
              </a:r>
              <a:r>
                <a:rPr lang="de-DE">
                  <a:latin typeface="TIMES" charset="0"/>
                  <a:cs typeface="Times New Roman" pitchFamily="18" charset="0"/>
                  <a:sym typeface="Symbol" pitchFamily="18" charset="2"/>
                </a:rPr>
                <a:t>|x</a:t>
              </a:r>
              <a:r>
                <a:rPr lang="de-DE" baseline="30000">
                  <a:latin typeface="TIMES" charset="0"/>
                  <a:cs typeface="Times New Roman" pitchFamily="18" charset="0"/>
                  <a:sym typeface="Symbol" pitchFamily="18" charset="2"/>
                </a:rPr>
                <a:t>k</a:t>
              </a:r>
              <a:r>
                <a:rPr lang="de-DE">
                  <a:latin typeface="TIMES" charset="0"/>
                  <a:cs typeface="Times New Roman" pitchFamily="18" charset="0"/>
                  <a:sym typeface="Symbol" pitchFamily="18" charset="2"/>
                </a:rPr>
                <a:t>))</a:t>
              </a:r>
              <a:r>
                <a:rPr lang="de-DE">
                  <a:sym typeface="Symbol" pitchFamily="18" charset="2"/>
                </a:rPr>
                <a:t> </a:t>
              </a:r>
              <a:endParaRPr lang="de-DE">
                <a:cs typeface="Times New Roman" pitchFamily="18" charset="0"/>
                <a:sym typeface="Symbol" pitchFamily="18" charset="2"/>
              </a:endParaRPr>
            </a:p>
          </p:txBody>
        </p:sp>
      </p:grpSp>
      <p:sp>
        <p:nvSpPr>
          <p:cNvPr id="227344" name="Text Box 16"/>
          <p:cNvSpPr txBox="1">
            <a:spLocks noChangeArrowheads="1"/>
          </p:cNvSpPr>
          <p:nvPr/>
        </p:nvSpPr>
        <p:spPr bwMode="auto">
          <a:xfrm>
            <a:off x="7327900" y="4953000"/>
            <a:ext cx="1816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y</a:t>
            </a:r>
            <a:r>
              <a:rPr lang="de-DE" baseline="-25000"/>
              <a:t>j</a:t>
            </a:r>
            <a:r>
              <a:rPr lang="de-DE"/>
              <a:t> = P(</a:t>
            </a:r>
            <a:r>
              <a:rPr lang="de-DE">
                <a:sym typeface="Symbol" pitchFamily="18" charset="2"/>
              </a:rPr>
              <a:t></a:t>
            </a:r>
            <a:r>
              <a:rPr lang="de-DE" baseline="-25000"/>
              <a:t>j</a:t>
            </a:r>
            <a:r>
              <a:rPr lang="de-DE">
                <a:sym typeface="Symbol" pitchFamily="18" charset="2"/>
              </a:rPr>
              <a:t>|xk)</a:t>
            </a:r>
            <a:r>
              <a:rPr lang="de-DE"/>
              <a:t> </a:t>
            </a:r>
          </a:p>
        </p:txBody>
      </p:sp>
      <p:grpSp>
        <p:nvGrpSpPr>
          <p:cNvPr id="3" name="Group 21"/>
          <p:cNvGrpSpPr>
            <a:grpSpLocks/>
          </p:cNvGrpSpPr>
          <p:nvPr/>
        </p:nvGrpSpPr>
        <p:grpSpPr bwMode="auto">
          <a:xfrm>
            <a:off x="1770063" y="5692775"/>
            <a:ext cx="4011612" cy="1012825"/>
            <a:chOff x="1115" y="3586"/>
            <a:chExt cx="2527" cy="638"/>
          </a:xfrm>
        </p:grpSpPr>
        <p:sp>
          <p:nvSpPr>
            <p:cNvPr id="26642" name="Rectangle 18"/>
            <p:cNvSpPr>
              <a:spLocks noChangeArrowheads="1"/>
            </p:cNvSpPr>
            <p:nvPr/>
          </p:nvSpPr>
          <p:spPr bwMode="auto">
            <a:xfrm>
              <a:off x="1927" y="3763"/>
              <a:ext cx="17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pl-PL">
                  <a:latin typeface="TIMES" charset="0"/>
                  <a:cs typeface="Times New Roman" pitchFamily="18" charset="0"/>
                </a:rPr>
                <a:t>log y</a:t>
              </a:r>
              <a:r>
                <a:rPr lang="pl-PL" baseline="-30000">
                  <a:latin typeface="TIMES" charset="0"/>
                  <a:cs typeface="Times New Roman" pitchFamily="18" charset="0"/>
                </a:rPr>
                <a:t>j</a:t>
              </a:r>
              <a:r>
                <a:rPr lang="pl-PL">
                  <a:latin typeface="TIMES" charset="0"/>
                  <a:cs typeface="Times New Roman" pitchFamily="18" charset="0"/>
                </a:rPr>
                <a:t> + (1-L</a:t>
              </a:r>
              <a:r>
                <a:rPr lang="pl-PL" baseline="-30000">
                  <a:latin typeface="TIMES" charset="0"/>
                  <a:cs typeface="Times New Roman" pitchFamily="18" charset="0"/>
                </a:rPr>
                <a:t>j</a:t>
              </a:r>
              <a:r>
                <a:rPr lang="pl-PL">
                  <a:latin typeface="TIMES" charset="0"/>
                  <a:cs typeface="Times New Roman" pitchFamily="18" charset="0"/>
                </a:rPr>
                <a:t>) log (1-y</a:t>
              </a:r>
              <a:r>
                <a:rPr lang="pl-PL" baseline="-30000">
                  <a:latin typeface="TIMES" charset="0"/>
                  <a:cs typeface="Times New Roman" pitchFamily="18" charset="0"/>
                </a:rPr>
                <a:t>j</a:t>
              </a:r>
              <a:r>
                <a:rPr lang="pl-PL">
                  <a:latin typeface="TIMES" charset="0"/>
                  <a:cs typeface="Times New Roman" pitchFamily="18" charset="0"/>
                </a:rPr>
                <a:t>)</a:t>
              </a:r>
              <a:r>
                <a:rPr lang="de-DE"/>
                <a:t> </a:t>
              </a:r>
            </a:p>
          </p:txBody>
        </p:sp>
        <p:graphicFrame>
          <p:nvGraphicFramePr>
            <p:cNvPr id="26627" name="Object 19"/>
            <p:cNvGraphicFramePr>
              <a:graphicFrameLocks noChangeAspect="1"/>
            </p:cNvGraphicFramePr>
            <p:nvPr/>
          </p:nvGraphicFramePr>
          <p:xfrm>
            <a:off x="1310" y="3586"/>
            <a:ext cx="653" cy="638"/>
          </p:xfrm>
          <a:graphic>
            <a:graphicData uri="http://schemas.openxmlformats.org/presentationml/2006/ole">
              <mc:AlternateContent xmlns:mc="http://schemas.openxmlformats.org/markup-compatibility/2006">
                <mc:Choice xmlns:v="urn:schemas-microsoft-com:vml" Requires="v">
                  <p:oleObj spid="_x0000_s26804" name="Equation" r:id="rId7" imgW="418737" imgH="406048" progId="Equation.DSMT4">
                    <p:embed/>
                  </p:oleObj>
                </mc:Choice>
                <mc:Fallback>
                  <p:oleObj name="Equation" r:id="rId7" imgW="418737" imgH="406048"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0" y="3586"/>
                          <a:ext cx="653" cy="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3" name="Rectangle 20"/>
            <p:cNvSpPr>
              <a:spLocks noChangeArrowheads="1"/>
            </p:cNvSpPr>
            <p:nvPr/>
          </p:nvSpPr>
          <p:spPr bwMode="auto">
            <a:xfrm>
              <a:off x="1115" y="3784"/>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sz="1800">
                  <a:latin typeface="TIMES" charset="0"/>
                  <a:cs typeface="Times New Roman" pitchFamily="18" charset="0"/>
                </a:rPr>
                <a:t>=</a:t>
              </a:r>
              <a:endParaRPr lang="de-DE" sz="4000">
                <a:latin typeface="TIMES" charset="0"/>
              </a:endParaRPr>
            </a:p>
          </p:txBody>
        </p:sp>
      </p:grpSp>
      <p:sp>
        <p:nvSpPr>
          <p:cNvPr id="26641" name="Textfeld 20"/>
          <p:cNvSpPr txBox="1">
            <a:spLocks noChangeArrowheads="1"/>
          </p:cNvSpPr>
          <p:nvPr/>
        </p:nvSpPr>
        <p:spPr bwMode="auto">
          <a:xfrm>
            <a:off x="7023100" y="5829300"/>
            <a:ext cx="180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latin typeface="Symbol" pitchFamily="18" charset="2"/>
                <a:sym typeface="Symbol" pitchFamily="18" charset="2"/>
              </a:rPr>
              <a:t> </a:t>
            </a:r>
            <a:r>
              <a:rPr lang="de-DE">
                <a:latin typeface="Symbol" pitchFamily="18" charset="2"/>
              </a:rPr>
              <a:t>d</a:t>
            </a:r>
            <a:r>
              <a:rPr lang="de-DE" baseline="30000"/>
              <a:t>(2)</a:t>
            </a:r>
            <a:r>
              <a:rPr lang="de-DE"/>
              <a:t> = (y-L)</a:t>
            </a:r>
            <a:endParaRPr lang="de-DE"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73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3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734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p:bldP spid="227340" grpId="0"/>
      <p:bldP spid="22734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lstStyle/>
          <a:p>
            <a:r>
              <a:rPr lang="de-DE" smtClean="0"/>
              <a:t>Wechsel der Zielfunktion</a:t>
            </a:r>
          </a:p>
        </p:txBody>
      </p:sp>
      <p:sp>
        <p:nvSpPr>
          <p:cNvPr id="71685" name="Rectangle 3"/>
          <p:cNvSpPr>
            <a:spLocks noGrp="1" noChangeArrowheads="1"/>
          </p:cNvSpPr>
          <p:nvPr>
            <p:ph type="body" idx="1"/>
          </p:nvPr>
        </p:nvSpPr>
        <p:spPr>
          <a:xfrm>
            <a:off x="611188" y="1268413"/>
            <a:ext cx="7707312" cy="790575"/>
          </a:xfrm>
        </p:spPr>
        <p:txBody>
          <a:bodyPr/>
          <a:lstStyle/>
          <a:p>
            <a:pPr marL="0" indent="0">
              <a:buFontTx/>
              <a:buNone/>
            </a:pPr>
            <a:r>
              <a:rPr lang="de-DE" smtClean="0"/>
              <a:t>Beispiel: Klassifikation von Phonemen</a:t>
            </a:r>
          </a:p>
          <a:p>
            <a:pPr marL="0" indent="0">
              <a:lnSpc>
                <a:spcPct val="75000"/>
              </a:lnSpc>
              <a:buFontTx/>
              <a:buNone/>
            </a:pPr>
            <a:r>
              <a:rPr lang="de-DE" smtClean="0"/>
              <a:t>	</a:t>
            </a:r>
            <a:r>
              <a:rPr lang="de-DE" smtClean="0">
                <a:solidFill>
                  <a:srgbClr val="D62900"/>
                </a:solidFill>
              </a:rPr>
              <a:t>MSE</a:t>
            </a:r>
            <a:r>
              <a:rPr lang="de-DE" smtClean="0"/>
              <a:t> 	68% ok	     </a:t>
            </a:r>
            <a:r>
              <a:rPr lang="de-DE" smtClean="0">
                <a:solidFill>
                  <a:srgbClr val="3399FF"/>
                </a:solidFill>
              </a:rPr>
              <a:t>Information</a:t>
            </a:r>
            <a:r>
              <a:rPr lang="de-DE" smtClean="0"/>
              <a:t> 78% ok</a:t>
            </a:r>
          </a:p>
        </p:txBody>
      </p:sp>
      <p:sp>
        <p:nvSpPr>
          <p:cNvPr id="71686" name="Rectangle 5"/>
          <p:cNvSpPr>
            <a:spLocks noChangeArrowheads="1"/>
          </p:cNvSpPr>
          <p:nvPr/>
        </p:nvSpPr>
        <p:spPr bwMode="auto">
          <a:xfrm>
            <a:off x="0" y="2281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pSp>
        <p:nvGrpSpPr>
          <p:cNvPr id="71687" name="Group 15"/>
          <p:cNvGrpSpPr>
            <a:grpSpLocks/>
          </p:cNvGrpSpPr>
          <p:nvPr/>
        </p:nvGrpSpPr>
        <p:grpSpPr bwMode="auto">
          <a:xfrm>
            <a:off x="762000" y="2141538"/>
            <a:ext cx="3421063" cy="4119562"/>
            <a:chOff x="480" y="1349"/>
            <a:chExt cx="2155" cy="2595"/>
          </a:xfrm>
        </p:grpSpPr>
        <p:pic>
          <p:nvPicPr>
            <p:cNvPr id="7169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349"/>
              <a:ext cx="2129" cy="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4" name="Rectangle 13"/>
            <p:cNvSpPr>
              <a:spLocks noChangeArrowheads="1"/>
            </p:cNvSpPr>
            <p:nvPr/>
          </p:nvSpPr>
          <p:spPr bwMode="auto">
            <a:xfrm>
              <a:off x="511" y="1367"/>
              <a:ext cx="2124" cy="2554"/>
            </a:xfrm>
            <a:prstGeom prst="rect">
              <a:avLst/>
            </a:prstGeom>
            <a:noFill/>
            <a:ln w="412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nvGrpSpPr>
          <p:cNvPr id="71688" name="Group 16"/>
          <p:cNvGrpSpPr>
            <a:grpSpLocks/>
          </p:cNvGrpSpPr>
          <p:nvPr/>
        </p:nvGrpSpPr>
        <p:grpSpPr bwMode="auto">
          <a:xfrm>
            <a:off x="4576763" y="2168525"/>
            <a:ext cx="3397250" cy="4092575"/>
            <a:chOff x="2883" y="1366"/>
            <a:chExt cx="2140" cy="2578"/>
          </a:xfrm>
        </p:grpSpPr>
        <p:pic>
          <p:nvPicPr>
            <p:cNvPr id="7169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 y="1366"/>
              <a:ext cx="2112" cy="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2" name="Rectangle 14"/>
            <p:cNvSpPr>
              <a:spLocks noChangeArrowheads="1"/>
            </p:cNvSpPr>
            <p:nvPr/>
          </p:nvSpPr>
          <p:spPr bwMode="auto">
            <a:xfrm>
              <a:off x="2890" y="1375"/>
              <a:ext cx="2133" cy="2554"/>
            </a:xfrm>
            <a:prstGeom prst="rect">
              <a:avLst/>
            </a:prstGeom>
            <a:noFill/>
            <a:ln w="412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71689" name="Text Box 17"/>
          <p:cNvSpPr txBox="1">
            <a:spLocks noChangeArrowheads="1"/>
          </p:cNvSpPr>
          <p:nvPr/>
        </p:nvSpPr>
        <p:spPr bwMode="auto">
          <a:xfrm>
            <a:off x="787400" y="6235700"/>
            <a:ext cx="3314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a:t>1. Formantenfrequenz</a:t>
            </a:r>
          </a:p>
        </p:txBody>
      </p:sp>
      <p:sp>
        <p:nvSpPr>
          <p:cNvPr id="71690" name="Text Box 18"/>
          <p:cNvSpPr txBox="1">
            <a:spLocks noChangeArrowheads="1"/>
          </p:cNvSpPr>
          <p:nvPr/>
        </p:nvSpPr>
        <p:spPr bwMode="auto">
          <a:xfrm rot="-5400000">
            <a:off x="-1041399" y="3517900"/>
            <a:ext cx="314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a:r>
              <a:rPr lang="de-DE"/>
              <a:t>2. Formantenfrequenz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AS-2 WS 2013</a:t>
            </a:r>
          </a:p>
        </p:txBody>
      </p:sp>
      <p:sp>
        <p:nvSpPr>
          <p:cNvPr id="33797"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4BE88116-873A-4201-87FA-B1BEE91E0C0E}" type="slidenum">
              <a:rPr lang="de-DE" sz="1000"/>
              <a:pPr>
                <a:spcBef>
                  <a:spcPct val="0"/>
                </a:spcBef>
              </a:pPr>
              <a:t>9</a:t>
            </a:fld>
            <a:r>
              <a:rPr lang="de-DE" sz="1000"/>
              <a:t> -</a:t>
            </a:r>
          </a:p>
        </p:txBody>
      </p:sp>
      <p:sp>
        <p:nvSpPr>
          <p:cNvPr id="33798" name="Rectangle 2"/>
          <p:cNvSpPr>
            <a:spLocks noGrp="1" noChangeArrowheads="1"/>
          </p:cNvSpPr>
          <p:nvPr>
            <p:ph type="title" idx="4294967295"/>
          </p:nvPr>
        </p:nvSpPr>
        <p:spPr/>
        <p:txBody>
          <a:bodyPr/>
          <a:lstStyle/>
          <a:p>
            <a:r>
              <a:rPr lang="de-DE" smtClean="0"/>
              <a:t>Assoziativspeicher: Binärspeicher</a:t>
            </a:r>
          </a:p>
        </p:txBody>
      </p:sp>
      <p:sp>
        <p:nvSpPr>
          <p:cNvPr id="33799" name="Rectangle 3"/>
          <p:cNvSpPr>
            <a:spLocks noGrp="1" noChangeArrowheads="1"/>
          </p:cNvSpPr>
          <p:nvPr>
            <p:ph type="body" idx="4294967295"/>
          </p:nvPr>
        </p:nvSpPr>
        <p:spPr>
          <a:xfrm>
            <a:off x="584200" y="1135063"/>
            <a:ext cx="7443788" cy="522287"/>
          </a:xfrm>
        </p:spPr>
        <p:txBody>
          <a:bodyPr/>
          <a:lstStyle/>
          <a:p>
            <a:pPr marL="0" indent="0">
              <a:buFontTx/>
              <a:buNone/>
            </a:pPr>
            <a:r>
              <a:rPr lang="de-DE" smtClean="0"/>
              <a:t>Spärliche Kodierung 	</a:t>
            </a:r>
            <a:r>
              <a:rPr lang="de-DE" sz="2000" b="0" smtClean="0"/>
              <a:t>Binäre Muster</a:t>
            </a:r>
            <a:endParaRPr lang="de-DE" smtClean="0"/>
          </a:p>
        </p:txBody>
      </p:sp>
      <p:pic>
        <p:nvPicPr>
          <p:cNvPr id="131076" name="Picture 4" descr="A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79713"/>
            <a:ext cx="597217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5"/>
          <p:cNvSpPr txBox="1">
            <a:spLocks noChangeArrowheads="1"/>
          </p:cNvSpPr>
          <p:nvPr/>
        </p:nvSpPr>
        <p:spPr bwMode="auto">
          <a:xfrm>
            <a:off x="588963" y="1550988"/>
            <a:ext cx="82978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solidFill>
                  <a:srgbClr val="000000"/>
                </a:solidFill>
                <a:latin typeface="TIMES" charset="0"/>
                <a:cs typeface="Times New Roman" pitchFamily="18" charset="0"/>
              </a:rPr>
              <a:t>Speichern</a:t>
            </a:r>
            <a:r>
              <a:rPr lang="de-DE">
                <a:solidFill>
                  <a:srgbClr val="000000"/>
                </a:solidFill>
                <a:latin typeface="TIMES" charset="0"/>
                <a:cs typeface="Times New Roman" pitchFamily="18" charset="0"/>
              </a:rPr>
              <a:t>:	w</a:t>
            </a:r>
            <a:r>
              <a:rPr lang="de-DE" baseline="-30000">
                <a:solidFill>
                  <a:srgbClr val="000000"/>
                </a:solidFill>
                <a:latin typeface="TIMES" charset="0"/>
                <a:cs typeface="Times New Roman" pitchFamily="18" charset="0"/>
              </a:rPr>
              <a:t>ij</a:t>
            </a:r>
            <a:r>
              <a:rPr lang="de-DE">
                <a:solidFill>
                  <a:srgbClr val="000000"/>
                </a:solidFill>
                <a:latin typeface="TIMES" charset="0"/>
                <a:cs typeface="Times New Roman" pitchFamily="18" charset="0"/>
              </a:rPr>
              <a:t> = </a:t>
            </a:r>
            <a:r>
              <a:rPr lang="de-DE" sz="2400">
                <a:solidFill>
                  <a:srgbClr val="000000"/>
                </a:solidFill>
                <a:latin typeface="Helvetica" charset="0"/>
                <a:cs typeface="Times New Roman" pitchFamily="18" charset="0"/>
              </a:rPr>
              <a:t>V</a:t>
            </a:r>
            <a:r>
              <a:rPr lang="de-DE" baseline="-30000">
                <a:solidFill>
                  <a:srgbClr val="000000"/>
                </a:solidFill>
                <a:latin typeface="TIMES" charset="0"/>
                <a:cs typeface="Times New Roman" pitchFamily="18" charset="0"/>
              </a:rPr>
              <a:t>p</a:t>
            </a:r>
            <a:r>
              <a:rPr lang="de-DE">
                <a:solidFill>
                  <a:srgbClr val="000000"/>
                </a:solidFill>
                <a:latin typeface="TIMES" charset="0"/>
                <a:cs typeface="Times New Roman" pitchFamily="18" charset="0"/>
              </a:rPr>
              <a:t> y</a:t>
            </a:r>
            <a:r>
              <a:rPr lang="de-DE" baseline="-30000">
                <a:solidFill>
                  <a:srgbClr val="000000"/>
                </a:solidFill>
                <a:latin typeface="TIMES" charset="0"/>
                <a:cs typeface="Times New Roman" pitchFamily="18" charset="0"/>
              </a:rPr>
              <a:t>i</a:t>
            </a:r>
            <a:r>
              <a:rPr lang="de-DE" baseline="30000">
                <a:solidFill>
                  <a:srgbClr val="000000"/>
                </a:solidFill>
                <a:latin typeface="TIMES" charset="0"/>
                <a:cs typeface="Times New Roman" pitchFamily="18" charset="0"/>
              </a:rPr>
              <a:t>p</a:t>
            </a:r>
            <a:r>
              <a:rPr lang="de-DE">
                <a:solidFill>
                  <a:srgbClr val="000000"/>
                </a:solidFill>
                <a:latin typeface="TIMES" charset="0"/>
                <a:cs typeface="Times New Roman" pitchFamily="18" charset="0"/>
              </a:rPr>
              <a:t>x</a:t>
            </a:r>
            <a:r>
              <a:rPr lang="de-DE" baseline="-30000">
                <a:solidFill>
                  <a:srgbClr val="000000"/>
                </a:solidFill>
                <a:latin typeface="TIMES" charset="0"/>
                <a:cs typeface="Times New Roman" pitchFamily="18" charset="0"/>
              </a:rPr>
              <a:t>j</a:t>
            </a:r>
            <a:r>
              <a:rPr lang="de-DE" baseline="30000">
                <a:solidFill>
                  <a:srgbClr val="000000"/>
                </a:solidFill>
                <a:latin typeface="TIMES" charset="0"/>
                <a:cs typeface="Times New Roman" pitchFamily="18" charset="0"/>
              </a:rPr>
              <a:t>p</a:t>
            </a:r>
            <a:r>
              <a:rPr lang="de-DE">
                <a:solidFill>
                  <a:srgbClr val="000000"/>
                </a:solidFill>
                <a:latin typeface="TIMES" charset="0"/>
                <a:cs typeface="Times New Roman" pitchFamily="18" charset="0"/>
              </a:rPr>
              <a:t> = max</a:t>
            </a:r>
            <a:r>
              <a:rPr lang="de-DE" baseline="-30000">
                <a:solidFill>
                  <a:srgbClr val="000000"/>
                </a:solidFill>
                <a:latin typeface="TIMES" charset="0"/>
                <a:cs typeface="Times New Roman" pitchFamily="18" charset="0"/>
              </a:rPr>
              <a:t>p</a:t>
            </a:r>
            <a:r>
              <a:rPr lang="de-DE">
                <a:solidFill>
                  <a:srgbClr val="000000"/>
                </a:solidFill>
                <a:latin typeface="TIMES" charset="0"/>
                <a:cs typeface="Times New Roman" pitchFamily="18" charset="0"/>
              </a:rPr>
              <a:t> y</a:t>
            </a:r>
            <a:r>
              <a:rPr lang="de-DE" baseline="-30000">
                <a:solidFill>
                  <a:srgbClr val="000000"/>
                </a:solidFill>
                <a:latin typeface="TIMES" charset="0"/>
                <a:cs typeface="Times New Roman" pitchFamily="18" charset="0"/>
              </a:rPr>
              <a:t>i</a:t>
            </a:r>
            <a:r>
              <a:rPr lang="de-DE" baseline="30000">
                <a:solidFill>
                  <a:srgbClr val="000000"/>
                </a:solidFill>
                <a:latin typeface="TIMES" charset="0"/>
                <a:cs typeface="Times New Roman" pitchFamily="18" charset="0"/>
              </a:rPr>
              <a:t>p</a:t>
            </a:r>
            <a:r>
              <a:rPr lang="de-DE">
                <a:solidFill>
                  <a:srgbClr val="000000"/>
                </a:solidFill>
                <a:latin typeface="TIMES" charset="0"/>
                <a:cs typeface="Times New Roman" pitchFamily="18" charset="0"/>
              </a:rPr>
              <a:t>x</a:t>
            </a:r>
            <a:r>
              <a:rPr lang="de-DE" baseline="-30000">
                <a:solidFill>
                  <a:srgbClr val="000000"/>
                </a:solidFill>
                <a:latin typeface="TIMES" charset="0"/>
                <a:cs typeface="Times New Roman" pitchFamily="18" charset="0"/>
              </a:rPr>
              <a:t>j</a:t>
            </a:r>
            <a:r>
              <a:rPr lang="de-DE" baseline="30000">
                <a:solidFill>
                  <a:srgbClr val="000000"/>
                </a:solidFill>
                <a:latin typeface="TIMES" charset="0"/>
                <a:cs typeface="Times New Roman" pitchFamily="18" charset="0"/>
              </a:rPr>
              <a:t>p</a:t>
            </a:r>
          </a:p>
          <a:p>
            <a:r>
              <a:rPr lang="de-DE" b="1">
                <a:solidFill>
                  <a:srgbClr val="000000"/>
                </a:solidFill>
                <a:latin typeface="TIMES" charset="0"/>
                <a:cs typeface="Times New Roman" pitchFamily="18" charset="0"/>
              </a:rPr>
              <a:t>Kapazität</a:t>
            </a:r>
            <a:r>
              <a:rPr lang="de-DE">
                <a:solidFill>
                  <a:srgbClr val="000000"/>
                </a:solidFill>
                <a:latin typeface="TIMES" charset="0"/>
                <a:cs typeface="Times New Roman" pitchFamily="18" charset="0"/>
              </a:rPr>
              <a:t>:	H</a:t>
            </a:r>
            <a:r>
              <a:rPr lang="de-DE" baseline="-30000">
                <a:solidFill>
                  <a:srgbClr val="000000"/>
                </a:solidFill>
                <a:latin typeface="TIMES" charset="0"/>
                <a:cs typeface="Times New Roman" pitchFamily="18" charset="0"/>
              </a:rPr>
              <a:t>B</a:t>
            </a:r>
            <a:r>
              <a:rPr lang="de-DE">
                <a:solidFill>
                  <a:srgbClr val="000000"/>
                </a:solidFill>
                <a:latin typeface="TIMES" charset="0"/>
                <a:cs typeface="Times New Roman" pitchFamily="18" charset="0"/>
              </a:rPr>
              <a:t> = ln 2 = 0,693 Bit pro Speicherzelle</a:t>
            </a:r>
            <a:r>
              <a:rPr lang="de-DE"/>
              <a:t>        </a:t>
            </a:r>
            <a:r>
              <a:rPr lang="de-DE" i="1">
                <a:solidFill>
                  <a:srgbClr val="808080"/>
                </a:solidFill>
              </a:rPr>
              <a:t>Palm 1980</a:t>
            </a:r>
          </a:p>
          <a:p>
            <a:pPr>
              <a:lnSpc>
                <a:spcPct val="40000"/>
              </a:lnSpc>
            </a:pPr>
            <a:r>
              <a:rPr lang="de-DE"/>
              <a:t>		vergleichbar mit CAM-Speicher</a:t>
            </a:r>
          </a:p>
        </p:txBody>
      </p:sp>
      <p:sp>
        <p:nvSpPr>
          <p:cNvPr id="131078" name="Text Box 6"/>
          <p:cNvSpPr txBox="1">
            <a:spLocks noChangeArrowheads="1"/>
          </p:cNvSpPr>
          <p:nvPr/>
        </p:nvSpPr>
        <p:spPr bwMode="auto">
          <a:xfrm>
            <a:off x="6934200" y="2559050"/>
            <a:ext cx="19796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Kodierung</a:t>
            </a:r>
          </a:p>
          <a:p>
            <a:r>
              <a:rPr lang="de-DE"/>
              <a:t>k = a</a:t>
            </a:r>
            <a:r>
              <a:rPr lang="de-DE" baseline="-25000"/>
              <a:t>x</a:t>
            </a:r>
            <a:r>
              <a:rPr lang="de-DE"/>
              <a:t> = ld m</a:t>
            </a:r>
          </a:p>
          <a:p>
            <a:pPr>
              <a:lnSpc>
                <a:spcPct val="50000"/>
              </a:lnSpc>
            </a:pPr>
            <a:r>
              <a:rPr lang="de-DE"/>
              <a:t>j = a</a:t>
            </a:r>
            <a:r>
              <a:rPr lang="de-DE" baseline="-25000"/>
              <a:t>y</a:t>
            </a:r>
            <a:r>
              <a:rPr lang="de-DE"/>
              <a:t> = </a:t>
            </a:r>
            <a:r>
              <a:rPr lang="de-DE" i="1"/>
              <a:t>O</a:t>
            </a:r>
            <a:r>
              <a:rPr lang="de-DE"/>
              <a:t>(log n)</a:t>
            </a:r>
            <a:endParaRPr lang="de-DE">
              <a:sym typeface="Symbol" pitchFamily="18" charset="2"/>
            </a:endParaRPr>
          </a:p>
        </p:txBody>
      </p:sp>
      <p:sp>
        <p:nvSpPr>
          <p:cNvPr id="131079" name="Text Box 7"/>
          <p:cNvSpPr txBox="1">
            <a:spLocks noChangeArrowheads="1"/>
          </p:cNvSpPr>
          <p:nvPr/>
        </p:nvSpPr>
        <p:spPr bwMode="auto">
          <a:xfrm>
            <a:off x="3841750" y="5049838"/>
            <a:ext cx="2778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olidFill>
                  <a:srgbClr val="336699"/>
                </a:solidFill>
              </a:rPr>
              <a:t>CAM vs. Ass.matrix</a:t>
            </a:r>
          </a:p>
        </p:txBody>
      </p:sp>
      <p:grpSp>
        <p:nvGrpSpPr>
          <p:cNvPr id="2" name="Group 26"/>
          <p:cNvGrpSpPr>
            <a:grpSpLocks/>
          </p:cNvGrpSpPr>
          <p:nvPr/>
        </p:nvGrpSpPr>
        <p:grpSpPr bwMode="auto">
          <a:xfrm>
            <a:off x="6899275" y="3795713"/>
            <a:ext cx="2060575" cy="2319337"/>
            <a:chOff x="4346" y="2391"/>
            <a:chExt cx="1298" cy="1461"/>
          </a:xfrm>
        </p:grpSpPr>
        <p:sp>
          <p:nvSpPr>
            <p:cNvPr id="33805" name="Text Box 8"/>
            <p:cNvSpPr txBox="1">
              <a:spLocks noChangeArrowheads="1"/>
            </p:cNvSpPr>
            <p:nvPr/>
          </p:nvSpPr>
          <p:spPr bwMode="auto">
            <a:xfrm>
              <a:off x="4346" y="2391"/>
              <a:ext cx="129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Konstante Zahl von 1 durch eine Leitung pro Eingabecode</a:t>
              </a:r>
            </a:p>
          </p:txBody>
        </p:sp>
        <p:sp>
          <p:nvSpPr>
            <p:cNvPr id="33806" name="Rectangle 9"/>
            <p:cNvSpPr>
              <a:spLocks noChangeArrowheads="1"/>
            </p:cNvSpPr>
            <p:nvPr/>
          </p:nvSpPr>
          <p:spPr bwMode="auto">
            <a:xfrm>
              <a:off x="4448" y="3412"/>
              <a:ext cx="511" cy="277"/>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33807" name="Line 10"/>
            <p:cNvSpPr>
              <a:spLocks noChangeShapeType="1"/>
            </p:cNvSpPr>
            <p:nvPr/>
          </p:nvSpPr>
          <p:spPr bwMode="auto">
            <a:xfrm>
              <a:off x="4543" y="3689"/>
              <a:ext cx="0" cy="1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08" name="Line 11"/>
            <p:cNvSpPr>
              <a:spLocks noChangeShapeType="1"/>
            </p:cNvSpPr>
            <p:nvPr/>
          </p:nvSpPr>
          <p:spPr bwMode="auto">
            <a:xfrm>
              <a:off x="4642" y="3686"/>
              <a:ext cx="0" cy="161"/>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09" name="Line 12"/>
            <p:cNvSpPr>
              <a:spLocks noChangeShapeType="1"/>
            </p:cNvSpPr>
            <p:nvPr/>
          </p:nvSpPr>
          <p:spPr bwMode="auto">
            <a:xfrm>
              <a:off x="4764" y="3691"/>
              <a:ext cx="0" cy="1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10" name="Line 13"/>
            <p:cNvSpPr>
              <a:spLocks noChangeShapeType="1"/>
            </p:cNvSpPr>
            <p:nvPr/>
          </p:nvSpPr>
          <p:spPr bwMode="auto">
            <a:xfrm>
              <a:off x="4878" y="3688"/>
              <a:ext cx="0" cy="1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11" name="Line 14"/>
            <p:cNvSpPr>
              <a:spLocks noChangeShapeType="1"/>
            </p:cNvSpPr>
            <p:nvPr/>
          </p:nvSpPr>
          <p:spPr bwMode="auto">
            <a:xfrm>
              <a:off x="4617" y="3246"/>
              <a:ext cx="0" cy="1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12" name="Line 15"/>
            <p:cNvSpPr>
              <a:spLocks noChangeShapeType="1"/>
            </p:cNvSpPr>
            <p:nvPr/>
          </p:nvSpPr>
          <p:spPr bwMode="auto">
            <a:xfrm>
              <a:off x="4739" y="3251"/>
              <a:ext cx="0" cy="1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13" name="Rectangle 18"/>
            <p:cNvSpPr>
              <a:spLocks noChangeArrowheads="1"/>
            </p:cNvSpPr>
            <p:nvPr/>
          </p:nvSpPr>
          <p:spPr bwMode="auto">
            <a:xfrm>
              <a:off x="5014" y="3410"/>
              <a:ext cx="511" cy="277"/>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33814" name="Line 19"/>
            <p:cNvSpPr>
              <a:spLocks noChangeShapeType="1"/>
            </p:cNvSpPr>
            <p:nvPr/>
          </p:nvSpPr>
          <p:spPr bwMode="auto">
            <a:xfrm>
              <a:off x="5109" y="3687"/>
              <a:ext cx="0" cy="1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15" name="Line 20"/>
            <p:cNvSpPr>
              <a:spLocks noChangeShapeType="1"/>
            </p:cNvSpPr>
            <p:nvPr/>
          </p:nvSpPr>
          <p:spPr bwMode="auto">
            <a:xfrm>
              <a:off x="5208" y="3684"/>
              <a:ext cx="0" cy="161"/>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16" name="Line 21"/>
            <p:cNvSpPr>
              <a:spLocks noChangeShapeType="1"/>
            </p:cNvSpPr>
            <p:nvPr/>
          </p:nvSpPr>
          <p:spPr bwMode="auto">
            <a:xfrm>
              <a:off x="5330" y="3689"/>
              <a:ext cx="0" cy="1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17" name="Line 22"/>
            <p:cNvSpPr>
              <a:spLocks noChangeShapeType="1"/>
            </p:cNvSpPr>
            <p:nvPr/>
          </p:nvSpPr>
          <p:spPr bwMode="auto">
            <a:xfrm>
              <a:off x="5444" y="3686"/>
              <a:ext cx="0" cy="161"/>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18" name="Line 23"/>
            <p:cNvSpPr>
              <a:spLocks noChangeShapeType="1"/>
            </p:cNvSpPr>
            <p:nvPr/>
          </p:nvSpPr>
          <p:spPr bwMode="auto">
            <a:xfrm>
              <a:off x="5183" y="3244"/>
              <a:ext cx="0" cy="1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33819" name="Line 24"/>
            <p:cNvSpPr>
              <a:spLocks noChangeShapeType="1"/>
            </p:cNvSpPr>
            <p:nvPr/>
          </p:nvSpPr>
          <p:spPr bwMode="auto">
            <a:xfrm>
              <a:off x="5305" y="3249"/>
              <a:ext cx="0" cy="1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grpSp>
    </p:spTree>
    <p:extLst>
      <p:ext uri="{BB962C8B-B14F-4D97-AF65-F5344CB8AC3E}">
        <p14:creationId xmlns:p14="http://schemas.microsoft.com/office/powerpoint/2010/main" val="2055537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0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107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p:bldP spid="131079" grpId="0"/>
    </p:bldLst>
  </p:timing>
</p:sld>
</file>

<file path=ppt/theme/theme1.xml><?xml version="1.0" encoding="utf-8"?>
<a:theme xmlns:a="http://schemas.openxmlformats.org/drawingml/2006/main" name="AS-Vorlage">
  <a:themeElements>
    <a:clrScheme name="AS-Vorl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S-Vorl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Vorla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Vorla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Vorla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S-Vorlage">
  <a:themeElements>
    <a:clrScheme name="2_AS-Vorl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AS-Vorlage">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S-Vorl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S-Vorla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AS-Vorla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S-Vorla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S-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S-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AS-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3859</Words>
  <Application>Microsoft Office PowerPoint</Application>
  <PresentationFormat>Bildschirmpräsentation (4:3)</PresentationFormat>
  <Paragraphs>1550</Paragraphs>
  <Slides>86</Slides>
  <Notes>32</Notes>
  <HiddenSlides>2</HiddenSlides>
  <MMClips>0</MMClips>
  <ScaleCrop>false</ScaleCrop>
  <HeadingPairs>
    <vt:vector size="6" baseType="variant">
      <vt:variant>
        <vt:lpstr>Design</vt:lpstr>
      </vt:variant>
      <vt:variant>
        <vt:i4>2</vt:i4>
      </vt:variant>
      <vt:variant>
        <vt:lpstr>Eingebettete OLE-Server</vt:lpstr>
      </vt:variant>
      <vt:variant>
        <vt:i4>10</vt:i4>
      </vt:variant>
      <vt:variant>
        <vt:lpstr>Folientitel</vt:lpstr>
      </vt:variant>
      <vt:variant>
        <vt:i4>86</vt:i4>
      </vt:variant>
    </vt:vector>
  </HeadingPairs>
  <TitlesOfParts>
    <vt:vector size="98" baseType="lpstr">
      <vt:lpstr>AS-Vorlage</vt:lpstr>
      <vt:lpstr>2_AS-Vorlage</vt:lpstr>
      <vt:lpstr>Image</vt:lpstr>
      <vt:lpstr>Equation</vt:lpstr>
      <vt:lpstr>Microsoft Formel-Editor 3.0</vt:lpstr>
      <vt:lpstr>Formel</vt:lpstr>
      <vt:lpstr>Bild</vt:lpstr>
      <vt:lpstr>MathType 6.0 Equation</vt:lpstr>
      <vt:lpstr>Dokument</vt:lpstr>
      <vt:lpstr>Grafik</vt:lpstr>
      <vt:lpstr>CorelPhotoPaint.Image.7</vt:lpstr>
      <vt:lpstr>Microsoft Word Picture</vt:lpstr>
      <vt:lpstr>Lernen und Klassifizieren   AS2-2 </vt:lpstr>
      <vt:lpstr>Stochast. Klassifikation</vt:lpstr>
      <vt:lpstr>Neuro-Modell des Assoziativspeichers</vt:lpstr>
      <vt:lpstr>Lernen im Assoziativspeicher</vt:lpstr>
      <vt:lpstr>Trennung mehrerer Klassen</vt:lpstr>
      <vt:lpstr>Trennung mehrerer Klassen</vt:lpstr>
      <vt:lpstr>Trennung mehrerer Klassen</vt:lpstr>
      <vt:lpstr>Assoziativspeicher: Speicherkapazität</vt:lpstr>
      <vt:lpstr>Assoziativspeicher: Binärspeicher</vt:lpstr>
      <vt:lpstr>Stochast. Klassifikation</vt:lpstr>
      <vt:lpstr>Klassenbildung heute</vt:lpstr>
      <vt:lpstr>Klassentrennung</vt:lpstr>
      <vt:lpstr>Klassentrennung durch formales Neuron</vt:lpstr>
      <vt:lpstr>Trennung mehrerer Klassen</vt:lpstr>
      <vt:lpstr>ALSO :</vt:lpstr>
      <vt:lpstr>Stochast. Klassifikation</vt:lpstr>
      <vt:lpstr>Das Perzeptron</vt:lpstr>
      <vt:lpstr>Das Perzeptron</vt:lpstr>
      <vt:lpstr>Das Perzeptron</vt:lpstr>
      <vt:lpstr>Das Perzeptron: Pseudo-code 3</vt:lpstr>
      <vt:lpstr>Das Perzeptron: Konvergenz</vt:lpstr>
      <vt:lpstr>Gradientenabstieg</vt:lpstr>
      <vt:lpstr>Lernen durch Iteration</vt:lpstr>
      <vt:lpstr>Das Perzeptron: Zielfunktion</vt:lpstr>
      <vt:lpstr>Perzeptronleistungen</vt:lpstr>
      <vt:lpstr>Was kann ein Perzeptron ?</vt:lpstr>
      <vt:lpstr>Was kann ein Perzeptron ?</vt:lpstr>
      <vt:lpstr>Was kann ein Perzeptron ?</vt:lpstr>
      <vt:lpstr>Was kann ein Perzeptron ?</vt:lpstr>
      <vt:lpstr>Was kann ein Perzeptron ?</vt:lpstr>
      <vt:lpstr>Adaline</vt:lpstr>
      <vt:lpstr>Adaline: Aktivität</vt:lpstr>
      <vt:lpstr>Adaline: Aktivität</vt:lpstr>
      <vt:lpstr>Adaline: Lernalgorithmus</vt:lpstr>
      <vt:lpstr>Übersicht: Lernen </vt:lpstr>
      <vt:lpstr>Stochast. Klassifikation</vt:lpstr>
      <vt:lpstr>Übersicht Lernarten</vt:lpstr>
      <vt:lpstr>Lernen durch Iteration</vt:lpstr>
      <vt:lpstr>Lernen durch Iteration</vt:lpstr>
      <vt:lpstr>Lernen durch Iteration</vt:lpstr>
      <vt:lpstr>Stochastische Approximation</vt:lpstr>
      <vt:lpstr>Stochastisches Lernen</vt:lpstr>
      <vt:lpstr>Stochastische Approximation</vt:lpstr>
      <vt:lpstr>Stochastische Iteration: Konvergenz</vt:lpstr>
      <vt:lpstr>Stochastische Iteration: Konvergenz</vt:lpstr>
      <vt:lpstr>Konvergenzverlauf</vt:lpstr>
      <vt:lpstr>Erwarteter Konvergenzverlauf</vt:lpstr>
      <vt:lpstr>Konvergenzverlauf</vt:lpstr>
      <vt:lpstr>Probleme Stochastisches Lernen</vt:lpstr>
      <vt:lpstr>Stochast. Klassifikation</vt:lpstr>
      <vt:lpstr>Stochastische Musterklassifikation</vt:lpstr>
      <vt:lpstr>Stochastische Klassifikation</vt:lpstr>
      <vt:lpstr>Klassifikationsleistung</vt:lpstr>
      <vt:lpstr>Klassifikationsleistung</vt:lpstr>
      <vt:lpstr>ROC -Kurven von Diagnosesystemen</vt:lpstr>
      <vt:lpstr>Diagnosegüte</vt:lpstr>
      <vt:lpstr>ROC -Kurven von Diagnosesystemen</vt:lpstr>
      <vt:lpstr>Stochast. Klassifikation</vt:lpstr>
      <vt:lpstr>Das XOR-Problem</vt:lpstr>
      <vt:lpstr>Das XOR-Problem</vt:lpstr>
      <vt:lpstr>Multilayer-Klassifikation</vt:lpstr>
      <vt:lpstr>Fähigkeiten der Multilayer-Netzwerke</vt:lpstr>
      <vt:lpstr>Fähigkeiten der Multilayer-Netzwerke</vt:lpstr>
      <vt:lpstr>Fähigkeiten der Multilayer-Netzwerke</vt:lpstr>
      <vt:lpstr>Mehrschichten-Netze</vt:lpstr>
      <vt:lpstr>Stochast. Klassifikation</vt:lpstr>
      <vt:lpstr>Backpropagation</vt:lpstr>
      <vt:lpstr>Backpropagation-Grundidee</vt:lpstr>
      <vt:lpstr>Backpropagation-Lernregel letzte Schicht</vt:lpstr>
      <vt:lpstr>Fehler-Backpropagation</vt:lpstr>
      <vt:lpstr>Online vs Offline-Lernen</vt:lpstr>
      <vt:lpstr>Anwendung BP</vt:lpstr>
      <vt:lpstr>NetTalk: Kodierung</vt:lpstr>
      <vt:lpstr>Analyse der Neuronengewichte</vt:lpstr>
      <vt:lpstr>Analyse der Neuronengewichte</vt:lpstr>
      <vt:lpstr>Analyse der Neuronengewichte</vt:lpstr>
      <vt:lpstr>Analyse der Neuronengewichte</vt:lpstr>
      <vt:lpstr>Verbesserungen des BP-Algorithmus</vt:lpstr>
      <vt:lpstr>Verbesserungen des BP-Algorithmus</vt:lpstr>
      <vt:lpstr>Verbesserungen des BP-Algorithmus</vt:lpstr>
      <vt:lpstr>Training und Testen</vt:lpstr>
      <vt:lpstr>Verbesserungen des BP-Algorithmus</vt:lpstr>
      <vt:lpstr>Verbesserungen des BP-Algorithmus</vt:lpstr>
      <vt:lpstr>Verbesserungen des BP-Algorithmus</vt:lpstr>
      <vt:lpstr>Wechsel der Zielfunktion</vt:lpstr>
      <vt:lpstr>Wechsel der Zielfunktion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Lernen und Klassifizieren</dc:title>
  <dc:creator>Rudi</dc:creator>
  <cp:lastModifiedBy>Rudi</cp:lastModifiedBy>
  <cp:revision>308</cp:revision>
  <dcterms:created xsi:type="dcterms:W3CDTF">2006-04-04T08:40:14Z</dcterms:created>
  <dcterms:modified xsi:type="dcterms:W3CDTF">2013-11-14T11:53:08Z</dcterms:modified>
</cp:coreProperties>
</file>